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Override2.xml" ContentType="application/vnd.openxmlformats-officedocument.themeOverride+xml"/>
  <Override PartName="/ppt/tags/tag21.xml" ContentType="application/vnd.openxmlformats-officedocument.presentationml.tags+xml"/>
  <Override PartName="/ppt/tags/tag22.xml" ContentType="application/vnd.openxmlformats-officedocument.presentationml.tags+xml"/>
  <Override PartName="/ppt/theme/themeOverride3.xml" ContentType="application/vnd.openxmlformats-officedocument.themeOverride+xml"/>
  <Override PartName="/ppt/tags/tag23.xml" ContentType="application/vnd.openxmlformats-officedocument.presentationml.tags+xml"/>
  <Override PartName="/ppt/tags/tag24.xml" ContentType="application/vnd.openxmlformats-officedocument.presentationml.tags+xml"/>
  <Override PartName="/ppt/theme/themeOverride4.xml" ContentType="application/vnd.openxmlformats-officedocument.themeOverride+xml"/>
  <Override PartName="/ppt/tags/tag25.xml" ContentType="application/vnd.openxmlformats-officedocument.presentationml.tags+xml"/>
  <Override PartName="/ppt/tags/tag26.xml" ContentType="application/vnd.openxmlformats-officedocument.presentationml.tags+xml"/>
  <Override PartName="/ppt/theme/themeOverride5.xml" ContentType="application/vnd.openxmlformats-officedocument.themeOverride+xml"/>
  <Override PartName="/ppt/tags/tag27.xml" ContentType="application/vnd.openxmlformats-officedocument.presentationml.tags+xml"/>
  <Override PartName="/ppt/tags/tag28.xml" ContentType="application/vnd.openxmlformats-officedocument.presentationml.tags+xml"/>
  <Override PartName="/ppt/theme/themeOverride6.xml" ContentType="application/vnd.openxmlformats-officedocument.themeOverride+xml"/>
  <Override PartName="/ppt/tags/tag29.xml" ContentType="application/vnd.openxmlformats-officedocument.presentationml.tags+xml"/>
  <Override PartName="/ppt/tags/tag30.xml" ContentType="application/vnd.openxmlformats-officedocument.presentationml.tags+xml"/>
  <Override PartName="/ppt/theme/themeOverride7.xml" ContentType="application/vnd.openxmlformats-officedocument.themeOverride+xml"/>
  <Override PartName="/ppt/tags/tag31.xml" ContentType="application/vnd.openxmlformats-officedocument.presentationml.tags+xml"/>
  <Override PartName="/ppt/tags/tag32.xml" ContentType="application/vnd.openxmlformats-officedocument.presentationml.tags+xml"/>
  <Override PartName="/ppt/theme/themeOverride8.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Override9.xml" ContentType="application/vnd.openxmlformats-officedocument.themeOverr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heme/themeOverride10.xml" ContentType="application/vnd.openxmlformats-officedocument.themeOverr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Override11.xml" ContentType="application/vnd.openxmlformats-officedocument.themeOverr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Override12.xml" ContentType="application/vnd.openxmlformats-officedocument.themeOverr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Override13.xml" ContentType="application/vnd.openxmlformats-officedocument.themeOverride+xml"/>
  <Override PartName="/ppt/tags/tag56.xml" ContentType="application/vnd.openxmlformats-officedocument.presentationml.tags+xml"/>
  <Override PartName="/ppt/theme/themeOverride14.xml" ContentType="application/vnd.openxmlformats-officedocument.themeOverr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Override15.xml" ContentType="application/vnd.openxmlformats-officedocument.themeOverride+xml"/>
  <Override PartName="/ppt/tags/tag62.xml" ContentType="application/vnd.openxmlformats-officedocument.presentationml.tags+xml"/>
  <Override PartName="/ppt/tags/tag63.xml" ContentType="application/vnd.openxmlformats-officedocument.presentationml.tags+xml"/>
  <Override PartName="/ppt/theme/themeOverride16.xml" ContentType="application/vnd.openxmlformats-officedocument.themeOverride+xml"/>
  <Override PartName="/ppt/tags/tag64.xml" ContentType="application/vnd.openxmlformats-officedocument.presentationml.tags+xml"/>
  <Override PartName="/ppt/theme/themeOverride17.xml" ContentType="application/vnd.openxmlformats-officedocument.themeOverride+xml"/>
  <Override PartName="/ppt/tags/tag65.xml" ContentType="application/vnd.openxmlformats-officedocument.presentationml.tags+xml"/>
  <Override PartName="/ppt/theme/themeOverride18.xml" ContentType="application/vnd.openxmlformats-officedocument.themeOverr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heme/themeOverride19.xml" ContentType="application/vnd.openxmlformats-officedocument.themeOverride+xml"/>
  <Override PartName="/ppt/tags/tag71.xml" ContentType="application/vnd.openxmlformats-officedocument.presentationml.tags+xml"/>
  <Override PartName="/ppt/theme/themeOverride20.xml" ContentType="application/vnd.openxmlformats-officedocument.themeOverride+xml"/>
  <Override PartName="/ppt/tags/tag72.xml" ContentType="application/vnd.openxmlformats-officedocument.presentationml.tags+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4.xml" ContentType="application/vnd.openxmlformats-officedocument.presentationml.tags+xml"/>
  <Override PartName="/ppt/notesSlides/notesSlide5.xml" ContentType="application/vnd.openxmlformats-officedocument.presentationml.notesSlide+xml"/>
  <Override PartName="/ppt/tags/tag7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6.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2.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699" r:id="rId5"/>
    <p:sldMasterId id="2147483697" r:id="rId6"/>
    <p:sldMasterId id="2147483691" r:id="rId7"/>
    <p:sldMasterId id="2147483688" r:id="rId8"/>
    <p:sldMasterId id="2147483693" r:id="rId9"/>
    <p:sldMasterId id="2147483695" r:id="rId10"/>
    <p:sldMasterId id="2147483715" r:id="rId11"/>
  </p:sldMasterIdLst>
  <p:notesMasterIdLst>
    <p:notesMasterId r:id="rId25"/>
  </p:notesMasterIdLst>
  <p:sldIdLst>
    <p:sldId id="267" r:id="rId12"/>
    <p:sldId id="270" r:id="rId13"/>
    <p:sldId id="11991" r:id="rId14"/>
    <p:sldId id="11404" r:id="rId15"/>
    <p:sldId id="11484" r:id="rId16"/>
    <p:sldId id="11483" r:id="rId17"/>
    <p:sldId id="11990" r:id="rId18"/>
    <p:sldId id="268" r:id="rId19"/>
    <p:sldId id="281" r:id="rId20"/>
    <p:sldId id="11474" r:id="rId21"/>
    <p:sldId id="12028" r:id="rId22"/>
    <p:sldId id="12029" r:id="rId23"/>
    <p:sldId id="11969" r:id="rId24"/>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HY,Sonya" initials="M" lastIdx="8" clrIdx="0">
    <p:extLst>
      <p:ext uri="{19B8F6BF-5375-455C-9EA6-DF929625EA0E}">
        <p15:presenceInfo xmlns:p15="http://schemas.microsoft.com/office/powerpoint/2012/main" userId="S::Sonya.McCarthy@dese.gov.au::47b6039c-00a4-442b-81c2-063dc9028a48" providerId="AD"/>
      </p:ext>
    </p:extLst>
  </p:cmAuthor>
  <p:cmAuthor id="2" name="SMITH,Kieran" initials="S" lastIdx="4" clrIdx="1">
    <p:extLst>
      <p:ext uri="{19B8F6BF-5375-455C-9EA6-DF929625EA0E}">
        <p15:presenceInfo xmlns:p15="http://schemas.microsoft.com/office/powerpoint/2012/main" userId="S::Kieran.Smith@dese.gov.au::3ceb314b-f4ba-4327-aad3-9c7e30d3bebe" providerId="AD"/>
      </p:ext>
    </p:extLst>
  </p:cmAuthor>
  <p:cmAuthor id="3" name="LAMBERT,Keysha" initials="L" lastIdx="1" clrIdx="2">
    <p:extLst>
      <p:ext uri="{19B8F6BF-5375-455C-9EA6-DF929625EA0E}">
        <p15:presenceInfo xmlns:p15="http://schemas.microsoft.com/office/powerpoint/2012/main" userId="S::Keysha.Lambert@dese.gov.au::66489a96-3b5f-4043-baeb-ea412da036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3F"/>
    <a:srgbClr val="E9A913"/>
    <a:srgbClr val="E63808"/>
    <a:srgbClr val="7C1274"/>
    <a:srgbClr val="FFFFFF"/>
    <a:srgbClr val="522761"/>
    <a:srgbClr val="50535A"/>
    <a:srgbClr val="009A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3141" autoAdjust="0"/>
  </p:normalViewPr>
  <p:slideViewPr>
    <p:cSldViewPr>
      <p:cViewPr varScale="1">
        <p:scale>
          <a:sx n="88" d="100"/>
          <a:sy n="88" d="100"/>
        </p:scale>
        <p:origin x="258" y="84"/>
      </p:cViewPr>
      <p:guideLst>
        <p:guide orient="horz" pos="1622"/>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9" d="100"/>
          <a:sy n="69" d="100"/>
        </p:scale>
        <p:origin x="251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b="1" dirty="0"/>
              <a:t>Example 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spPr>
            <a:solidFill>
              <a:srgbClr val="522761"/>
            </a:solidFill>
          </c:spPr>
          <c:dPt>
            <c:idx val="0"/>
            <c:bubble3D val="0"/>
            <c:spPr>
              <a:solidFill>
                <a:srgbClr val="522761"/>
              </a:solidFill>
              <a:ln w="19050">
                <a:solidFill>
                  <a:schemeClr val="lt1"/>
                </a:solidFill>
              </a:ln>
              <a:effectLst/>
            </c:spPr>
            <c:extLst>
              <c:ext xmlns:c16="http://schemas.microsoft.com/office/drawing/2014/chart" uri="{C3380CC4-5D6E-409C-BE32-E72D297353CC}">
                <c16:uniqueId val="{00000001-FA36-4344-A5DC-4702A6C96BA5}"/>
              </c:ext>
            </c:extLst>
          </c:dPt>
          <c:dPt>
            <c:idx val="1"/>
            <c:bubble3D val="0"/>
            <c:spPr>
              <a:solidFill>
                <a:srgbClr val="522761"/>
              </a:solidFill>
              <a:ln w="19050">
                <a:solidFill>
                  <a:schemeClr val="lt1"/>
                </a:solidFill>
              </a:ln>
              <a:effectLst/>
            </c:spPr>
            <c:extLst>
              <c:ext xmlns:c16="http://schemas.microsoft.com/office/drawing/2014/chart" uri="{C3380CC4-5D6E-409C-BE32-E72D297353CC}">
                <c16:uniqueId val="{00000003-FA36-4344-A5DC-4702A6C96BA5}"/>
              </c:ext>
            </c:extLst>
          </c:dPt>
          <c:dLbls>
            <c:dLbl>
              <c:idx val="1"/>
              <c:layout>
                <c:manualLayout>
                  <c:x val="1.7107363116848409E-3"/>
                  <c:y val="-0.19709506980156463"/>
                </c:manualLayout>
              </c:layout>
              <c:tx>
                <c:rich>
                  <a:bodyPr rot="0" spcFirstLastPara="1" vertOverflow="ellipsis" vert="horz" wrap="square" lIns="72000" tIns="0" rIns="72000" bIns="144000" anchor="ctr" anchorCtr="1">
                    <a:noAutofit/>
                  </a:bodyPr>
                  <a:lstStyle/>
                  <a:p>
                    <a:pPr>
                      <a:defRPr sz="900" b="1" i="0" u="none" strike="noStrike" kern="1200" baseline="0">
                        <a:solidFill>
                          <a:schemeClr val="tx1">
                            <a:lumMod val="75000"/>
                            <a:lumOff val="25000"/>
                          </a:schemeClr>
                        </a:solidFill>
                        <a:latin typeface="+mn-lt"/>
                        <a:ea typeface="+mn-ea"/>
                        <a:cs typeface="+mn-cs"/>
                      </a:defRPr>
                    </a:pPr>
                    <a:fld id="{04495FAD-50BD-485B-92AF-EE1677372A58}" type="VALUE">
                      <a:rPr lang="en-US" b="1" smtClean="0"/>
                      <a:pPr>
                        <a:defRPr b="1"/>
                      </a:pPr>
                      <a:t>[VALUE]</a:t>
                    </a:fld>
                    <a:r>
                      <a:rPr lang="en-US" b="1" baseline="0" dirty="0"/>
                      <a:t> Points</a:t>
                    </a:r>
                  </a:p>
                </c:rich>
              </c:tx>
              <c:spPr>
                <a:noFill/>
                <a:ln>
                  <a:noFill/>
                </a:ln>
                <a:effectLst/>
              </c:spPr>
              <c:txPr>
                <a:bodyPr rot="0" spcFirstLastPara="1" vertOverflow="ellipsis" vert="horz" wrap="square" lIns="72000" tIns="0" rIns="72000" bIns="14400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665572873056361"/>
                      <c:h val="0.21492344989265819"/>
                    </c:manualLayout>
                  </c15:layout>
                  <c15:dlblFieldTable/>
                  <c15:showDataLabelsRange val="0"/>
                </c:ext>
                <c:ext xmlns:c16="http://schemas.microsoft.com/office/drawing/2014/chart" uri="{C3380CC4-5D6E-409C-BE32-E72D297353CC}">
                  <c16:uniqueId val="{00000003-FA36-4344-A5DC-4702A6C96BA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Sheet1!$A$1:$A$2</c:f>
              <c:strCache>
                <c:ptCount val="2"/>
                <c:pt idx="0">
                  <c:v>Example 1</c:v>
                </c:pt>
                <c:pt idx="1">
                  <c:v>Job Search</c:v>
                </c:pt>
              </c:strCache>
            </c:strRef>
          </c:cat>
          <c:val>
            <c:numRef>
              <c:f>Sheet1!$B$1:$B$2</c:f>
              <c:numCache>
                <c:formatCode>General</c:formatCode>
                <c:ptCount val="2"/>
                <c:pt idx="1">
                  <c:v>100</c:v>
                </c:pt>
              </c:numCache>
            </c:numRef>
          </c:val>
          <c:extLst>
            <c:ext xmlns:c16="http://schemas.microsoft.com/office/drawing/2014/chart" uri="{C3380CC4-5D6E-409C-BE32-E72D297353CC}">
              <c16:uniqueId val="{00000004-FA36-4344-A5DC-4702A6C96BA5}"/>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legendEntry>
        <c:idx val="0"/>
        <c:delete val="1"/>
      </c:legendEntry>
      <c:layout>
        <c:manualLayout>
          <c:xMode val="edge"/>
          <c:yMode val="edge"/>
          <c:x val="0.39968242268280091"/>
          <c:y val="0.82754110850104756"/>
          <c:w val="0.20063515463439813"/>
          <c:h val="0.1007879570256562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b="1" dirty="0"/>
              <a:t>Example 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rgbClr val="522761"/>
              </a:solidFill>
              <a:ln w="19050">
                <a:solidFill>
                  <a:schemeClr val="lt1"/>
                </a:solidFill>
              </a:ln>
              <a:effectLst/>
            </c:spPr>
            <c:extLst>
              <c:ext xmlns:c16="http://schemas.microsoft.com/office/drawing/2014/chart" uri="{C3380CC4-5D6E-409C-BE32-E72D297353CC}">
                <c16:uniqueId val="{00000001-D6ED-44D6-B4E2-2B7E9752C5F0}"/>
              </c:ext>
            </c:extLst>
          </c:dPt>
          <c:dPt>
            <c:idx val="1"/>
            <c:bubble3D val="0"/>
            <c:spPr>
              <a:solidFill>
                <a:srgbClr val="A2B427"/>
              </a:solidFill>
              <a:ln w="19050">
                <a:solidFill>
                  <a:schemeClr val="lt1"/>
                </a:solidFill>
              </a:ln>
              <a:effectLst/>
            </c:spPr>
            <c:extLst>
              <c:ext xmlns:c16="http://schemas.microsoft.com/office/drawing/2014/chart" uri="{C3380CC4-5D6E-409C-BE32-E72D297353CC}">
                <c16:uniqueId val="{00000003-D6ED-44D6-B4E2-2B7E9752C5F0}"/>
              </c:ext>
            </c:extLst>
          </c:dPt>
          <c:dLbls>
            <c:dLbl>
              <c:idx val="0"/>
              <c:layout>
                <c:manualLayout>
                  <c:x val="-8.1942314159348051E-2"/>
                  <c:y val="-0.10153382383716966"/>
                </c:manualLayout>
              </c:layout>
              <c:tx>
                <c:rich>
                  <a:bodyPr/>
                  <a:lstStyle/>
                  <a:p>
                    <a:r>
                      <a:rPr lang="en-US" dirty="0"/>
                      <a:t>25 Points</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6ED-44D6-B4E2-2B7E9752C5F0}"/>
                </c:ext>
              </c:extLst>
            </c:dLbl>
            <c:dLbl>
              <c:idx val="1"/>
              <c:layout>
                <c:manualLayout>
                  <c:x val="0.11799693238946111"/>
                  <c:y val="4.1808045109422799E-2"/>
                </c:manualLayout>
              </c:layout>
              <c:tx>
                <c:rich>
                  <a:bodyPr/>
                  <a:lstStyle/>
                  <a:p>
                    <a:r>
                      <a:rPr lang="en-US" dirty="0"/>
                      <a:t>80 Points</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6ED-44D6-B4E2-2B7E9752C5F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Sheet1!$A$6:$A$7</c:f>
              <c:strCache>
                <c:ptCount val="2"/>
                <c:pt idx="0">
                  <c:v>Job search</c:v>
                </c:pt>
                <c:pt idx="1">
                  <c:v>SEE course</c:v>
                </c:pt>
              </c:strCache>
            </c:strRef>
          </c:cat>
          <c:val>
            <c:numRef>
              <c:f>Sheet1!$B$6:$B$7</c:f>
              <c:numCache>
                <c:formatCode>General</c:formatCode>
                <c:ptCount val="2"/>
                <c:pt idx="0">
                  <c:v>25</c:v>
                </c:pt>
                <c:pt idx="1">
                  <c:v>80</c:v>
                </c:pt>
              </c:numCache>
            </c:numRef>
          </c:val>
          <c:extLst>
            <c:ext xmlns:c16="http://schemas.microsoft.com/office/drawing/2014/chart" uri="{C3380CC4-5D6E-409C-BE32-E72D297353CC}">
              <c16:uniqueId val="{00000004-D6ED-44D6-B4E2-2B7E9752C5F0}"/>
            </c:ext>
          </c:extLst>
        </c:ser>
        <c:dLbls>
          <c:showLegendKey val="0"/>
          <c:showVal val="0"/>
          <c:showCatName val="0"/>
          <c:showSerName val="0"/>
          <c:showPercent val="0"/>
          <c:showBubbleSize val="0"/>
          <c:showLeaderLines val="1"/>
        </c:dLbls>
        <c:firstSliceAng val="286"/>
        <c:holeSize val="50"/>
      </c:doughnutChart>
      <c:spPr>
        <a:noFill/>
        <a:ln>
          <a:noFill/>
        </a:ln>
        <a:effectLst/>
      </c:spPr>
    </c:plotArea>
    <c:legend>
      <c:legendPos val="b"/>
      <c:layout>
        <c:manualLayout>
          <c:xMode val="edge"/>
          <c:yMode val="edge"/>
          <c:x val="0.29516034497843302"/>
          <c:y val="0.82754110850104756"/>
          <c:w val="0.40967905195710508"/>
          <c:h val="0.1007879570256562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1400" b="1" i="0" baseline="0" dirty="0">
                <a:effectLst/>
              </a:rPr>
              <a:t>Example 3</a:t>
            </a:r>
            <a:endParaRPr lang="en-AU" sz="1400" dirty="0">
              <a:effectLst/>
            </a:endParaRPr>
          </a:p>
        </c:rich>
      </c:tx>
      <c:layout>
        <c:manualLayout>
          <c:xMode val="edge"/>
          <c:yMode val="edge"/>
          <c:x val="0.35653294362329374"/>
          <c:y val="6.847831654775823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5133137593027292"/>
          <c:y val="0.2954222381198322"/>
          <c:w val="0.32622033825342928"/>
          <c:h val="0.45456265572025067"/>
        </c:manualLayout>
      </c:layout>
      <c:doughnutChart>
        <c:varyColors val="1"/>
        <c:ser>
          <c:idx val="0"/>
          <c:order val="0"/>
          <c:spPr>
            <a:solidFill>
              <a:srgbClr val="008377"/>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1-7D02-4D34-9154-D7F7BCC0EEB9}"/>
              </c:ext>
            </c:extLst>
          </c:dPt>
          <c:dPt>
            <c:idx val="1"/>
            <c:bubble3D val="0"/>
            <c:explosion val="2"/>
            <c:spPr>
              <a:solidFill>
                <a:srgbClr val="008377"/>
              </a:solidFill>
              <a:ln w="19050">
                <a:solidFill>
                  <a:schemeClr val="lt1"/>
                </a:solidFill>
              </a:ln>
              <a:effectLst/>
            </c:spPr>
            <c:extLst>
              <c:ext xmlns:c16="http://schemas.microsoft.com/office/drawing/2014/chart" uri="{C3380CC4-5D6E-409C-BE32-E72D297353CC}">
                <c16:uniqueId val="{00000003-7D02-4D34-9154-D7F7BCC0EEB9}"/>
              </c:ext>
            </c:extLst>
          </c:dPt>
          <c:dLbls>
            <c:dLbl>
              <c:idx val="0"/>
              <c:layout>
                <c:manualLayout>
                  <c:x val="-0.1968732123212322"/>
                  <c:y val="-0.1096885758998435"/>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r>
                      <a:rPr lang="en-US" b="1" dirty="0"/>
                      <a:t>80</a:t>
                    </a:r>
                    <a:r>
                      <a:rPr lang="en-US" b="1" baseline="0" dirty="0"/>
                      <a:t> Points</a:t>
                    </a:r>
                    <a:endParaRPr lang="en-US" b="1" dirty="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D02-4D34-9154-D7F7BCC0EEB9}"/>
                </c:ext>
              </c:extLst>
            </c:dLbl>
            <c:dLbl>
              <c:idx val="1"/>
              <c:layout>
                <c:manualLayout>
                  <c:x val="-7.729465391553858E-2"/>
                  <c:y val="9.9688453957670772E-2"/>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r>
                      <a:rPr lang="en-US" b="1" dirty="0"/>
                      <a:t>40 Points</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D02-4D34-9154-D7F7BCC0EE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Sheet1!$A$4:$A$5</c:f>
              <c:strCache>
                <c:ptCount val="2"/>
                <c:pt idx="0">
                  <c:v>Education and training</c:v>
                </c:pt>
                <c:pt idx="1">
                  <c:v>Paid work</c:v>
                </c:pt>
              </c:strCache>
            </c:strRef>
          </c:cat>
          <c:val>
            <c:numRef>
              <c:f>Sheet1!$B$4:$B$5</c:f>
              <c:numCache>
                <c:formatCode>General</c:formatCode>
                <c:ptCount val="2"/>
                <c:pt idx="0">
                  <c:v>80</c:v>
                </c:pt>
                <c:pt idx="1">
                  <c:v>40</c:v>
                </c:pt>
              </c:numCache>
            </c:numRef>
          </c:val>
          <c:extLst>
            <c:ext xmlns:c16="http://schemas.microsoft.com/office/drawing/2014/chart" uri="{C3380CC4-5D6E-409C-BE32-E72D297353CC}">
              <c16:uniqueId val="{00000004-7D02-4D34-9154-D7F7BCC0EEB9}"/>
            </c:ext>
          </c:extLst>
        </c:ser>
        <c:dLbls>
          <c:showLegendKey val="0"/>
          <c:showVal val="0"/>
          <c:showCatName val="0"/>
          <c:showSerName val="0"/>
          <c:showPercent val="0"/>
          <c:showBubbleSize val="0"/>
          <c:showLeaderLines val="1"/>
        </c:dLbls>
        <c:firstSliceAng val="262"/>
        <c:holeSize val="50"/>
      </c:doughnutChart>
      <c:spPr>
        <a:noFill/>
        <a:ln>
          <a:noFill/>
        </a:ln>
        <a:effectLst/>
      </c:spPr>
    </c:plotArea>
    <c:legend>
      <c:legendPos val="b"/>
      <c:layout>
        <c:manualLayout>
          <c:xMode val="edge"/>
          <c:yMode val="edge"/>
          <c:x val="8.5842442980823552E-2"/>
          <c:y val="0.86169152824499062"/>
          <c:w val="0.78007608043331278"/>
          <c:h val="0.1047000225379495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b="1" dirty="0"/>
              <a:t>Example 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rgbClr val="E9A913"/>
              </a:solidFill>
              <a:ln w="19050">
                <a:solidFill>
                  <a:schemeClr val="lt1"/>
                </a:solidFill>
              </a:ln>
              <a:effectLst/>
            </c:spPr>
            <c:extLst>
              <c:ext xmlns:c16="http://schemas.microsoft.com/office/drawing/2014/chart" uri="{C3380CC4-5D6E-409C-BE32-E72D297353CC}">
                <c16:uniqueId val="{00000001-47BE-4AEB-AC22-7331727FAF62}"/>
              </c:ext>
            </c:extLst>
          </c:dPt>
          <c:dPt>
            <c:idx val="1"/>
            <c:bubble3D val="0"/>
            <c:spPr>
              <a:solidFill>
                <a:srgbClr val="522761"/>
              </a:solidFill>
              <a:ln w="19050">
                <a:solidFill>
                  <a:schemeClr val="lt1"/>
                </a:solidFill>
              </a:ln>
              <a:effectLst/>
            </c:spPr>
            <c:extLst>
              <c:ext xmlns:c16="http://schemas.microsoft.com/office/drawing/2014/chart" uri="{C3380CC4-5D6E-409C-BE32-E72D297353CC}">
                <c16:uniqueId val="{00000003-47BE-4AEB-AC22-7331727FAF62}"/>
              </c:ext>
            </c:extLst>
          </c:dPt>
          <c:dPt>
            <c:idx val="2"/>
            <c:bubble3D val="0"/>
            <c:spPr>
              <a:solidFill>
                <a:srgbClr val="002D3F"/>
              </a:solidFill>
              <a:ln w="19050">
                <a:solidFill>
                  <a:schemeClr val="lt1"/>
                </a:solidFill>
              </a:ln>
              <a:effectLst/>
            </c:spPr>
            <c:extLst>
              <c:ext xmlns:c16="http://schemas.microsoft.com/office/drawing/2014/chart" uri="{C3380CC4-5D6E-409C-BE32-E72D297353CC}">
                <c16:uniqueId val="{00000005-47BE-4AEB-AC22-7331727FAF62}"/>
              </c:ext>
            </c:extLst>
          </c:dPt>
          <c:dLbls>
            <c:dLbl>
              <c:idx val="0"/>
              <c:layout>
                <c:manualLayout>
                  <c:x val="0.15336460200074387"/>
                  <c:y val="-2.3753502238814346E-2"/>
                </c:manualLayout>
              </c:layout>
              <c:tx>
                <c:rich>
                  <a:bodyPr/>
                  <a:lstStyle/>
                  <a:p>
                    <a:r>
                      <a:rPr lang="en-US" dirty="0"/>
                      <a:t>60</a:t>
                    </a:r>
                    <a:r>
                      <a:rPr lang="en-US" baseline="0" dirty="0"/>
                      <a:t> Points</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7BE-4AEB-AC22-7331727FAF62}"/>
                </c:ext>
              </c:extLst>
            </c:dLbl>
            <c:dLbl>
              <c:idx val="1"/>
              <c:layout>
                <c:manualLayout>
                  <c:x val="-0.11885756655057654"/>
                  <c:y val="8.3137257835850201E-2"/>
                </c:manualLayout>
              </c:layout>
              <c:tx>
                <c:rich>
                  <a:bodyPr/>
                  <a:lstStyle/>
                  <a:p>
                    <a:r>
                      <a:rPr lang="en-US" dirty="0"/>
                      <a:t>20 Points</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7BE-4AEB-AC22-7331727FAF62}"/>
                </c:ext>
              </c:extLst>
            </c:dLbl>
            <c:dLbl>
              <c:idx val="2"/>
              <c:layout>
                <c:manualLayout>
                  <c:x val="-0.13802814180066952"/>
                  <c:y val="-0.11282913563436814"/>
                </c:manualLayout>
              </c:layout>
              <c:tx>
                <c:rich>
                  <a:bodyPr/>
                  <a:lstStyle/>
                  <a:p>
                    <a:r>
                      <a:rPr lang="en-US" dirty="0"/>
                      <a:t>25 Points</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7BE-4AEB-AC22-7331727FAF6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Sheet1!$A$15:$A$17</c:f>
              <c:strCache>
                <c:ptCount val="3"/>
                <c:pt idx="0">
                  <c:v>CTA</c:v>
                </c:pt>
                <c:pt idx="1">
                  <c:v>Job interview</c:v>
                </c:pt>
                <c:pt idx="2">
                  <c:v>Job Search</c:v>
                </c:pt>
              </c:strCache>
            </c:strRef>
          </c:cat>
          <c:val>
            <c:numRef>
              <c:f>Sheet1!$B$15:$B$17</c:f>
              <c:numCache>
                <c:formatCode>General</c:formatCode>
                <c:ptCount val="3"/>
                <c:pt idx="0">
                  <c:v>60</c:v>
                </c:pt>
                <c:pt idx="1">
                  <c:v>20</c:v>
                </c:pt>
                <c:pt idx="2">
                  <c:v>25</c:v>
                </c:pt>
              </c:numCache>
            </c:numRef>
          </c:val>
          <c:extLst>
            <c:ext xmlns:c16="http://schemas.microsoft.com/office/drawing/2014/chart" uri="{C3380CC4-5D6E-409C-BE32-E72D297353CC}">
              <c16:uniqueId val="{00000006-47BE-4AEB-AC22-7331727FAF62}"/>
            </c:ext>
          </c:extLst>
        </c:ser>
        <c:dLbls>
          <c:showLegendKey val="0"/>
          <c:showVal val="0"/>
          <c:showCatName val="0"/>
          <c:showSerName val="0"/>
          <c:showPercent val="0"/>
          <c:showBubbleSize val="0"/>
          <c:showLeaderLines val="1"/>
        </c:dLbls>
        <c:firstSliceAng val="360"/>
        <c:holeSize val="50"/>
      </c:doughnutChart>
      <c:spPr>
        <a:noFill/>
        <a:ln>
          <a:noFill/>
        </a:ln>
        <a:effectLst/>
      </c:spPr>
    </c:plotArea>
    <c:legend>
      <c:legendPos val="b"/>
      <c:layout>
        <c:manualLayout>
          <c:xMode val="edge"/>
          <c:yMode val="edge"/>
          <c:x val="5.9520258618607602E-2"/>
          <c:y val="0.87009733324854388"/>
          <c:w val="0.8656230225627104"/>
          <c:h val="0.1002107889529381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0.42241</cdr:x>
      <cdr:y>0.41613</cdr:y>
    </cdr:from>
    <cdr:to>
      <cdr:x>0.58078</cdr:x>
      <cdr:y>0.6435</cdr:y>
    </cdr:to>
    <cdr:sp macro="" textlink="">
      <cdr:nvSpPr>
        <cdr:cNvPr id="2" name="TextBox 1">
          <a:extLst xmlns:a="http://schemas.openxmlformats.org/drawingml/2006/main">
            <a:ext uri="{FF2B5EF4-FFF2-40B4-BE49-F238E27FC236}">
              <a16:creationId xmlns:a16="http://schemas.microsoft.com/office/drawing/2014/main" id="{30A23D70-EE80-416C-A8BA-30709E83CBB2}"/>
            </a:ext>
          </a:extLst>
        </cdr:cNvPr>
        <cdr:cNvSpPr txBox="1"/>
      </cdr:nvSpPr>
      <cdr:spPr>
        <a:xfrm xmlns:a="http://schemas.openxmlformats.org/drawingml/2006/main">
          <a:off x="1636709" y="884851"/>
          <a:ext cx="613633" cy="4834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AU" sz="900" b="1" dirty="0"/>
            <a:t>105 Points</a:t>
          </a:r>
        </a:p>
      </cdr:txBody>
    </cdr:sp>
  </cdr:relSizeAnchor>
</c:userShapes>
</file>

<file path=ppt/drawings/drawing2.xml><?xml version="1.0" encoding="utf-8"?>
<c:userShapes xmlns:c="http://schemas.openxmlformats.org/drawingml/2006/chart">
  <cdr:relSizeAnchor xmlns:cdr="http://schemas.openxmlformats.org/drawingml/2006/chartDrawing">
    <cdr:from>
      <cdr:x>0.42769</cdr:x>
      <cdr:y>0.43487</cdr:y>
    </cdr:from>
    <cdr:to>
      <cdr:x>0.59647</cdr:x>
      <cdr:y>0.62402</cdr:y>
    </cdr:to>
    <cdr:sp macro="" textlink="">
      <cdr:nvSpPr>
        <cdr:cNvPr id="2" name="TextBox 1">
          <a:extLst xmlns:a="http://schemas.openxmlformats.org/drawingml/2006/main">
            <a:ext uri="{FF2B5EF4-FFF2-40B4-BE49-F238E27FC236}">
              <a16:creationId xmlns:a16="http://schemas.microsoft.com/office/drawing/2014/main" id="{B9F60D4A-94E1-49CC-8B05-79E8D832A74D}"/>
            </a:ext>
          </a:extLst>
        </cdr:cNvPr>
        <cdr:cNvSpPr txBox="1"/>
      </cdr:nvSpPr>
      <cdr:spPr>
        <a:xfrm xmlns:a="http://schemas.openxmlformats.org/drawingml/2006/main">
          <a:off x="1351201" y="985976"/>
          <a:ext cx="533225" cy="4288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AU" sz="900" b="1" dirty="0"/>
            <a:t>120 Points</a:t>
          </a:r>
        </a:p>
      </cdr:txBody>
    </cdr:sp>
  </cdr:relSizeAnchor>
</c:userShapes>
</file>

<file path=ppt/drawings/drawing3.xml><?xml version="1.0" encoding="utf-8"?>
<c:userShapes xmlns:c="http://schemas.openxmlformats.org/drawingml/2006/chart">
  <cdr:relSizeAnchor xmlns:cdr="http://schemas.openxmlformats.org/drawingml/2006/chartDrawing">
    <cdr:from>
      <cdr:x>0.40737</cdr:x>
      <cdr:y>0.41575</cdr:y>
    </cdr:from>
    <cdr:to>
      <cdr:x>0.59263</cdr:x>
      <cdr:y>0.64183</cdr:y>
    </cdr:to>
    <cdr:sp macro="" textlink="">
      <cdr:nvSpPr>
        <cdr:cNvPr id="2" name="TextBox 1">
          <a:extLst xmlns:a="http://schemas.openxmlformats.org/drawingml/2006/main">
            <a:ext uri="{FF2B5EF4-FFF2-40B4-BE49-F238E27FC236}">
              <a16:creationId xmlns:a16="http://schemas.microsoft.com/office/drawing/2014/main" id="{88395D53-118D-4A8B-858E-2C7960A508E9}"/>
            </a:ext>
          </a:extLst>
        </cdr:cNvPr>
        <cdr:cNvSpPr txBox="1"/>
      </cdr:nvSpPr>
      <cdr:spPr>
        <a:xfrm xmlns:a="http://schemas.openxmlformats.org/drawingml/2006/main">
          <a:off x="1349353" y="889146"/>
          <a:ext cx="613662" cy="4834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AU" sz="900" b="1" dirty="0"/>
            <a:t>105 Points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78F842-560F-42A5-A306-F766D7D6B80D}" type="datetimeFigureOut">
              <a:rPr lang="en-AU" smtClean="0"/>
              <a:t>22/04/2022</a:t>
            </a:fld>
            <a:endParaRPr lang="en-AU" dirty="0"/>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dirty="0"/>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Good afternoon all and thank you for taking the time to be here with us today.</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My name is Melissa Ryan, I am the First Assistant Secretary for the New Employment Services Model Division. Also with me today is Kellie Spence, Assistant Secretary of the Digital Services Branch and members of the team with responsibility for the design and implementation of the Points Based Activation System, or PBAS.</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PBAS is the new and flexible approach to job seeker activation that provides individuals with choice and flexibility around the way they manage and meet their mutual obligation requirements in return for their income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Under PBAS, job seekers are encouraged to actively engage and participate in tasks and activities on their pathway to employment and are rewarded through earning points to meet a points target. </a:t>
            </a:r>
          </a:p>
          <a:p>
            <a:pPr marL="0" lvl="0" indent="0">
              <a:buFont typeface="Arial" panose="020B0604020202020204" pitchFamily="34" charset="0"/>
              <a:buNone/>
            </a:pPr>
            <a:endParaRPr lang="en-AU" sz="1200" kern="1200" dirty="0">
              <a:solidFill>
                <a:schemeClr val="bg2">
                  <a:lumMod val="10000"/>
                </a:schemeClr>
              </a:solidFill>
              <a:effectLst/>
              <a:latin typeface="+mn-lt"/>
              <a:cs typeface="Calibri" panose="020F0502020204030204" pitchFamily="34" charset="0"/>
              <a:sym typeface="+mn-lt"/>
            </a:endParaRPr>
          </a:p>
          <a:p>
            <a:pPr marL="0" lvl="0" indent="0">
              <a:buFont typeface="Arial" panose="020B0604020202020204" pitchFamily="34" charset="0"/>
              <a:buNone/>
            </a:pPr>
            <a:r>
              <a:rPr lang="en-AU" sz="1200" kern="1200" dirty="0">
                <a:solidFill>
                  <a:schemeClr val="bg2">
                    <a:lumMod val="10000"/>
                  </a:schemeClr>
                </a:solidFill>
                <a:effectLst/>
                <a:latin typeface="+mn-lt"/>
                <a:cs typeface="Calibri" panose="020F0502020204030204" pitchFamily="34" charset="0"/>
                <a:sym typeface="+mn-lt"/>
              </a:rPr>
              <a:t>This presentation will outline the objectives of PBAS, and the evidence that informed the development and design of the PBAS framework. It will also detail each element of the PBAS framework and demonstrate how job seekers will use PBAS to meet their mutual obligation requirements, and provide an overview of the role and responsibilities of the provider and the Digital Services Contact Centre, or DSCC, to support job seekers using PBAS in the Workforce Australia model.</a:t>
            </a:r>
          </a:p>
          <a:p>
            <a:endParaRPr lang="en-AU" sz="1200" kern="1200" dirty="0">
              <a:solidFill>
                <a:schemeClr val="tx1"/>
              </a:solidFill>
              <a:effectLst/>
              <a:latin typeface="+mn-lt"/>
              <a:ea typeface="+mn-ea"/>
              <a:cs typeface="+mn-cs"/>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bg2">
                    <a:lumMod val="10000"/>
                  </a:schemeClr>
                </a:solidFill>
                <a:effectLst/>
                <a:latin typeface="+mn-lt"/>
                <a:cs typeface="Calibri" panose="020F0502020204030204" pitchFamily="34" charset="0"/>
                <a:sym typeface="+mn-lt"/>
              </a:rPr>
              <a:t>We are happy to take questions. If I could ask that you please type in any questions and we will answer them at the end of this presentation.</a:t>
            </a:r>
          </a:p>
        </p:txBody>
      </p:sp>
      <p:sp>
        <p:nvSpPr>
          <p:cNvPr id="4" name="Slide Number Placeholder 3"/>
          <p:cNvSpPr>
            <a:spLocks noGrp="1"/>
          </p:cNvSpPr>
          <p:nvPr>
            <p:ph type="sldNum" sz="quarter" idx="10"/>
          </p:nvPr>
        </p:nvSpPr>
        <p:spPr/>
        <p:txBody>
          <a:bodyPr/>
          <a:lstStyle/>
          <a:p>
            <a:fld id="{3BD3FCEB-6CB7-4478-9568-E9785AFEA658}" type="slidenum">
              <a:rPr lang="en-AU" smtClean="0"/>
              <a:t>1</a:t>
            </a:fld>
            <a:endParaRPr lang="en-AU" dirty="0"/>
          </a:p>
        </p:txBody>
      </p:sp>
    </p:spTree>
    <p:extLst>
      <p:ext uri="{BB962C8B-B14F-4D97-AF65-F5344CB8AC3E}">
        <p14:creationId xmlns:p14="http://schemas.microsoft.com/office/powerpoint/2010/main" val="1167613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200" b="0" i="0" kern="1200" dirty="0">
                <a:solidFill>
                  <a:schemeClr val="tx1"/>
                </a:solidFill>
                <a:effectLst/>
                <a:latin typeface="+mn-lt"/>
                <a:ea typeface="+mn-ea"/>
                <a:cs typeface="+mn-cs"/>
              </a:rPr>
              <a:t>As noted earlier, job seekers can meet their monthly points target in a variety of ways. On the slide, there are some examples of job seekers meeting their monthly points target, in a diverse range of ways.</a:t>
            </a:r>
          </a:p>
          <a:p>
            <a:pPr rtl="0" fontAlgn="base"/>
            <a:endParaRPr lang="en-AU" sz="1200" b="0" i="0" kern="1200" dirty="0">
              <a:solidFill>
                <a:schemeClr val="tx1"/>
              </a:solidFill>
              <a:effectLst/>
              <a:latin typeface="+mn-lt"/>
              <a:ea typeface="+mn-ea"/>
              <a:cs typeface="+mn-cs"/>
            </a:endParaRPr>
          </a:p>
          <a:p>
            <a:pPr rtl="0" fontAlgn="base"/>
            <a:r>
              <a:rPr lang="en-AU" sz="1200" b="0" i="0" kern="1200" dirty="0">
                <a:solidFill>
                  <a:schemeClr val="tx1"/>
                </a:solidFill>
                <a:effectLst/>
                <a:latin typeface="+mn-lt"/>
                <a:ea typeface="+mn-ea"/>
                <a:cs typeface="+mn-cs"/>
              </a:rPr>
              <a:t>These examples demonstrate the greater flexibility that the PBAS offers, in how an individual chooses to meet their mutual obligation requirements.</a:t>
            </a:r>
          </a:p>
          <a:p>
            <a:pPr rtl="0" fontAlgn="base"/>
            <a:endParaRPr lang="en-AU"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It is important to note that these examples are based on a </a:t>
            </a:r>
            <a:r>
              <a:rPr lang="en-AU" sz="1200" b="0" i="0" u="sng" kern="1200" dirty="0">
                <a:solidFill>
                  <a:schemeClr val="tx1"/>
                </a:solidFill>
                <a:effectLst/>
                <a:latin typeface="+mn-lt"/>
                <a:ea typeface="+mn-ea"/>
                <a:cs typeface="+mn-cs"/>
              </a:rPr>
              <a:t>points target of 100 points</a:t>
            </a:r>
            <a:r>
              <a:rPr lang="en-AU" sz="1200" b="0" i="0" u="none" kern="1200" dirty="0">
                <a:solidFill>
                  <a:schemeClr val="tx1"/>
                </a:solidFill>
                <a:effectLst/>
                <a:latin typeface="+mn-lt"/>
                <a:ea typeface="+mn-ea"/>
                <a:cs typeface="+mn-cs"/>
              </a:rPr>
              <a:t> and </a:t>
            </a:r>
            <a:r>
              <a:rPr lang="en-AU" sz="1200" b="0" i="0" kern="1200" dirty="0">
                <a:solidFill>
                  <a:schemeClr val="tx1"/>
                </a:solidFill>
                <a:effectLst/>
                <a:latin typeface="+mn-lt"/>
                <a:ea typeface="+mn-ea"/>
                <a:cs typeface="+mn-cs"/>
              </a:rPr>
              <a:t>there are no contingency arrangements applied.</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AU" sz="1200" b="0" i="0" u="sng" kern="1200" dirty="0">
              <a:solidFill>
                <a:schemeClr val="tx1"/>
              </a:solidFill>
              <a:effectLst/>
              <a:latin typeface="+mn-lt"/>
              <a:ea typeface="+mn-ea"/>
              <a:cs typeface="+mn-cs"/>
            </a:endParaRPr>
          </a:p>
          <a:p>
            <a:pPr rtl="0" fontAlgn="base"/>
            <a:r>
              <a:rPr lang="en-AU" sz="1200" b="0" i="0" u="sng" kern="1200" dirty="0">
                <a:solidFill>
                  <a:schemeClr val="tx1"/>
                </a:solidFill>
                <a:effectLst/>
                <a:latin typeface="+mn-lt"/>
                <a:ea typeface="+mn-ea"/>
                <a:cs typeface="+mn-cs"/>
              </a:rPr>
              <a:t>Example 1</a:t>
            </a:r>
            <a:r>
              <a:rPr lang="en-AU" sz="1200" b="0" i="0" kern="1200" dirty="0">
                <a:solidFill>
                  <a:schemeClr val="tx1"/>
                </a:solidFill>
                <a:effectLst/>
                <a:latin typeface="+mn-lt"/>
                <a:ea typeface="+mn-ea"/>
                <a:cs typeface="+mn-cs"/>
              </a:rPr>
              <a:t> – </a:t>
            </a:r>
          </a:p>
          <a:p>
            <a:pPr rtl="0" fontAlgn="base"/>
            <a:endParaRPr lang="en-AU"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 job seeker can meet their points target through job search alone, by submitting 20 job searches. One job search is worth 5 points.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100 points = 20 job searches (100 points).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rtl="0" fontAlgn="base"/>
            <a:r>
              <a:rPr lang="en-AU" sz="1200" b="0" i="0" u="sng" kern="1200" dirty="0">
                <a:solidFill>
                  <a:schemeClr val="tx1"/>
                </a:solidFill>
                <a:effectLst/>
                <a:latin typeface="+mn-lt"/>
                <a:ea typeface="+mn-ea"/>
                <a:cs typeface="+mn-cs"/>
              </a:rPr>
              <a:t>Example 2</a:t>
            </a:r>
            <a:r>
              <a:rPr lang="en-AU" sz="1200" b="0" i="0" kern="1200" dirty="0">
                <a:solidFill>
                  <a:schemeClr val="tx1"/>
                </a:solidFill>
                <a:effectLst/>
                <a:latin typeface="+mn-lt"/>
                <a:ea typeface="+mn-ea"/>
                <a:cs typeface="+mn-cs"/>
              </a:rPr>
              <a:t> - </a:t>
            </a:r>
          </a:p>
          <a:p>
            <a:pPr rtl="0" fontAlgn="base"/>
            <a:r>
              <a:rPr lang="en-AU" sz="1200" b="0" i="0" kern="1200" dirty="0">
                <a:solidFill>
                  <a:schemeClr val="tx1"/>
                </a:solidFill>
                <a:effectLst/>
                <a:latin typeface="+mn-lt"/>
                <a:ea typeface="+mn-ea"/>
                <a:cs typeface="+mn-cs"/>
              </a:rPr>
              <a:t> </a:t>
            </a:r>
          </a:p>
          <a:p>
            <a:pPr rtl="0" fontAlgn="base"/>
            <a:r>
              <a:rPr lang="en-AU" sz="1200" b="0" i="0" kern="1200" dirty="0">
                <a:solidFill>
                  <a:schemeClr val="tx1"/>
                </a:solidFill>
                <a:effectLst/>
                <a:latin typeface="+mn-lt"/>
                <a:ea typeface="+mn-ea"/>
                <a:cs typeface="+mn-cs"/>
              </a:rPr>
              <a:t>This example shows a job seeker meeting their points by submitting 5 job searches and participating full-time in a Skills for Education and Employment course over the four week reporting period.</a:t>
            </a:r>
          </a:p>
          <a:p>
            <a:pPr rtl="0" fontAlgn="base"/>
            <a:endParaRPr lang="en-AU" sz="1200" b="0" i="0" kern="1200" dirty="0">
              <a:solidFill>
                <a:schemeClr val="tx1"/>
              </a:solidFill>
              <a:effectLst/>
              <a:latin typeface="+mn-lt"/>
              <a:ea typeface="+mn-ea"/>
              <a:cs typeface="+mn-cs"/>
            </a:endParaRPr>
          </a:p>
          <a:p>
            <a:pPr rtl="0" fontAlgn="base"/>
            <a:r>
              <a:rPr lang="en-AU" sz="1200" b="0" i="0" kern="1200" dirty="0">
                <a:solidFill>
                  <a:schemeClr val="tx1"/>
                </a:solidFill>
                <a:effectLst/>
                <a:latin typeface="+mn-lt"/>
                <a:ea typeface="+mn-ea"/>
                <a:cs typeface="+mn-cs"/>
              </a:rPr>
              <a:t>105 points = </a:t>
            </a:r>
            <a:r>
              <a:rPr lang="en-AU" sz="1200" b="0" i="0" u="none" kern="1200" dirty="0">
                <a:solidFill>
                  <a:schemeClr val="tx1"/>
                </a:solidFill>
                <a:effectLst/>
                <a:latin typeface="+mn-lt"/>
                <a:ea typeface="+mn-ea"/>
                <a:cs typeface="+mn-cs"/>
              </a:rPr>
              <a:t>five job searches (25 points) + four-weeks of full-time participation in SEE (80 points) (5 points can be banked).</a:t>
            </a:r>
          </a:p>
          <a:p>
            <a:pPr rtl="0" fontAlgn="base"/>
            <a:endParaRPr lang="en-AU" sz="1200" b="0" i="0" u="none" kern="1200" dirty="0">
              <a:solidFill>
                <a:schemeClr val="tx1"/>
              </a:solidFill>
              <a:effectLst/>
              <a:latin typeface="+mn-lt"/>
              <a:ea typeface="+mn-ea"/>
              <a:cs typeface="+mn-cs"/>
            </a:endParaRPr>
          </a:p>
          <a:p>
            <a:pPr rtl="0" fontAlgn="base"/>
            <a:r>
              <a:rPr lang="en-AU" sz="1200" b="0" i="0" u="none" kern="1200" dirty="0">
                <a:solidFill>
                  <a:schemeClr val="tx1"/>
                </a:solidFill>
                <a:effectLst/>
                <a:latin typeface="+mn-lt"/>
                <a:ea typeface="+mn-ea"/>
                <a:cs typeface="+mn-cs"/>
              </a:rPr>
              <a:t>Providers or the DSCC may choose to reduce the minimum job search requirement to zero to reflect the job seeker’s circumstances. In this instance, the job seeker would need to earn 20 points to meet their points target. This could be done by job search, or by completing other tasks, as there is no minimum job search requirement.</a:t>
            </a:r>
          </a:p>
          <a:p>
            <a:pPr rtl="0" fontAlgn="base"/>
            <a:endParaRPr lang="en-AU" sz="1200" b="0" i="0" u="none" kern="1200" dirty="0">
              <a:solidFill>
                <a:schemeClr val="tx1"/>
              </a:solidFill>
              <a:effectLst/>
              <a:latin typeface="+mn-lt"/>
              <a:ea typeface="+mn-ea"/>
              <a:cs typeface="+mn-cs"/>
            </a:endParaRPr>
          </a:p>
          <a:p>
            <a:pPr rtl="0" fontAlgn="base"/>
            <a:r>
              <a:rPr lang="en-AU" sz="1200" b="0" i="0" u="sng" kern="1200" dirty="0">
                <a:solidFill>
                  <a:schemeClr val="tx1"/>
                </a:solidFill>
                <a:effectLst/>
                <a:latin typeface="+mn-lt"/>
                <a:ea typeface="+mn-ea"/>
                <a:cs typeface="+mn-cs"/>
              </a:rPr>
              <a:t>Example 3</a:t>
            </a:r>
            <a:r>
              <a:rPr lang="en-AU" sz="1200" b="0" i="0" kern="1200" dirty="0">
                <a:solidFill>
                  <a:schemeClr val="tx1"/>
                </a:solidFill>
                <a:effectLst/>
                <a:latin typeface="+mn-lt"/>
                <a:ea typeface="+mn-ea"/>
                <a:cs typeface="+mn-cs"/>
              </a:rPr>
              <a:t> - </a:t>
            </a:r>
          </a:p>
          <a:p>
            <a:pPr rtl="0" fontAlgn="base"/>
            <a:r>
              <a:rPr lang="en-AU" sz="1200" b="0" i="0" kern="1200" dirty="0">
                <a:solidFill>
                  <a:schemeClr val="tx1"/>
                </a:solidFill>
                <a:effectLst/>
                <a:latin typeface="+mn-lt"/>
                <a:ea typeface="+mn-ea"/>
                <a:cs typeface="+mn-cs"/>
              </a:rPr>
              <a:t>  </a:t>
            </a:r>
          </a:p>
          <a:p>
            <a:pPr rtl="0" fontAlgn="base"/>
            <a:r>
              <a:rPr lang="en-AU" sz="1200" b="0" i="0" kern="1200" dirty="0">
                <a:solidFill>
                  <a:schemeClr val="tx1"/>
                </a:solidFill>
                <a:effectLst/>
                <a:latin typeface="+mn-lt"/>
                <a:ea typeface="+mn-ea"/>
                <a:cs typeface="+mn-cs"/>
              </a:rPr>
              <a:t>This example shows a job seeker fully meeting their target by undertaking full-time Education and training and working in paid employment for 10 hours each week. Job seekers undertaking a combination of paid work and Education and training, up to 70 hours per fortnight, are not required to complete a job search requirement.</a:t>
            </a:r>
          </a:p>
          <a:p>
            <a:pPr rtl="0" fontAlgn="base"/>
            <a:r>
              <a:rPr lang="en-AU" sz="1200" b="0" i="0" kern="1200" dirty="0">
                <a:solidFill>
                  <a:schemeClr val="tx1"/>
                </a:solidFill>
                <a:effectLst/>
                <a:latin typeface="+mn-lt"/>
                <a:ea typeface="+mn-ea"/>
                <a:cs typeface="+mn-cs"/>
              </a:rPr>
              <a:t> </a:t>
            </a:r>
          </a:p>
          <a:p>
            <a:pPr rtl="0" fontAlgn="base"/>
            <a:r>
              <a:rPr lang="en-AU" sz="1200" b="0" i="0" kern="1200" dirty="0">
                <a:solidFill>
                  <a:schemeClr val="tx1"/>
                </a:solidFill>
                <a:effectLst/>
                <a:latin typeface="+mn-lt"/>
                <a:ea typeface="+mn-ea"/>
                <a:cs typeface="+mn-cs"/>
              </a:rPr>
              <a:t>120 points = Education and training (80 points) + </a:t>
            </a:r>
            <a:r>
              <a:rPr lang="en-AU" sz="1200" b="0" i="0" u="none" kern="1200" dirty="0">
                <a:solidFill>
                  <a:schemeClr val="tx1"/>
                </a:solidFill>
                <a:effectLst/>
                <a:latin typeface="+mn-lt"/>
                <a:ea typeface="+mn-ea"/>
                <a:cs typeface="+mn-cs"/>
              </a:rPr>
              <a:t>10</a:t>
            </a:r>
            <a:r>
              <a:rPr lang="en-AU" sz="1200" b="0" i="0" kern="1200" dirty="0">
                <a:solidFill>
                  <a:schemeClr val="tx1"/>
                </a:solidFill>
                <a:effectLst/>
                <a:latin typeface="+mn-lt"/>
                <a:ea typeface="+mn-ea"/>
                <a:cs typeface="+mn-cs"/>
              </a:rPr>
              <a:t> hours per week of paid work (40 points) (20 points can be banked).</a:t>
            </a:r>
          </a:p>
          <a:p>
            <a:pPr rtl="0" fontAlgn="base"/>
            <a:endParaRPr lang="en-AU" sz="1200" b="0" i="0" kern="1200" dirty="0">
              <a:solidFill>
                <a:schemeClr val="tx1"/>
              </a:solidFill>
              <a:effectLst/>
              <a:latin typeface="+mn-lt"/>
              <a:ea typeface="+mn-ea"/>
              <a:cs typeface="+mn-cs"/>
            </a:endParaRPr>
          </a:p>
          <a:p>
            <a:pPr rtl="0" fontAlgn="base"/>
            <a:r>
              <a:rPr lang="en-AU" sz="1200" b="0" i="0" u="sng" kern="1200" dirty="0">
                <a:solidFill>
                  <a:schemeClr val="tx1"/>
                </a:solidFill>
                <a:effectLst/>
                <a:latin typeface="+mn-lt"/>
                <a:ea typeface="+mn-ea"/>
                <a:cs typeface="+mn-cs"/>
              </a:rPr>
              <a:t>Example 4</a:t>
            </a:r>
            <a:r>
              <a:rPr lang="en-AU" sz="1200" b="0" i="0" kern="1200" dirty="0">
                <a:solidFill>
                  <a:schemeClr val="tx1"/>
                </a:solidFill>
                <a:effectLst/>
                <a:latin typeface="+mn-lt"/>
                <a:ea typeface="+mn-ea"/>
                <a:cs typeface="+mn-cs"/>
              </a:rPr>
              <a:t> - </a:t>
            </a:r>
          </a:p>
          <a:p>
            <a:pPr rtl="0" fontAlgn="base"/>
            <a:r>
              <a:rPr lang="en-AU" sz="1200" b="0" i="0" kern="1200" dirty="0">
                <a:solidFill>
                  <a:schemeClr val="tx1"/>
                </a:solidFill>
                <a:effectLst/>
                <a:latin typeface="+mn-lt"/>
                <a:ea typeface="+mn-ea"/>
                <a:cs typeface="+mn-cs"/>
              </a:rPr>
              <a:t> </a:t>
            </a:r>
          </a:p>
          <a:p>
            <a:pPr rtl="0" fontAlgn="base"/>
            <a:r>
              <a:rPr lang="en-AU" sz="1200" b="0" i="0" kern="1200" dirty="0">
                <a:solidFill>
                  <a:schemeClr val="tx1"/>
                </a:solidFill>
                <a:effectLst/>
                <a:latin typeface="+mn-lt"/>
                <a:ea typeface="+mn-ea"/>
                <a:cs typeface="+mn-cs"/>
              </a:rPr>
              <a:t>This example shows a job seeker meeting their points by participating in the Career Transition Assistance program over the four week reporting period, attending one job interview and completing five job searches.</a:t>
            </a:r>
          </a:p>
          <a:p>
            <a:pPr rtl="0" fontAlgn="base"/>
            <a:r>
              <a:rPr lang="en-AU" sz="1200" b="0" i="0" kern="1200" dirty="0">
                <a:solidFill>
                  <a:schemeClr val="tx1"/>
                </a:solidFill>
                <a:effectLst/>
                <a:latin typeface="+mn-lt"/>
                <a:ea typeface="+mn-ea"/>
                <a:cs typeface="+mn-cs"/>
              </a:rPr>
              <a:t> </a:t>
            </a:r>
          </a:p>
          <a:p>
            <a:pPr rtl="0" fontAlgn="base"/>
            <a:r>
              <a:rPr lang="en-AU" sz="1200" b="0" i="0" kern="1200" dirty="0">
                <a:solidFill>
                  <a:schemeClr val="tx1"/>
                </a:solidFill>
                <a:effectLst/>
                <a:latin typeface="+mn-lt"/>
                <a:ea typeface="+mn-ea"/>
                <a:cs typeface="+mn-cs"/>
              </a:rPr>
              <a:t>105 points = Career Transition Assistance (60 points) + </a:t>
            </a:r>
            <a:r>
              <a:rPr lang="en-AU" sz="1200" b="0" i="0" u="none" kern="1200" dirty="0">
                <a:solidFill>
                  <a:schemeClr val="tx1"/>
                </a:solidFill>
                <a:effectLst/>
                <a:latin typeface="+mn-lt"/>
                <a:ea typeface="+mn-ea"/>
                <a:cs typeface="+mn-cs"/>
              </a:rPr>
              <a:t>one job interview (20 points) + five job searches (25 points) (5 points can be banked)</a:t>
            </a:r>
            <a:r>
              <a:rPr lang="en-AU" sz="1200" b="0" i="0" u="none" kern="1200" dirty="0">
                <a:solidFill>
                  <a:schemeClr val="tx1"/>
                </a:solidFill>
                <a:effectLst/>
                <a:latin typeface="+mn-lt"/>
                <a:ea typeface="+mn-ea"/>
                <a:cs typeface="+mn-cs"/>
                <a:sym typeface="+mn-lt"/>
              </a:rPr>
              <a:t>.</a:t>
            </a:r>
            <a:endParaRPr lang="en-AU" sz="1200" b="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
        <p:nvSpPr>
          <p:cNvPr id="5" name="Footer Placeholder 4">
            <a:extLst>
              <a:ext uri="{FF2B5EF4-FFF2-40B4-BE49-F238E27FC236}">
                <a16:creationId xmlns:a16="http://schemas.microsoft.com/office/drawing/2014/main" id="{B6A43F61-8C8C-4934-8D11-EC5AEEDAD986}"/>
              </a:ext>
            </a:extLst>
          </p:cNvPr>
          <p:cNvSpPr>
            <a:spLocks noGrp="1"/>
          </p:cNvSpPr>
          <p:nvPr>
            <p:ph type="ftr" sz="quarter" idx="4"/>
          </p:nvPr>
        </p:nvSpPr>
        <p:spPr>
          <a:xfrm>
            <a:off x="1" y="10235580"/>
            <a:ext cx="2919748" cy="54068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rPr>
              <a:t>​‌OFFICIAL‌​</a:t>
            </a:r>
          </a:p>
        </p:txBody>
      </p:sp>
      <p:sp>
        <p:nvSpPr>
          <p:cNvPr id="7" name="Header Placeholder 6">
            <a:extLst>
              <a:ext uri="{FF2B5EF4-FFF2-40B4-BE49-F238E27FC236}">
                <a16:creationId xmlns:a16="http://schemas.microsoft.com/office/drawing/2014/main" id="{CD1B3432-FCF4-4F83-8088-DCCA8448B2C1}"/>
              </a:ext>
            </a:extLst>
          </p:cNvPr>
          <p:cNvSpPr>
            <a:spLocks noGrp="1"/>
          </p:cNvSpPr>
          <p:nvPr>
            <p:ph type="hdr" sz="quarter"/>
          </p:nvPr>
        </p:nvSpPr>
        <p:spPr>
          <a:xfrm>
            <a:off x="1" y="0"/>
            <a:ext cx="2919748" cy="54068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703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Calibri" panose="020F0502020204030204" pitchFamily="34" charset="0"/>
                <a:sym typeface="+mn-lt"/>
              </a:rPr>
              <a:t>Job seekers are encouraged to participate early in suitable activities, education, or work experience that will support their pathway to employment. Providers are responsible for sourcing appropriate activities and ensuring job seekers are aware of their activation requirement and that they may have a Mandatory Activity Requirement. If a job seeker does not meet their activation requirement by their activation point, they may be required to undertake the mandatory activity (up to 25 hours per week).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Calibri" panose="020F0502020204030204" pitchFamily="34" charset="0"/>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Calibri" panose="020F0502020204030204" pitchFamily="34" charset="0"/>
                <a:sym typeface="+mn-lt"/>
              </a:rPr>
              <a:t>Under Workforce Australia, the flexible points-based system is complimented with </a:t>
            </a:r>
            <a:r>
              <a:rPr lang="en-AU" sz="1200" dirty="0">
                <a:solidFill>
                  <a:schemeClr val="tx1"/>
                </a:solidFill>
                <a:effectLst/>
                <a:latin typeface="+mn-lt"/>
                <a:ea typeface="Calibri" panose="020F0502020204030204" pitchFamily="34" charset="0"/>
              </a:rPr>
              <a:t>activation points. These will be earlier and more frequent than under the current model, jobactive, at 4 months for self-managing job seekers in Online Services, and 6 months for job seekers in </a:t>
            </a:r>
            <a:r>
              <a:rPr lang="en-AU" sz="1200" kern="1200" dirty="0">
                <a:solidFill>
                  <a:schemeClr val="tx1"/>
                </a:solidFill>
                <a:effectLst/>
                <a:latin typeface="+mn-lt"/>
                <a:ea typeface="+mn-ea"/>
                <a:cs typeface="+mn-cs"/>
              </a:rPr>
              <a:t>Workforce Australia Services</a:t>
            </a:r>
            <a:r>
              <a:rPr lang="en-AU" sz="1200" dirty="0">
                <a:solidFill>
                  <a:schemeClr val="tx1"/>
                </a:solidFill>
                <a:effectLst/>
                <a:latin typeface="+mn-lt"/>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chemeClr val="tx1"/>
              </a:solidFill>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effectLst/>
                <a:latin typeface="+mn-lt"/>
                <a:ea typeface="Calibri" panose="020F0502020204030204" pitchFamily="34" charset="0"/>
              </a:rPr>
              <a:t>Job seekers who are referred from Online Services after 12 months or more to </a:t>
            </a:r>
            <a:r>
              <a:rPr lang="en-AU" sz="1200" kern="1200" dirty="0">
                <a:solidFill>
                  <a:schemeClr val="tx1"/>
                </a:solidFill>
                <a:effectLst/>
                <a:latin typeface="+mn-lt"/>
                <a:ea typeface="+mn-ea"/>
                <a:cs typeface="+mn-cs"/>
              </a:rPr>
              <a:t>Workforce Australia Services</a:t>
            </a:r>
            <a:r>
              <a:rPr lang="en-AU" sz="1200" dirty="0">
                <a:solidFill>
                  <a:schemeClr val="tx1"/>
                </a:solidFill>
                <a:effectLst/>
                <a:latin typeface="+mn-lt"/>
                <a:ea typeface="Calibri" panose="020F0502020204030204" pitchFamily="34" charset="0"/>
              </a:rPr>
              <a:t>, will have an activation point at 3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Calibri" panose="020F0502020204030204" pitchFamily="34" charset="0"/>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effectLst/>
                <a:latin typeface="+mn-lt"/>
                <a:ea typeface="Calibri" panose="020F0502020204030204" pitchFamily="34" charset="0"/>
              </a:rPr>
              <a:t>At the activation point, job seekers can meet the activation requirement by undertaking the minimum number of hours required for either: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u="sng" dirty="0">
                <a:solidFill>
                  <a:schemeClr val="tx1"/>
                </a:solidFill>
                <a:effectLst/>
                <a:latin typeface="+mn-lt"/>
                <a:ea typeface="Calibri" panose="020F0502020204030204" pitchFamily="34" charset="0"/>
              </a:rPr>
              <a:t>one</a:t>
            </a:r>
            <a:r>
              <a:rPr lang="en-AU" sz="1200" u="none" dirty="0">
                <a:solidFill>
                  <a:schemeClr val="tx1"/>
                </a:solidFill>
                <a:effectLst/>
                <a:latin typeface="+mn-lt"/>
                <a:ea typeface="Calibri" panose="020F0502020204030204" pitchFamily="34" charset="0"/>
              </a:rPr>
              <a:t> approved activation activity,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u="sng" dirty="0">
                <a:solidFill>
                  <a:schemeClr val="tx1"/>
                </a:solidFill>
                <a:effectLst/>
                <a:latin typeface="+mn-lt"/>
                <a:ea typeface="Calibri" panose="020F0502020204030204" pitchFamily="34" charset="0"/>
              </a:rPr>
              <a:t>one or more</a:t>
            </a:r>
            <a:r>
              <a:rPr lang="en-AU" sz="1200" u="none" dirty="0">
                <a:solidFill>
                  <a:schemeClr val="tx1"/>
                </a:solidFill>
                <a:effectLst/>
                <a:latin typeface="+mn-lt"/>
                <a:ea typeface="Calibri" panose="020F0502020204030204" pitchFamily="34" charset="0"/>
              </a:rPr>
              <a:t> provider-assessed activation activities (for job seekers in </a:t>
            </a:r>
            <a:r>
              <a:rPr lang="en-AU" sz="1200" kern="1200" dirty="0">
                <a:solidFill>
                  <a:schemeClr val="tx1"/>
                </a:solidFill>
                <a:effectLst/>
                <a:latin typeface="+mn-lt"/>
                <a:ea typeface="+mn-ea"/>
                <a:cs typeface="+mn-cs"/>
              </a:rPr>
              <a:t>Workforce Australia Services</a:t>
            </a:r>
            <a:r>
              <a:rPr lang="en-AU" sz="1200" u="none" dirty="0">
                <a:solidFill>
                  <a:schemeClr val="tx1"/>
                </a:solidFill>
                <a:effectLst/>
                <a:latin typeface="+mn-lt"/>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u="none" dirty="0">
                <a:solidFill>
                  <a:schemeClr val="tx1"/>
                </a:solidFill>
                <a:effectLst/>
                <a:latin typeface="+mn-lt"/>
                <a:ea typeface="Calibri" panose="020F0502020204030204" pitchFamily="34" charset="0"/>
              </a:rPr>
              <a:t>This recognises that each job seeker has a unique pathway to employment.</a:t>
            </a:r>
            <a:endParaRPr lang="en-AU" sz="1200" u="sng" dirty="0">
              <a:solidFill>
                <a:schemeClr val="tx1"/>
              </a:solidFill>
              <a:effectLst/>
              <a:latin typeface="+mn-lt"/>
              <a:ea typeface="Calibri" panose="020F0502020204030204" pitchFamily="34" charset="0"/>
            </a:endParaRPr>
          </a:p>
          <a:p>
            <a:endParaRPr lang="en-AU" sz="1200" dirty="0">
              <a:solidFill>
                <a:schemeClr val="tx1"/>
              </a:solidFill>
              <a:effectLst/>
              <a:latin typeface="+mn-lt"/>
              <a:ea typeface="Calibri" panose="020F0502020204030204" pitchFamily="34" charset="0"/>
            </a:endParaRPr>
          </a:p>
          <a:p>
            <a:r>
              <a:rPr lang="en-AU" sz="1200" dirty="0">
                <a:solidFill>
                  <a:schemeClr val="tx1"/>
                </a:solidFill>
                <a:effectLst/>
                <a:latin typeface="+mn-lt"/>
                <a:ea typeface="Calibri" panose="020F0502020204030204" pitchFamily="34" charset="0"/>
              </a:rPr>
              <a:t>Work for the Dole is the mandatory activity for eligible job seekers in </a:t>
            </a:r>
            <a:r>
              <a:rPr lang="en-AU" sz="1200" kern="1200" dirty="0">
                <a:solidFill>
                  <a:schemeClr val="tx1"/>
                </a:solidFill>
                <a:effectLst/>
                <a:latin typeface="+mn-lt"/>
                <a:ea typeface="+mn-ea"/>
                <a:cs typeface="+mn-cs"/>
              </a:rPr>
              <a:t>Workforce Australia Services </a:t>
            </a:r>
            <a:r>
              <a:rPr lang="en-AU" sz="1200" dirty="0">
                <a:solidFill>
                  <a:schemeClr val="tx1"/>
                </a:solidFill>
                <a:effectLst/>
                <a:latin typeface="+mn-lt"/>
                <a:ea typeface="Calibri" panose="020F0502020204030204" pitchFamily="34" charset="0"/>
              </a:rPr>
              <a:t>who have not met their activation requirement by the activation point. </a:t>
            </a:r>
          </a:p>
          <a:p>
            <a:endParaRPr lang="en-AU" sz="1200" kern="1200" dirty="0">
              <a:solidFill>
                <a:schemeClr val="tx1"/>
              </a:solidFill>
              <a:effectLst/>
              <a:latin typeface="+mn-lt"/>
              <a:ea typeface="+mn-ea"/>
              <a:cs typeface="Calibri" panose="020F0502020204030204" pitchFamily="34" charset="0"/>
              <a:sym typeface="+mn-lt"/>
            </a:endParaRPr>
          </a:p>
          <a:p>
            <a:r>
              <a:rPr lang="en-AU" sz="1200" kern="1200" dirty="0">
                <a:solidFill>
                  <a:schemeClr val="tx1"/>
                </a:solidFill>
                <a:effectLst/>
                <a:latin typeface="+mn-lt"/>
                <a:ea typeface="+mn-ea"/>
                <a:cs typeface="Calibri" panose="020F0502020204030204" pitchFamily="34" charset="0"/>
                <a:sym typeface="+mn-lt"/>
              </a:rPr>
              <a:t>Employability Skills Training will be the default mandatory activity for self-managing job seekers in Online Services. </a:t>
            </a:r>
          </a:p>
          <a:p>
            <a:endParaRPr lang="en-AU" sz="1200" kern="1200" dirty="0">
              <a:solidFill>
                <a:schemeClr val="tx1"/>
              </a:solidFill>
              <a:effectLst/>
              <a:latin typeface="+mn-lt"/>
              <a:ea typeface="+mn-ea"/>
              <a:cs typeface="Calibri" panose="020F0502020204030204" pitchFamily="34" charset="0"/>
              <a:sym typeface="+mn-lt"/>
            </a:endParaRPr>
          </a:p>
          <a:p>
            <a:r>
              <a:rPr lang="en-AU" sz="1200" kern="1200" dirty="0">
                <a:solidFill>
                  <a:schemeClr val="tx1"/>
                </a:solidFill>
                <a:effectLst/>
                <a:latin typeface="+mn-lt"/>
                <a:ea typeface="+mn-ea"/>
                <a:cs typeface="Calibri" panose="020F0502020204030204" pitchFamily="34" charset="0"/>
                <a:sym typeface="+mn-lt"/>
              </a:rPr>
              <a:t>These Mandatory Activity Requirements and the mandatory activity will be included in the job plan as a compulsory activity.</a:t>
            </a:r>
          </a:p>
          <a:p>
            <a:endParaRPr lang="en-AU" sz="1200" kern="1200" dirty="0">
              <a:solidFill>
                <a:schemeClr val="tx1"/>
              </a:solidFill>
              <a:effectLst/>
              <a:latin typeface="+mn-lt"/>
              <a:ea typeface="+mn-ea"/>
              <a:cs typeface="Calibri" panose="020F0502020204030204" pitchFamily="34" charset="0"/>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Calibri" panose="020F0502020204030204" pitchFamily="34" charset="0"/>
                <a:sym typeface="+mn-lt"/>
              </a:rPr>
              <a:t>Providers and the DSCC will be able to override the default mandatory activity to select a more appropriate activity for their job seeker, where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Calibri" panose="020F0502020204030204" pitchFamily="34" charset="0"/>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Calibri" panose="020F0502020204030204" pitchFamily="34" charset="0"/>
                <a:sym typeface="+mn-lt"/>
              </a:rPr>
              <a:t>Job seekers in </a:t>
            </a:r>
            <a:r>
              <a:rPr lang="en-AU" sz="1200" kern="1200" dirty="0">
                <a:solidFill>
                  <a:schemeClr val="tx1"/>
                </a:solidFill>
                <a:effectLst/>
                <a:latin typeface="+mn-lt"/>
                <a:ea typeface="+mn-ea"/>
                <a:cs typeface="+mn-cs"/>
              </a:rPr>
              <a:t>Workforce Australia Services </a:t>
            </a:r>
            <a:r>
              <a:rPr lang="en-AU" sz="1200" kern="1200" dirty="0">
                <a:solidFill>
                  <a:schemeClr val="tx1"/>
                </a:solidFill>
                <a:effectLst/>
                <a:latin typeface="+mn-lt"/>
                <a:ea typeface="+mn-ea"/>
                <a:cs typeface="Calibri" panose="020F0502020204030204" pitchFamily="34" charset="0"/>
                <a:sym typeface="+mn-lt"/>
              </a:rPr>
              <a:t>can be placed into an alternate activity instead of the mandatory activity if it is more suitable and meets the needs of the job seeker. An alternate activity is a voluntary activity and cannot be entered into the job seeker’s job plan. The job seeker however would earn points for attendance at the activity which contribute towards their points target. If a job seeker does not complete the alternative activity, they will be placed into the mandatory activity, Work for the Dole.</a:t>
            </a:r>
          </a:p>
        </p:txBody>
      </p:sp>
      <p:sp>
        <p:nvSpPr>
          <p:cNvPr id="4" name="Slide Number Placeholder 3"/>
          <p:cNvSpPr>
            <a:spLocks noGrp="1"/>
          </p:cNvSpPr>
          <p:nvPr>
            <p:ph type="sldNum" sz="quarter" idx="5"/>
          </p:nvPr>
        </p:nvSpPr>
        <p:spPr/>
        <p:txBody>
          <a:bodyPr/>
          <a:lstStyle/>
          <a:p>
            <a:fld id="{07D9D5DB-EC0F-4CCA-B237-FDC4C7A58252}" type="slidenum">
              <a:rPr lang="en-AU" smtClean="0"/>
              <a:t>11</a:t>
            </a:fld>
            <a:endParaRPr lang="en-AU" dirty="0"/>
          </a:p>
        </p:txBody>
      </p:sp>
      <p:sp>
        <p:nvSpPr>
          <p:cNvPr id="5" name="Footer Placeholder 4">
            <a:extLst>
              <a:ext uri="{FF2B5EF4-FFF2-40B4-BE49-F238E27FC236}">
                <a16:creationId xmlns:a16="http://schemas.microsoft.com/office/drawing/2014/main" id="{77B6CF57-14CF-4097-9725-572263A1C938}"/>
              </a:ext>
            </a:extLst>
          </p:cNvPr>
          <p:cNvSpPr>
            <a:spLocks noGrp="1"/>
          </p:cNvSpPr>
          <p:nvPr>
            <p:ph type="ftr" sz="quarter" idx="4"/>
          </p:nvPr>
        </p:nvSpPr>
        <p:spPr>
          <a:xfrm>
            <a:off x="0" y="9428584"/>
            <a:ext cx="2945659" cy="498055"/>
          </a:xfrm>
        </p:spPr>
        <p:txBody>
          <a:bodyPr/>
          <a:lstStyle/>
          <a:p>
            <a:r>
              <a:rPr lang="en-AU" dirty="0"/>
              <a:t>​‌OFFICIAL‌​</a:t>
            </a:r>
          </a:p>
        </p:txBody>
      </p:sp>
      <p:sp>
        <p:nvSpPr>
          <p:cNvPr id="6" name="Header Placeholder 5">
            <a:extLst>
              <a:ext uri="{FF2B5EF4-FFF2-40B4-BE49-F238E27FC236}">
                <a16:creationId xmlns:a16="http://schemas.microsoft.com/office/drawing/2014/main" id="{2FB84773-5B58-498B-AC3C-8E3E1D5C4873}"/>
              </a:ext>
            </a:extLst>
          </p:cNvPr>
          <p:cNvSpPr>
            <a:spLocks noGrp="1"/>
          </p:cNvSpPr>
          <p:nvPr>
            <p:ph type="hdr" sz="quarter"/>
          </p:nvPr>
        </p:nvSpPr>
        <p:spPr>
          <a:xfrm>
            <a:off x="0" y="0"/>
            <a:ext cx="2945659" cy="498056"/>
          </a:xfrm>
        </p:spPr>
        <p:txBody>
          <a:bodyPr/>
          <a:lstStyle/>
          <a:p>
            <a:endParaRPr lang="en-AU" dirty="0"/>
          </a:p>
        </p:txBody>
      </p:sp>
    </p:spTree>
    <p:extLst>
      <p:ext uri="{BB962C8B-B14F-4D97-AF65-F5344CB8AC3E}">
        <p14:creationId xmlns:p14="http://schemas.microsoft.com/office/powerpoint/2010/main" val="215120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2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Targeted Compliance Framework (TCF)</a:t>
            </a:r>
          </a:p>
          <a:p>
            <a:pPr>
              <a:lnSpc>
                <a:spcPct val="107000"/>
              </a:lnSpc>
              <a:spcAft>
                <a:spcPts val="800"/>
              </a:spcAft>
            </a:pPr>
            <a:endParaRPr lang="en-AU"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TCF is part of the current employment services and existing policy and operations are primarily being carried over to Workforce Australia. Changes made have been to align the TCF with the points-based system and the revised mandatory activation points.</a:t>
            </a:r>
          </a:p>
          <a:p>
            <a:pPr>
              <a:lnSpc>
                <a:spcPct val="107000"/>
              </a:lnSpc>
              <a:spcAft>
                <a:spcPts val="800"/>
              </a:spcAft>
            </a:pPr>
            <a:endParaRPr lang="en-AU"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TCF is designed to encourage job seekers to stay engaged with their mutual obligation requirements and actively look for work.</a:t>
            </a:r>
          </a:p>
          <a:p>
            <a:pPr>
              <a:lnSpc>
                <a:spcPct val="107000"/>
              </a:lnSpc>
              <a:spcAft>
                <a:spcPts val="800"/>
              </a:spcAft>
            </a:pPr>
            <a:endParaRPr lang="en-AU"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TCF comprises three zones (green, warning and penalty zone). This allows job seekers to know how they are tracking and take personal responsibility in meeting their mutual obligation requirements. </a:t>
            </a:r>
          </a:p>
          <a:p>
            <a:pPr>
              <a:lnSpc>
                <a:spcPct val="107000"/>
              </a:lnSpc>
              <a:spcAft>
                <a:spcPts val="800"/>
              </a:spcAft>
            </a:pPr>
            <a:endParaRPr lang="en-AU"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Providers play a key role in tailored requirements for job seekers and appropriately applying the TCF where needed. Mandatory provider training on the TCF is part of the suite of training available for the start of Workforce Australia.</a:t>
            </a:r>
          </a:p>
          <a:p>
            <a:pPr>
              <a:lnSpc>
                <a:spcPct val="107000"/>
              </a:lnSpc>
              <a:spcAft>
                <a:spcPts val="800"/>
              </a:spcAft>
            </a:pPr>
            <a:endParaRPr lang="en-AU"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TCF applies to job seekers when they don’t meet their mutual obligation requirements, without a good reason - including meeting their monthly points target.</a:t>
            </a:r>
          </a:p>
          <a:p>
            <a:pPr>
              <a:lnSpc>
                <a:spcPct val="107000"/>
              </a:lnSpc>
              <a:spcAft>
                <a:spcPts val="800"/>
              </a:spcAft>
            </a:pPr>
            <a:endParaRPr lang="en-AU"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When job seekers in the green or warning zones do not meet requirements without a good reason they accrue demerits. </a:t>
            </a:r>
          </a:p>
          <a:p>
            <a:pPr>
              <a:lnSpc>
                <a:spcPct val="107000"/>
              </a:lnSpc>
              <a:spcAft>
                <a:spcPts val="800"/>
              </a:spcAft>
            </a:pPr>
            <a:endParaRPr lang="en-AU"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Job seekers may also have their payment suspended (that is, their payment is put on hold) if they do not discuss or resolve the non-compliance with their provider within two business days. </a:t>
            </a:r>
          </a:p>
          <a:p>
            <a:pPr>
              <a:lnSpc>
                <a:spcPct val="107000"/>
              </a:lnSpc>
              <a:spcAft>
                <a:spcPts val="800"/>
              </a:spcAft>
            </a:pPr>
            <a:endParaRPr lang="en-AU"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If they don’t have a good reason, they must meet a re-engagement requirement to lift their payment suspension.</a:t>
            </a:r>
          </a:p>
          <a:p>
            <a:pPr>
              <a:lnSpc>
                <a:spcPct val="107000"/>
              </a:lnSpc>
              <a:spcAft>
                <a:spcPts val="800"/>
              </a:spcAft>
            </a:pPr>
            <a:endParaRPr lang="en-AU"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 are two review points - Capability Interviews (conducted by Providers) and Capability Assessments (conducted by Services Australia) they both serve the same purpose: to make sure the job seeker is capable of meeting their requirements.</a:t>
            </a:r>
          </a:p>
          <a:p>
            <a:pPr>
              <a:lnSpc>
                <a:spcPct val="107000"/>
              </a:lnSpc>
              <a:spcAft>
                <a:spcPts val="800"/>
              </a:spcAft>
            </a:pPr>
            <a:endParaRPr lang="en-AU"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Financial penalties are targeted to those who persistently commit mutual obligation and for those who commit a work refusal or unemployment failure. All financial penalties are investigated and applied by Services Australia. </a:t>
            </a:r>
          </a:p>
        </p:txBody>
      </p:sp>
      <p:sp>
        <p:nvSpPr>
          <p:cNvPr id="4" name="Slide Number Placeholder 3"/>
          <p:cNvSpPr>
            <a:spLocks noGrp="1"/>
          </p:cNvSpPr>
          <p:nvPr>
            <p:ph type="sldNum" sz="quarter" idx="5"/>
          </p:nvPr>
        </p:nvSpPr>
        <p:spPr/>
        <p:txBody>
          <a:bodyPr/>
          <a:lstStyle/>
          <a:p>
            <a:fld id="{3BD3FCEB-6CB7-4478-9568-E9785AFEA658}" type="slidenum">
              <a:rPr lang="en-AU" smtClean="0"/>
              <a:t>12</a:t>
            </a:fld>
            <a:endParaRPr lang="en-AU" dirty="0"/>
          </a:p>
        </p:txBody>
      </p:sp>
    </p:spTree>
    <p:extLst>
      <p:ext uri="{BB962C8B-B14F-4D97-AF65-F5344CB8AC3E}">
        <p14:creationId xmlns:p14="http://schemas.microsoft.com/office/powerpoint/2010/main" val="2538511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a:t>Closing</a:t>
            </a:r>
          </a:p>
          <a:p>
            <a:endParaRPr lang="en-AU"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department is developing a range of communication and training materials on PBAS that will be available to providers and also the DSCC staff. This will include training modules, IT demonstrations guidelines and factsheets. </a:t>
            </a:r>
            <a:r>
              <a:rPr lang="en-AU" sz="1200" dirty="0"/>
              <a:t>These materials will be available from May 2022.</a:t>
            </a:r>
          </a:p>
          <a:p>
            <a:endParaRPr lang="en-AU" b="1" u="sng" dirty="0"/>
          </a:p>
          <a:p>
            <a:r>
              <a:rPr lang="en-AU" sz="1200" kern="1200" dirty="0">
                <a:solidFill>
                  <a:schemeClr val="tx1"/>
                </a:solidFill>
                <a:effectLst/>
                <a:latin typeface="+mn-lt"/>
                <a:ea typeface="+mn-ea"/>
                <a:cs typeface="+mn-cs"/>
              </a:rPr>
              <a:t>That brings us to the end of today’s presentation. Thank you for joining us today.</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Are there any questions?</a:t>
            </a:r>
          </a:p>
        </p:txBody>
      </p:sp>
      <p:sp>
        <p:nvSpPr>
          <p:cNvPr id="4" name="Slide Number Placeholder 3"/>
          <p:cNvSpPr>
            <a:spLocks noGrp="1"/>
          </p:cNvSpPr>
          <p:nvPr>
            <p:ph type="sldNum" sz="quarter" idx="5"/>
          </p:nvPr>
        </p:nvSpPr>
        <p:spPr/>
        <p:txBody>
          <a:bodyPr/>
          <a:lstStyle/>
          <a:p>
            <a:fld id="{3BD3FCEB-6CB7-4478-9568-E9785AFEA658}" type="slidenum">
              <a:rPr lang="en-AU" smtClean="0"/>
              <a:t>13</a:t>
            </a:fld>
            <a:endParaRPr lang="en-AU" dirty="0"/>
          </a:p>
        </p:txBody>
      </p:sp>
    </p:spTree>
    <p:extLst>
      <p:ext uri="{BB962C8B-B14F-4D97-AF65-F5344CB8AC3E}">
        <p14:creationId xmlns:p14="http://schemas.microsoft.com/office/powerpoint/2010/main" val="340294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mn-lt"/>
              </a:rPr>
              <a:t>Firstly, I would like to provide an Acknowledgement of Country.</a:t>
            </a:r>
          </a:p>
          <a:p>
            <a:pPr marL="0" indent="0">
              <a:buFont typeface="Arial"/>
              <a:buNone/>
            </a:pPr>
            <a:endParaRPr lang="en-AU" dirty="0">
              <a:latin typeface="+mn-lt"/>
            </a:endParaRPr>
          </a:p>
          <a:p>
            <a:pPr marL="0" indent="0">
              <a:buFont typeface="Arial"/>
              <a:buNone/>
            </a:pPr>
            <a:r>
              <a:rPr lang="en-AU" dirty="0">
                <a:latin typeface="+mn-lt"/>
              </a:rPr>
              <a:t>We respectfully acknowledge the traditional owners and custodians of country throughout Australia and their continuing connection to land, waters and community.</a:t>
            </a:r>
            <a:endParaRPr lang="en-AU" dirty="0">
              <a:latin typeface="+mn-lt"/>
              <a:cs typeface="Calibri" panose="020F0502020204030204"/>
            </a:endParaRPr>
          </a:p>
          <a:p>
            <a:pPr marL="0" indent="0">
              <a:buFont typeface="Arial"/>
              <a:buNone/>
            </a:pPr>
            <a:endParaRPr lang="en-AU" dirty="0">
              <a:latin typeface="+mn-lt"/>
            </a:endParaRPr>
          </a:p>
          <a:p>
            <a:pPr marL="0" indent="0">
              <a:buFont typeface="Arial"/>
              <a:buNone/>
            </a:pPr>
            <a:r>
              <a:rPr lang="en-AU" dirty="0">
                <a:latin typeface="+mn-lt"/>
              </a:rPr>
              <a:t>We pay our respects to them and their cultures, and Elders past, present and emerging and we wish to extend those respects to those who are present with us today.</a:t>
            </a:r>
            <a:endParaRPr lang="en-AU" dirty="0">
              <a:latin typeface="+mn-lt"/>
              <a:cs typeface="Calibri" panose="020F0502020204030204"/>
            </a:endParaRPr>
          </a:p>
        </p:txBody>
      </p:sp>
      <p:sp>
        <p:nvSpPr>
          <p:cNvPr id="4" name="Footer Placeholder 3"/>
          <p:cNvSpPr>
            <a:spLocks noGrp="1"/>
          </p:cNvSpPr>
          <p:nvPr>
            <p:ph type="ftr" sz="quarter" idx="4"/>
          </p:nvPr>
        </p:nvSpPr>
        <p:spPr/>
        <p:txBody>
          <a:bodyPr/>
          <a:lstStyle/>
          <a:p>
            <a:r>
              <a:rPr lang="en-AU" dirty="0"/>
              <a:t>​‌OFFICIAL‌​</a:t>
            </a:r>
          </a:p>
        </p:txBody>
      </p:sp>
      <p:sp>
        <p:nvSpPr>
          <p:cNvPr id="5" name="Slide Number Placeholder 4"/>
          <p:cNvSpPr>
            <a:spLocks noGrp="1"/>
          </p:cNvSpPr>
          <p:nvPr>
            <p:ph type="sldNum" sz="quarter" idx="5"/>
          </p:nvPr>
        </p:nvSpPr>
        <p:spPr/>
        <p:txBody>
          <a:bodyPr/>
          <a:lstStyle/>
          <a:p>
            <a:fld id="{3BD3FCEB-6CB7-4478-9568-E9785AFEA658}" type="slidenum">
              <a:rPr lang="en-AU" smtClean="0"/>
              <a:t>2</a:t>
            </a:fld>
            <a:endParaRPr lang="en-AU" dirty="0"/>
          </a:p>
        </p:txBody>
      </p:sp>
      <p:sp>
        <p:nvSpPr>
          <p:cNvPr id="6" name="Header Placeholder 5">
            <a:extLst>
              <a:ext uri="{FF2B5EF4-FFF2-40B4-BE49-F238E27FC236}">
                <a16:creationId xmlns:a16="http://schemas.microsoft.com/office/drawing/2014/main" id="{4BA689DD-D332-49AD-9B7D-FFEC16826C93}"/>
              </a:ext>
            </a:extLst>
          </p:cNvPr>
          <p:cNvSpPr>
            <a:spLocks noGrp="1"/>
          </p:cNvSpPr>
          <p:nvPr>
            <p:ph type="hdr" sz="quarter"/>
          </p:nvPr>
        </p:nvSpPr>
        <p:spPr>
          <a:xfrm>
            <a:off x="0" y="0"/>
            <a:ext cx="2945659" cy="498056"/>
          </a:xfrm>
        </p:spPr>
        <p:txBody>
          <a:bodyPr/>
          <a:lstStyle/>
          <a:p>
            <a:endParaRPr lang="en-AU" dirty="0"/>
          </a:p>
        </p:txBody>
      </p:sp>
    </p:spTree>
    <p:extLst>
      <p:ext uri="{BB962C8B-B14F-4D97-AF65-F5344CB8AC3E}">
        <p14:creationId xmlns:p14="http://schemas.microsoft.com/office/powerpoint/2010/main" val="176886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Firstly, I would like to briefly explain why we are introducing a points-based activation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An Employment Services Expert Advisory Panel were appointed in January 2018 to help shape the future design of employment services in Australia. The panel recommended </a:t>
            </a:r>
            <a:r>
              <a:rPr lang="en-AU" sz="1200" kern="1200" dirty="0">
                <a:solidFill>
                  <a:schemeClr val="tx1"/>
                </a:solidFill>
                <a:effectLst/>
                <a:latin typeface="+mn-lt"/>
                <a:ea typeface="+mn-ea"/>
                <a:cs typeface="+mn-cs"/>
              </a:rPr>
              <a:t>a flexible activation framework and points based mutual obligations approach whereby mutual obligations can be met in different ways.</a:t>
            </a:r>
            <a:r>
              <a:rPr lang="en-US" sz="1200" b="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panel recognised that there is no one size fits all approach to getting people into employment.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That job seekers should have flexibility to determine the tasks and activities that they can undertake to move towards employment and keep off income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PBAS has been trialed in the Adelaide South and Mid North Coast employment regions since December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Calibri" panose="020F0502020204030204" pitchFamily="34" charset="0"/>
                <a:sym typeface="+mn-lt"/>
              </a:rPr>
              <a:t>Initially, there was hesitation with using PBAS and a feeling that it was complicated. However, once trial providers and job seekers had a better understanding of how it operated, the feedback has been 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Calibri" panose="020F0502020204030204" pitchFamily="34" charset="0"/>
              <a:sym typeface="+mn-lt"/>
            </a:endParaRPr>
          </a:p>
          <a:p>
            <a:pPr marL="0" indent="0">
              <a:buFont typeface="Arial" panose="020B0604020202020204" pitchFamily="34" charset="0"/>
              <a:buNone/>
            </a:pPr>
            <a:r>
              <a:rPr lang="en-AU" sz="1200" kern="1200" dirty="0">
                <a:solidFill>
                  <a:schemeClr val="tx1"/>
                </a:solidFill>
                <a:effectLst/>
                <a:latin typeface="+mn-lt"/>
                <a:ea typeface="+mn-ea"/>
                <a:cs typeface="Calibri" panose="020F0502020204030204" pitchFamily="34" charset="0"/>
                <a:sym typeface="+mn-lt"/>
              </a:rPr>
              <a:t>Elements they particularly liked were:</a:t>
            </a:r>
          </a:p>
          <a:p>
            <a:pPr marL="342900" lvl="2" indent="-171450">
              <a:buFont typeface="Arial" panose="020B0604020202020204" pitchFamily="34" charset="0"/>
              <a:buChar char="•"/>
            </a:pPr>
            <a:r>
              <a:rPr lang="en-AU" sz="1200" kern="1200" dirty="0">
                <a:solidFill>
                  <a:schemeClr val="tx1"/>
                </a:solidFill>
                <a:effectLst/>
                <a:latin typeface="+mn-lt"/>
                <a:ea typeface="+mn-ea"/>
                <a:cs typeface="Calibri" panose="020F0502020204030204" pitchFamily="34" charset="0"/>
                <a:sym typeface="+mn-lt"/>
              </a:rPr>
              <a:t>the ability to choose what a job seeker can do to meet their requirements, rather than a set number of monthly job searches. </a:t>
            </a:r>
          </a:p>
          <a:p>
            <a:pPr marL="342900" lvl="2" indent="-171450">
              <a:buFont typeface="Arial" panose="020B0604020202020204" pitchFamily="34" charset="0"/>
              <a:buChar char="•"/>
            </a:pPr>
            <a:r>
              <a:rPr lang="en-AU" sz="1200" kern="1200" dirty="0">
                <a:solidFill>
                  <a:schemeClr val="tx1"/>
                </a:solidFill>
                <a:effectLst/>
                <a:latin typeface="+mn-lt"/>
                <a:ea typeface="+mn-ea"/>
                <a:cs typeface="Calibri" panose="020F0502020204030204" pitchFamily="34" charset="0"/>
                <a:sym typeface="+mn-lt"/>
              </a:rPr>
              <a:t>the independence and empowerment PBAS provides to job seekers and that it encourages them to do activities as they earn points for their participation.</a:t>
            </a:r>
          </a:p>
          <a:p>
            <a:pPr marL="342900" lvl="2" indent="-171450">
              <a:buFont typeface="Arial" panose="020B0604020202020204" pitchFamily="34" charset="0"/>
              <a:buChar char="•"/>
            </a:pPr>
            <a:r>
              <a:rPr lang="en-AU" sz="1200" kern="1200" dirty="0">
                <a:solidFill>
                  <a:schemeClr val="tx1"/>
                </a:solidFill>
                <a:effectLst/>
                <a:latin typeface="+mn-lt"/>
                <a:ea typeface="+mn-ea"/>
                <a:cs typeface="Calibri" panose="020F0502020204030204" pitchFamily="34" charset="0"/>
                <a:sym typeface="+mn-lt"/>
              </a:rPr>
              <a:t>PBAS is considered a good change in the way providers engage with job seekers by rewarding participation and activation rather than focusing on compliance.</a:t>
            </a:r>
          </a:p>
          <a:p>
            <a:pPr marL="342900" lvl="2" indent="-171450">
              <a:buFont typeface="Arial" panose="020B0604020202020204" pitchFamily="34" charset="0"/>
              <a:buChar char="•"/>
            </a:pPr>
            <a:r>
              <a:rPr lang="en-AU" sz="1200" kern="1200" dirty="0">
                <a:solidFill>
                  <a:schemeClr val="tx1"/>
                </a:solidFill>
                <a:effectLst/>
                <a:latin typeface="+mn-lt"/>
                <a:ea typeface="+mn-ea"/>
                <a:cs typeface="Calibri" panose="020F0502020204030204" pitchFamily="34" charset="0"/>
                <a:sym typeface="+mn-lt"/>
              </a:rPr>
              <a:t>PBAS is simple and not a difficult process to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AU" sz="1200" kern="1200" dirty="0">
                <a:solidFill>
                  <a:schemeClr val="tx1"/>
                </a:solidFill>
                <a:effectLst/>
                <a:latin typeface="+mn-lt"/>
                <a:ea typeface="+mn-ea"/>
                <a:cs typeface="Calibri" panose="020F0502020204030204" pitchFamily="34" charset="0"/>
                <a:sym typeface="+mn-lt"/>
              </a:rPr>
              <a:t>There are elements to the trial version of PBAS which were constrained by our IT systems, such as the application of upfront activity credits. There was also extensive feedback provided during consultation around the points values for tasks and activities and the need for a minimum job search requirement. </a:t>
            </a:r>
          </a:p>
          <a:p>
            <a:pPr marL="0" indent="0">
              <a:buFont typeface="Arial" panose="020B0604020202020204" pitchFamily="34" charset="0"/>
              <a:buNone/>
            </a:pPr>
            <a:endParaRPr lang="en-AU" sz="1200" kern="1200" dirty="0">
              <a:solidFill>
                <a:schemeClr val="tx1"/>
              </a:solidFill>
              <a:effectLst/>
              <a:latin typeface="+mn-lt"/>
              <a:ea typeface="+mn-ea"/>
              <a:cs typeface="Calibri" panose="020F0502020204030204" pitchFamily="34" charset="0"/>
              <a:sym typeface="+mn-lt"/>
            </a:endParaRPr>
          </a:p>
          <a:p>
            <a:pPr marL="0" indent="0">
              <a:buFont typeface="Arial" panose="020B0604020202020204" pitchFamily="34" charset="0"/>
              <a:buNone/>
            </a:pPr>
            <a:r>
              <a:rPr lang="en-AU" sz="1200" kern="1200" dirty="0">
                <a:solidFill>
                  <a:schemeClr val="tx1"/>
                </a:solidFill>
                <a:effectLst/>
                <a:latin typeface="+mn-lt"/>
                <a:ea typeface="+mn-ea"/>
                <a:cs typeface="Calibri" panose="020F0502020204030204" pitchFamily="34" charset="0"/>
                <a:sym typeface="+mn-lt"/>
              </a:rPr>
              <a:t>This feedback and learnings from the trial have been used to inform the design and framework of PBAS for Workforce Australia.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
        <p:nvSpPr>
          <p:cNvPr id="5" name="Footer Placeholder 4">
            <a:extLst>
              <a:ext uri="{FF2B5EF4-FFF2-40B4-BE49-F238E27FC236}">
                <a16:creationId xmlns:a16="http://schemas.microsoft.com/office/drawing/2014/main" id="{B6A43F61-8C8C-4934-8D11-EC5AEEDAD986}"/>
              </a:ext>
            </a:extLst>
          </p:cNvPr>
          <p:cNvSpPr>
            <a:spLocks noGrp="1"/>
          </p:cNvSpPr>
          <p:nvPr>
            <p:ph type="ftr" sz="quarter" idx="4"/>
          </p:nvPr>
        </p:nvSpPr>
        <p:spPr>
          <a:xfrm>
            <a:off x="0" y="9428584"/>
            <a:ext cx="2945659" cy="49805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​‌OFFICIAL‌​</a:t>
            </a:r>
          </a:p>
        </p:txBody>
      </p:sp>
      <p:sp>
        <p:nvSpPr>
          <p:cNvPr id="6" name="Header Placeholder 5">
            <a:extLst>
              <a:ext uri="{FF2B5EF4-FFF2-40B4-BE49-F238E27FC236}">
                <a16:creationId xmlns:a16="http://schemas.microsoft.com/office/drawing/2014/main" id="{80D3682E-4C19-4E64-A450-D63C507CF7AE}"/>
              </a:ext>
            </a:extLst>
          </p:cNvPr>
          <p:cNvSpPr>
            <a:spLocks noGrp="1"/>
          </p:cNvSpPr>
          <p:nvPr>
            <p:ph type="hdr" sz="quarter"/>
          </p:nvPr>
        </p:nvSpPr>
        <p:spPr>
          <a:xfrm>
            <a:off x="0" y="0"/>
            <a:ext cx="2945659" cy="49805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8129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7" y="4963319"/>
            <a:ext cx="5438140" cy="3908614"/>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PBAS provides all job seekers, both self-managing in Online Services and those in </a:t>
            </a:r>
            <a:r>
              <a:rPr lang="en-AU" sz="1200" kern="1200" dirty="0">
                <a:solidFill>
                  <a:schemeClr val="tx1"/>
                </a:solidFill>
                <a:effectLst/>
                <a:latin typeface="+mn-lt"/>
                <a:ea typeface="+mn-ea"/>
                <a:cs typeface="+mn-cs"/>
              </a:rPr>
              <a:t>Workforce Australia Services</a:t>
            </a:r>
            <a:r>
              <a:rPr lang="en-US" sz="1200" kern="1200" dirty="0">
                <a:solidFill>
                  <a:schemeClr val="tx1"/>
                </a:solidFill>
                <a:effectLst/>
                <a:latin typeface="+mn-lt"/>
                <a:ea typeface="+mn-ea"/>
                <a:cs typeface="+mn-cs"/>
              </a:rPr>
              <a:t>, with greater ownership of their pathway to employment and promotes personal responsibility.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While providing job seekers with flexibility and choice, the framework provides job seekers with support, and they can contact their provider or the DSCC to discuss their requirements or if their circumstances change at any stage.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 PBAS framework focuses on engagement and positive activation.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It focuses on what job seekers are engaging in or what they need to do to gain employment.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It encourages job seekers to connect to learning and training opportunities to build their skills, as well as access support services </a:t>
            </a:r>
            <a:r>
              <a:rPr lang="en-US" sz="1200" strike="noStrike" kern="1200" dirty="0">
                <a:solidFill>
                  <a:schemeClr val="tx1"/>
                </a:solidFill>
                <a:effectLst/>
                <a:latin typeface="+mn-lt"/>
                <a:ea typeface="+mn-ea"/>
                <a:cs typeface="+mn-cs"/>
              </a:rPr>
              <a:t>to overcome employment barriers.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 new activation approach represents a shift in how providers will engage with job seekers.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Providers will be expected to identify and promote a diverse range of tasks and activities tailored to the job seeker and local labour market.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 will now take you through the elements of the PBAS framework.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Footer Placeholder 3"/>
          <p:cNvSpPr>
            <a:spLocks noGrp="1"/>
          </p:cNvSpPr>
          <p:nvPr>
            <p:ph type="ftr" sz="quarter" idx="4"/>
          </p:nvPr>
        </p:nvSpPr>
        <p:spPr/>
        <p:txBody>
          <a:bodyPr/>
          <a:lstStyle/>
          <a:p>
            <a:r>
              <a:rPr lang="en-AU" dirty="0"/>
              <a:t>​‌OFFICIAL‌​</a:t>
            </a:r>
          </a:p>
        </p:txBody>
      </p:sp>
      <p:sp>
        <p:nvSpPr>
          <p:cNvPr id="5" name="Slide Number Placeholder 4"/>
          <p:cNvSpPr>
            <a:spLocks noGrp="1"/>
          </p:cNvSpPr>
          <p:nvPr>
            <p:ph type="sldNum" sz="quarter" idx="5"/>
          </p:nvPr>
        </p:nvSpPr>
        <p:spPr/>
        <p:txBody>
          <a:bodyPr/>
          <a:lstStyle/>
          <a:p>
            <a:fld id="{3BD3FCEB-6CB7-4478-9568-E9785AFEA658}" type="slidenum">
              <a:rPr lang="en-AU" smtClean="0"/>
              <a:t>4</a:t>
            </a:fld>
            <a:endParaRPr lang="en-AU" dirty="0"/>
          </a:p>
        </p:txBody>
      </p:sp>
      <p:sp>
        <p:nvSpPr>
          <p:cNvPr id="7" name="Header Placeholder 6">
            <a:extLst>
              <a:ext uri="{FF2B5EF4-FFF2-40B4-BE49-F238E27FC236}">
                <a16:creationId xmlns:a16="http://schemas.microsoft.com/office/drawing/2014/main" id="{C77F3A71-E86B-4939-967A-D17F61CB6960}"/>
              </a:ext>
            </a:extLst>
          </p:cNvPr>
          <p:cNvSpPr>
            <a:spLocks noGrp="1"/>
          </p:cNvSpPr>
          <p:nvPr>
            <p:ph type="hdr" sz="quarter"/>
          </p:nvPr>
        </p:nvSpPr>
        <p:spPr>
          <a:xfrm>
            <a:off x="0" y="0"/>
            <a:ext cx="2945659" cy="498056"/>
          </a:xfrm>
        </p:spPr>
        <p:txBody>
          <a:bodyPr/>
          <a:lstStyle/>
          <a:p>
            <a:endParaRPr lang="en-AU" dirty="0"/>
          </a:p>
        </p:txBody>
      </p:sp>
    </p:spTree>
    <p:extLst>
      <p:ext uri="{BB962C8B-B14F-4D97-AF65-F5344CB8AC3E}">
        <p14:creationId xmlns:p14="http://schemas.microsoft.com/office/powerpoint/2010/main" val="2925026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Firstly, job seekers in employment services must agree to a job plan.</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The job plan has been simplified and focuses on compulsory obligations in return for receiving income support.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Currently, job plans include all compulsory and/or voluntary activities or other requirements the job seeker will undertake in order to meet their mutual obligation requirements.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u="none"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 Workforce Australia, the job plan compulsory items include:</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the points requirement</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 minimum job search requirement</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to accept and retain suitable paid work</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action job referrals and opportunities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attend job interviews, and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attend any appointments notified as compulsory.</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For job seekers in Workforce Australia Services, the requirement to accept personal responsibility to self-manage and accurately record participation efforts in PBAS will also be included in the job plan as compulsory but can be removed by the provider if it is not appropriate to the individual job seeker. For example, where the job seeker has been identified as lacking digital literacy skills and cannot self-report their own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Mandatory activities will only be added to the job plan at the activation points when a review has determined that the job seeker has not actively engaged (i.e. met the requirement early).  </a:t>
            </a:r>
          </a:p>
          <a:p>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Streamlining the job plan will deliver significant flexibility for job seekers and reduce red tape and administrative burden for providers and the DSCC. Job seekers can easily vary their participation efforts to meet their points at any time by selecting different tasks and activities without needing to re-negotiate the job plan.</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job seeker can discuss the contents of the job plan with the provider or the DSCC to ensure they understand their mutual obligations requirements, including that they must use PBAS to meet their points target.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
        <p:nvSpPr>
          <p:cNvPr id="5" name="Footer Placeholder 4">
            <a:extLst>
              <a:ext uri="{FF2B5EF4-FFF2-40B4-BE49-F238E27FC236}">
                <a16:creationId xmlns:a16="http://schemas.microsoft.com/office/drawing/2014/main" id="{B6A43F61-8C8C-4934-8D11-EC5AEEDAD986}"/>
              </a:ext>
            </a:extLst>
          </p:cNvPr>
          <p:cNvSpPr>
            <a:spLocks noGrp="1"/>
          </p:cNvSpPr>
          <p:nvPr>
            <p:ph type="ftr" sz="quarter" idx="4"/>
          </p:nvPr>
        </p:nvSpPr>
        <p:spPr>
          <a:xfrm>
            <a:off x="1" y="10235580"/>
            <a:ext cx="2919748" cy="54068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rPr>
              <a:t>​‌OFFICIAL‌​</a:t>
            </a:r>
          </a:p>
        </p:txBody>
      </p:sp>
      <p:sp>
        <p:nvSpPr>
          <p:cNvPr id="7" name="Header Placeholder 6">
            <a:extLst>
              <a:ext uri="{FF2B5EF4-FFF2-40B4-BE49-F238E27FC236}">
                <a16:creationId xmlns:a16="http://schemas.microsoft.com/office/drawing/2014/main" id="{CD1B3432-FCF4-4F83-8088-DCCA8448B2C1}"/>
              </a:ext>
            </a:extLst>
          </p:cNvPr>
          <p:cNvSpPr>
            <a:spLocks noGrp="1"/>
          </p:cNvSpPr>
          <p:nvPr>
            <p:ph type="hdr" sz="quarter"/>
          </p:nvPr>
        </p:nvSpPr>
        <p:spPr>
          <a:xfrm>
            <a:off x="1" y="0"/>
            <a:ext cx="2919748" cy="54068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437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200" b="0" i="0" u="none" strike="noStrike" kern="1200" cap="none" spc="0" normalizeH="0" baseline="0" noProof="0" dirty="0">
                <a:ln>
                  <a:noFill/>
                </a:ln>
                <a:solidFill>
                  <a:schemeClr val="tx1"/>
                </a:solidFill>
                <a:effectLst/>
                <a:uLnTx/>
                <a:uFillTx/>
                <a:latin typeface="+mn-lt"/>
                <a:ea typeface="+mn-ea"/>
                <a:cs typeface="+mn-cs"/>
              </a:rPr>
              <a:t>As part of creating the job plan, the provider must set a </a:t>
            </a:r>
            <a:r>
              <a:rPr kumimoji="0" lang="en-AU" sz="1200" b="0" i="0" u="sng" strike="noStrike" kern="1200" cap="none" spc="0" normalizeH="0" baseline="0" noProof="0" dirty="0">
                <a:ln>
                  <a:noFill/>
                </a:ln>
                <a:solidFill>
                  <a:schemeClr val="tx1"/>
                </a:solidFill>
                <a:effectLst/>
                <a:uLnTx/>
                <a:uFillTx/>
                <a:latin typeface="+mn-lt"/>
                <a:ea typeface="+mn-ea"/>
                <a:cs typeface="+mn-cs"/>
              </a:rPr>
              <a:t>tailored points target </a:t>
            </a:r>
            <a:r>
              <a:rPr kumimoji="0" lang="en-AU" sz="1200" b="0" i="0" u="none" strike="noStrike" kern="1200" cap="none" spc="0" normalizeH="0" baseline="0" noProof="0" dirty="0">
                <a:ln>
                  <a:noFill/>
                </a:ln>
                <a:solidFill>
                  <a:schemeClr val="tx1"/>
                </a:solidFill>
                <a:effectLst/>
                <a:uLnTx/>
                <a:uFillTx/>
                <a:latin typeface="+mn-lt"/>
                <a:ea typeface="+mn-ea"/>
                <a:cs typeface="+mn-cs"/>
              </a:rPr>
              <a:t>for the job seeker that considers their </a:t>
            </a:r>
            <a:r>
              <a:rPr lang="en-AU" sz="1200" kern="1200" dirty="0">
                <a:solidFill>
                  <a:schemeClr val="tx1"/>
                </a:solidFill>
                <a:effectLst/>
                <a:latin typeface="+mn-lt"/>
                <a:cs typeface="Calibri" panose="020F0502020204030204" pitchFamily="34" charset="0"/>
                <a:sym typeface="+mn-lt"/>
              </a:rPr>
              <a:t>local labour market conditions and their personal circumstances</a:t>
            </a:r>
            <a:r>
              <a:rPr kumimoji="0" lang="en-AU" sz="1200" b="0" i="0" u="none" strike="noStrike" kern="1200" cap="none" spc="0" normalizeH="0" baseline="0" noProof="0" dirty="0">
                <a:ln>
                  <a:noFill/>
                </a:ln>
                <a:solidFill>
                  <a:schemeClr val="tx1"/>
                </a:solidFill>
                <a:effectLst/>
                <a:uLnTx/>
                <a:uFillTx/>
                <a:latin typeface="+mn-lt"/>
                <a:ea typeface="+mn-ea"/>
                <a:cs typeface="+mn-cs"/>
              </a:rPr>
              <a:t>. Self-managing job seekers in Online Services can also have their points target tailored to their individual circumstances and can discuss this directly with the DSCC.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AU"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cs typeface="Calibri" panose="020F0502020204030204" pitchFamily="34" charset="0"/>
                <a:sym typeface="+mn-lt"/>
              </a:rPr>
              <a:t>Providers and the DSCC will </a:t>
            </a:r>
            <a:r>
              <a:rPr lang="en-AU" sz="1200" u="sng" kern="1200" dirty="0">
                <a:solidFill>
                  <a:schemeClr val="tx1"/>
                </a:solidFill>
                <a:effectLst/>
                <a:latin typeface="+mn-lt"/>
                <a:cs typeface="Calibri" panose="020F0502020204030204" pitchFamily="34" charset="0"/>
                <a:sym typeface="+mn-lt"/>
              </a:rPr>
              <a:t>tailor the points target</a:t>
            </a:r>
            <a:r>
              <a:rPr lang="en-AU" sz="1200" u="none" kern="1200" dirty="0">
                <a:solidFill>
                  <a:schemeClr val="tx1"/>
                </a:solidFill>
                <a:effectLst/>
                <a:latin typeface="+mn-lt"/>
                <a:cs typeface="Calibri" panose="020F0502020204030204" pitchFamily="34" charset="0"/>
                <a:sym typeface="+mn-lt"/>
              </a:rPr>
              <a:t> by applying a points credit </a:t>
            </a:r>
            <a:r>
              <a:rPr lang="en-AU" sz="1200" kern="1200" dirty="0">
                <a:solidFill>
                  <a:schemeClr val="tx1"/>
                </a:solidFill>
                <a:effectLst/>
                <a:latin typeface="+mn-lt"/>
                <a:cs typeface="Calibri" panose="020F0502020204030204" pitchFamily="34" charset="0"/>
                <a:sym typeface="+mn-lt"/>
              </a:rPr>
              <a:t>to reduce the points target at the start of each reporting period, or at any time throughout a reporting period.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cs typeface="Calibri" panose="020F0502020204030204" pitchFamily="34" charset="0"/>
              <a:sym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u="none" kern="1200" dirty="0">
                <a:solidFill>
                  <a:schemeClr val="tx1"/>
                </a:solidFill>
                <a:effectLst/>
                <a:latin typeface="+mn-lt"/>
                <a:ea typeface="+mn-ea"/>
                <a:cs typeface="+mn-cs"/>
              </a:rPr>
              <a:t>Job seekers will need to meet their tailored </a:t>
            </a:r>
            <a:r>
              <a:rPr lang="en-AU" sz="1200" u="sng" kern="1200" dirty="0">
                <a:solidFill>
                  <a:schemeClr val="tx1"/>
                </a:solidFill>
                <a:effectLst/>
                <a:latin typeface="+mn-lt"/>
                <a:ea typeface="+mn-ea"/>
                <a:cs typeface="+mn-cs"/>
              </a:rPr>
              <a:t>points target</a:t>
            </a:r>
            <a:r>
              <a:rPr lang="en-AU" sz="1200" u="none" kern="1200" dirty="0">
                <a:solidFill>
                  <a:schemeClr val="tx1"/>
                </a:solidFill>
                <a:effectLst/>
                <a:latin typeface="+mn-lt"/>
                <a:ea typeface="+mn-ea"/>
                <a:cs typeface="+mn-cs"/>
              </a:rPr>
              <a:t> each monthly reporting period. If there are no adjustments made to the target by the provider or DSCC, j</a:t>
            </a:r>
            <a:r>
              <a:rPr lang="en-AU" sz="1200" kern="1200" dirty="0">
                <a:solidFill>
                  <a:schemeClr val="tx1"/>
                </a:solidFill>
                <a:effectLst/>
                <a:latin typeface="+mn-lt"/>
                <a:ea typeface="+mn-ea"/>
                <a:cs typeface="+mn-cs"/>
              </a:rPr>
              <a:t>ob seekers have a maximum points target of </a:t>
            </a:r>
            <a:r>
              <a:rPr lang="en-AU" sz="1200" b="1" kern="1200" dirty="0">
                <a:solidFill>
                  <a:schemeClr val="tx1"/>
                </a:solidFill>
                <a:effectLst/>
                <a:latin typeface="+mn-lt"/>
                <a:ea typeface="+mn-ea"/>
                <a:cs typeface="+mn-cs"/>
              </a:rPr>
              <a:t>100 points </a:t>
            </a:r>
            <a:r>
              <a:rPr lang="en-AU" sz="1200" kern="1200" dirty="0">
                <a:solidFill>
                  <a:schemeClr val="tx1"/>
                </a:solidFill>
                <a:effectLst/>
                <a:latin typeface="+mn-lt"/>
                <a:ea typeface="+mn-ea"/>
                <a:cs typeface="+mn-cs"/>
              </a:rPr>
              <a:t>to meet each month.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ea typeface="+mn-ea"/>
              <a:cs typeface="Calibri" panose="020F0502020204030204" pitchFamily="34" charset="0"/>
              <a:sym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Calibri" panose="020F0502020204030204" pitchFamily="34" charset="0"/>
                <a:sym typeface="+mn-lt"/>
              </a:rPr>
              <a:t>In Workforce Australia, credits are not applied automatically. It is expected that each job seeker has their own, individually set points target that reflects their ability and personal circumstances.</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ea typeface="+mn-ea"/>
              <a:cs typeface="+mn-cs"/>
              <a:sym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cs typeface="Calibri" panose="020F0502020204030204" pitchFamily="34" charset="0"/>
                <a:sym typeface="+mn-lt"/>
              </a:rPr>
              <a:t>As part of their points target, job seekers will generally need to complete a minimum job search requirement of </a:t>
            </a:r>
            <a:r>
              <a:rPr lang="en-AU" sz="1200" u="sng" kern="1200" dirty="0">
                <a:solidFill>
                  <a:schemeClr val="tx1"/>
                </a:solidFill>
                <a:effectLst/>
                <a:latin typeface="+mn-lt"/>
                <a:cs typeface="Calibri" panose="020F0502020204030204" pitchFamily="34" charset="0"/>
                <a:sym typeface="+mn-lt"/>
              </a:rPr>
              <a:t>five job searches each month</a:t>
            </a:r>
            <a:r>
              <a:rPr lang="en-AU" sz="1200" kern="1200" dirty="0">
                <a:solidFill>
                  <a:schemeClr val="tx1"/>
                </a:solidFill>
                <a:effectLst/>
                <a:latin typeface="+mn-lt"/>
                <a:cs typeface="Calibri" panose="020F0502020204030204" pitchFamily="34" charset="0"/>
                <a:sym typeface="+mn-lt"/>
              </a:rPr>
              <a:t>. A job seeker will not be able to meet their points target without completing this requirement. Providers and the DSCC are expected to consider the minimum job search requirement when setting the points target, and can adjust the minimum job search requirement based on the job seeker’s circumstances.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i="0" kern="1200" dirty="0">
              <a:solidFill>
                <a:schemeClr val="tx1"/>
              </a:solidFill>
              <a:effectLst/>
              <a:latin typeface="+mn-lt"/>
              <a:cs typeface="Calibri" panose="020F0502020204030204" pitchFamily="34" charset="0"/>
              <a:sym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i="0" dirty="0">
                <a:solidFill>
                  <a:schemeClr val="tx1"/>
                </a:solidFill>
                <a:latin typeface="+mn-lt"/>
              </a:rPr>
              <a:t>Feedback from trial providers identified value in a minimum job search requirement for job seekers, with this enabling greater flexibility in setting points values.</a:t>
            </a:r>
            <a:r>
              <a:rPr lang="en-AU" sz="1200" i="0" kern="1200" dirty="0">
                <a:solidFill>
                  <a:schemeClr val="tx1"/>
                </a:solidFill>
                <a:effectLst/>
                <a:latin typeface="+mn-lt"/>
                <a:cs typeface="Calibri" panose="020F0502020204030204" pitchFamily="34" charset="0"/>
                <a:sym typeface="+mn-lt"/>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cs typeface="Calibri" panose="020F0502020204030204" pitchFamily="34" charset="0"/>
              <a:sym typeface="+mn-lt"/>
            </a:endParaRPr>
          </a:p>
          <a:p>
            <a:r>
              <a:rPr lang="en-AU" sz="1200" kern="1200" dirty="0">
                <a:solidFill>
                  <a:schemeClr val="tx1"/>
                </a:solidFill>
                <a:effectLst/>
                <a:latin typeface="+mn-lt"/>
                <a:cs typeface="Calibri" panose="020F0502020204030204" pitchFamily="34" charset="0"/>
                <a:sym typeface="+mn-lt"/>
              </a:rPr>
              <a:t>We will now look at the types of credits that can be applied to reduce a job seeker’s points target.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cs typeface="Calibri" panose="020F0502020204030204" pitchFamily="34" charset="0"/>
              <a:sym typeface="+mn-lt"/>
            </a:endParaRPr>
          </a:p>
          <a:p>
            <a:pPr marL="0" lvl="0" indent="0">
              <a:buFont typeface="Arial" panose="020B0604020202020204" pitchFamily="34" charset="0"/>
              <a:buNone/>
            </a:pPr>
            <a:r>
              <a:rPr lang="en-AU" sz="1200" u="sng" kern="1200" dirty="0">
                <a:solidFill>
                  <a:schemeClr val="tx1"/>
                </a:solidFill>
                <a:effectLst/>
                <a:latin typeface="+mn-lt"/>
                <a:cs typeface="Calibri" panose="020F0502020204030204" pitchFamily="34" charset="0"/>
                <a:sym typeface="+mn-lt"/>
              </a:rPr>
              <a:t>Labour market credits</a:t>
            </a:r>
          </a:p>
          <a:p>
            <a:pPr marL="0" lvl="0" indent="0">
              <a:buFont typeface="Arial" panose="020B0604020202020204" pitchFamily="34" charset="0"/>
              <a:buNone/>
            </a:pPr>
            <a:r>
              <a:rPr lang="en-AU" sz="1200" kern="1200" dirty="0">
                <a:solidFill>
                  <a:schemeClr val="tx1"/>
                </a:solidFill>
                <a:effectLst/>
                <a:latin typeface="+mn-lt"/>
                <a:cs typeface="Calibri" panose="020F0502020204030204" pitchFamily="34" charset="0"/>
                <a:sym typeface="+mn-lt"/>
              </a:rPr>
              <a:t>Providers and the DSCC can apply a labour market credit to reduce the points target, up to 20 points per reporting period, for job seekers in disadvantaged labour markets to recognise the difficult labour market conditions in that region and that there may be less opportunities to apply for employment.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cs typeface="Calibri" panose="020F0502020204030204" pitchFamily="34" charset="0"/>
              <a:sym typeface="+mn-lt"/>
            </a:endParaRPr>
          </a:p>
          <a:p>
            <a:pPr>
              <a:lnSpc>
                <a:spcPct val="107000"/>
              </a:lnSpc>
              <a:spcAft>
                <a:spcPts val="0"/>
              </a:spcAft>
            </a:pPr>
            <a:r>
              <a:rPr lang="en-AU" sz="1200" dirty="0">
                <a:solidFill>
                  <a:schemeClr val="tx1"/>
                </a:solidFill>
                <a:effectLst/>
                <a:latin typeface="+mn-lt"/>
                <a:ea typeface="Calibri" panose="020F0502020204030204" pitchFamily="34" charset="0"/>
                <a:cs typeface="Times New Roman" panose="02020603050405020304" pitchFamily="18" charset="0"/>
              </a:rPr>
              <a:t>In determining the labour market credit, providers and the DSCC must consider that job seeker in the local labour market and their skills and opportunities to get a job. This will include their access to broader labour markets with more employment opportunities, and transportation options including access to reliable public transportation. Consideration should be given to the local vacancy data and whether these opportunities are appropriate to the job seeker.</a:t>
            </a:r>
          </a:p>
          <a:p>
            <a:pPr>
              <a:lnSpc>
                <a:spcPct val="107000"/>
              </a:lnSpc>
              <a:spcAft>
                <a:spcPts val="0"/>
              </a:spcAft>
            </a:pPr>
            <a:endParaRPr lang="en-AU" sz="12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sz="1200" dirty="0">
                <a:solidFill>
                  <a:schemeClr val="tx1"/>
                </a:solidFill>
                <a:effectLst/>
                <a:latin typeface="+mn-lt"/>
                <a:ea typeface="Calibri" panose="020F0502020204030204" pitchFamily="34" charset="0"/>
                <a:cs typeface="Times New Roman" panose="02020603050405020304" pitchFamily="18" charset="0"/>
              </a:rPr>
              <a:t>The Department will publish details of the employment regions that may attract a labour market credit and this will be updated every 6 months to reflect any changes in labour market conditions.</a:t>
            </a:r>
          </a:p>
          <a:p>
            <a:pPr>
              <a:lnSpc>
                <a:spcPct val="107000"/>
              </a:lnSpc>
              <a:spcAft>
                <a:spcPts val="0"/>
              </a:spcAft>
            </a:pPr>
            <a:endParaRPr lang="en-AU" sz="120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AU" sz="1200" dirty="0">
                <a:solidFill>
                  <a:schemeClr val="tx1"/>
                </a:solidFill>
                <a:effectLst/>
                <a:latin typeface="+mn-lt"/>
                <a:ea typeface="Calibri" panose="020F0502020204030204" pitchFamily="34" charset="0"/>
                <a:cs typeface="Times New Roman" panose="02020603050405020304" pitchFamily="18" charset="0"/>
              </a:rPr>
              <a:t>There will be a range of materials available on the Workforce Australia website and Provider Portal, including a fact sheet on a</a:t>
            </a:r>
            <a:r>
              <a:rPr lang="en-AU" sz="1200" b="0" i="0" dirty="0">
                <a:solidFill>
                  <a:schemeClr val="tx1"/>
                </a:solidFill>
                <a:effectLst/>
                <a:latin typeface="+mn-lt"/>
              </a:rPr>
              <a:t>pplying labour market credits.</a:t>
            </a:r>
          </a:p>
          <a:p>
            <a:pPr>
              <a:lnSpc>
                <a:spcPct val="107000"/>
              </a:lnSpc>
              <a:spcAft>
                <a:spcPts val="600"/>
              </a:spcAft>
            </a:pPr>
            <a:endParaRPr lang="en-AU" sz="1200" kern="1200" dirty="0">
              <a:solidFill>
                <a:schemeClr val="tx1"/>
              </a:solidFill>
              <a:effectLst/>
              <a:latin typeface="+mn-lt"/>
              <a:cs typeface="Calibri" panose="020F0502020204030204" pitchFamily="34" charset="0"/>
              <a:sym typeface="+mn-lt"/>
            </a:endParaRPr>
          </a:p>
          <a:p>
            <a:pPr marL="0" lvl="0" indent="0">
              <a:buFontTx/>
              <a:buNone/>
            </a:pPr>
            <a:r>
              <a:rPr lang="en-AU" sz="1200" u="sng" kern="1200" dirty="0">
                <a:solidFill>
                  <a:schemeClr val="tx1"/>
                </a:solidFill>
                <a:effectLst/>
                <a:latin typeface="+mn-lt"/>
                <a:cs typeface="Calibri" panose="020F0502020204030204" pitchFamily="34" charset="0"/>
                <a:sym typeface="+mn-lt"/>
              </a:rPr>
              <a:t>Personal circumstances credits </a:t>
            </a:r>
          </a:p>
          <a:p>
            <a:pPr marL="0" lvl="0" indent="0">
              <a:buFontTx/>
              <a:buNone/>
            </a:pPr>
            <a:r>
              <a:rPr lang="en-AU" sz="1200" kern="1200" dirty="0">
                <a:solidFill>
                  <a:schemeClr val="tx1"/>
                </a:solidFill>
                <a:effectLst/>
                <a:latin typeface="+mn-lt"/>
                <a:cs typeface="Calibri" panose="020F0502020204030204" pitchFamily="34" charset="0"/>
                <a:sym typeface="+mn-lt"/>
              </a:rPr>
              <a:t>Providers and the DSCC can apply a credit to reduce the points target, generally up to </a:t>
            </a:r>
            <a:r>
              <a:rPr lang="en-AU" sz="1200" u="sng" kern="1200" dirty="0">
                <a:solidFill>
                  <a:schemeClr val="tx1"/>
                </a:solidFill>
                <a:effectLst/>
                <a:latin typeface="+mn-lt"/>
                <a:cs typeface="Calibri" panose="020F0502020204030204" pitchFamily="34" charset="0"/>
                <a:sym typeface="+mn-lt"/>
              </a:rPr>
              <a:t>40 points</a:t>
            </a:r>
            <a:r>
              <a:rPr lang="en-AU" sz="1200" u="none" kern="1200" dirty="0">
                <a:solidFill>
                  <a:schemeClr val="tx1"/>
                </a:solidFill>
                <a:effectLst/>
                <a:latin typeface="+mn-lt"/>
                <a:cs typeface="Calibri" panose="020F0502020204030204" pitchFamily="34" charset="0"/>
                <a:sym typeface="+mn-lt"/>
              </a:rPr>
              <a:t> per points reporting period, to recognise a job seeker’s personal circumstances, for example, a reduced </a:t>
            </a:r>
            <a:r>
              <a:rPr lang="en-AU" sz="1200" b="0" i="0" dirty="0">
                <a:solidFill>
                  <a:schemeClr val="tx1"/>
                </a:solidFill>
                <a:effectLst/>
                <a:latin typeface="+mn-lt"/>
                <a:ea typeface="游明朝" panose="02020400000000000000" pitchFamily="18" charset="-128"/>
              </a:rPr>
              <a:t>work capacity, family and caring responsibilities, community service orders, age or disability and illness. </a:t>
            </a:r>
          </a:p>
          <a:p>
            <a:pPr marL="0" lvl="0" indent="0">
              <a:buFontTx/>
              <a:buNone/>
            </a:pPr>
            <a:endParaRPr lang="en-AU" sz="1200" b="0" i="0" dirty="0">
              <a:solidFill>
                <a:schemeClr val="tx1"/>
              </a:solidFill>
              <a:effectLst/>
              <a:latin typeface="+mn-lt"/>
              <a:ea typeface="游明朝" panose="02020400000000000000" pitchFamily="18" charset="-128"/>
            </a:endParaRPr>
          </a:p>
          <a:p>
            <a:pPr marL="0" lvl="0" indent="0">
              <a:buFontTx/>
              <a:buNone/>
            </a:pPr>
            <a:r>
              <a:rPr lang="en-AU" sz="1200" b="0" i="0" dirty="0">
                <a:solidFill>
                  <a:schemeClr val="tx1"/>
                </a:solidFill>
                <a:effectLst/>
                <a:latin typeface="+mn-lt"/>
              </a:rPr>
              <a:t>For example, if a job seeker has caring responsibilities for a child, the provider or DSCC should consider the age of the child and whether they are in school or whether the job seeker has access to childcare to determine an appropriate adjustment of the points target for the job seeker.</a:t>
            </a:r>
            <a:endParaRPr lang="en-AU" sz="1200" kern="1200" dirty="0">
              <a:solidFill>
                <a:schemeClr val="tx1"/>
              </a:solidFill>
              <a:effectLst/>
              <a:latin typeface="+mn-lt"/>
              <a:cs typeface="Calibri" panose="020F0502020204030204" pitchFamily="34" charset="0"/>
              <a:sym typeface="+mn-lt"/>
            </a:endParaRPr>
          </a:p>
          <a:p>
            <a:pPr marL="0" lvl="0" indent="0">
              <a:buFontTx/>
              <a:buNone/>
            </a:pPr>
            <a:endParaRPr lang="en-AU" sz="1200" kern="1200" dirty="0">
              <a:solidFill>
                <a:schemeClr val="tx1"/>
              </a:solidFill>
              <a:effectLst/>
              <a:latin typeface="+mn-lt"/>
              <a:cs typeface="Calibri" panose="020F0502020204030204" pitchFamily="34" charset="0"/>
              <a:sym typeface="+mn-lt"/>
            </a:endParaRPr>
          </a:p>
          <a:p>
            <a:pPr marL="0" lvl="0" indent="0">
              <a:buFontTx/>
              <a:buNone/>
            </a:pPr>
            <a:r>
              <a:rPr lang="en-AU" sz="1200" kern="1200" dirty="0">
                <a:solidFill>
                  <a:schemeClr val="tx1"/>
                </a:solidFill>
                <a:effectLst/>
                <a:latin typeface="+mn-lt"/>
                <a:cs typeface="Calibri" panose="020F0502020204030204" pitchFamily="34" charset="0"/>
                <a:sym typeface="+mn-lt"/>
              </a:rPr>
              <a:t>Credits can be applied for one or multiple reasons (for example, 10 points for a community service order and 20 points for an illness).</a:t>
            </a:r>
          </a:p>
          <a:p>
            <a:pPr marL="0" lvl="0" indent="0">
              <a:buFontTx/>
              <a:buNone/>
            </a:pPr>
            <a:endParaRPr lang="en-AU" sz="1200" kern="1200" dirty="0">
              <a:solidFill>
                <a:schemeClr val="tx1"/>
              </a:solidFill>
              <a:effectLst/>
              <a:latin typeface="+mn-lt"/>
              <a:cs typeface="Calibri" panose="020F0502020204030204" pitchFamily="34" charset="0"/>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effectLst/>
                <a:latin typeface="+mn-lt"/>
                <a:ea typeface="Calibri" panose="020F0502020204030204" pitchFamily="34" charset="0"/>
                <a:cs typeface="Calibri" panose="020F0502020204030204" pitchFamily="34" charset="0"/>
              </a:rPr>
              <a:t>Generally, the total reduction for a personal circumstances credit </a:t>
            </a:r>
            <a:r>
              <a:rPr lang="en-AU" sz="1200" u="sng" dirty="0">
                <a:solidFill>
                  <a:schemeClr val="tx1"/>
                </a:solidFill>
                <a:effectLst/>
                <a:latin typeface="+mn-lt"/>
                <a:ea typeface="Calibri" panose="020F0502020204030204" pitchFamily="34" charset="0"/>
                <a:cs typeface="Calibri" panose="020F0502020204030204" pitchFamily="34" charset="0"/>
              </a:rPr>
              <a:t>should be up to</a:t>
            </a:r>
            <a:r>
              <a:rPr lang="en-AU" sz="1200" dirty="0">
                <a:solidFill>
                  <a:schemeClr val="tx1"/>
                </a:solidFill>
                <a:effectLst/>
                <a:latin typeface="+mn-lt"/>
                <a:ea typeface="Calibri" panose="020F0502020204030204" pitchFamily="34" charset="0"/>
                <a:cs typeface="Calibri" panose="020F0502020204030204" pitchFamily="34" charset="0"/>
              </a:rPr>
              <a:t> 40 points per month. However, there may be certain circumstances where the provider and DSCC can apply a personal circumstances credit of more than 40 points based on the individual circumstances of the job seeker.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chemeClr val="tx1"/>
              </a:solidFill>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effectLst/>
                <a:latin typeface="+mn-lt"/>
                <a:ea typeface="Calibri" panose="020F0502020204030204" pitchFamily="34" charset="0"/>
                <a:cs typeface="Calibri" panose="020F0502020204030204" pitchFamily="34" charset="0"/>
              </a:rPr>
              <a:t>The Workforce Australia guidelines will include information on applying credits to reduce the points target.</a:t>
            </a:r>
          </a:p>
          <a:p>
            <a:pPr marL="0" lvl="0" indent="0">
              <a:buFont typeface="Arial" panose="020B0604020202020204" pitchFamily="34" charset="0"/>
              <a:buNone/>
            </a:pPr>
            <a:endParaRPr lang="en-AU" sz="1200" u="sng" kern="1200" dirty="0">
              <a:solidFill>
                <a:schemeClr val="tx1"/>
              </a:solidFill>
              <a:effectLst/>
              <a:latin typeface="+mn-lt"/>
              <a:cs typeface="Calibri" panose="020F0502020204030204" pitchFamily="34" charset="0"/>
              <a:sym typeface="+mn-lt"/>
            </a:endParaRPr>
          </a:p>
          <a:p>
            <a:pPr marL="0" lvl="0" indent="0">
              <a:buFont typeface="Arial" panose="020B0604020202020204" pitchFamily="34" charset="0"/>
              <a:buNone/>
            </a:pPr>
            <a:r>
              <a:rPr lang="en-AU" sz="1200" u="sng" kern="1200" dirty="0">
                <a:solidFill>
                  <a:schemeClr val="tx1"/>
                </a:solidFill>
                <a:effectLst/>
                <a:latin typeface="+mn-lt"/>
                <a:cs typeface="Calibri" panose="020F0502020204030204" pitchFamily="34" charset="0"/>
                <a:sym typeface="+mn-lt"/>
              </a:rPr>
              <a:t>Adjusting the minimum job search requirement</a:t>
            </a:r>
          </a:p>
          <a:p>
            <a:pPr marL="0" lvl="0" indent="0">
              <a:buFont typeface="Arial" panose="020B0604020202020204" pitchFamily="34" charset="0"/>
              <a:buNone/>
            </a:pPr>
            <a:r>
              <a:rPr lang="en-AU" sz="1200" b="0" i="0" dirty="0">
                <a:solidFill>
                  <a:schemeClr val="tx1"/>
                </a:solidFill>
                <a:effectLst/>
                <a:latin typeface="+mn-lt"/>
                <a:ea typeface="游明朝" panose="02020400000000000000" pitchFamily="18" charset="-128"/>
              </a:rPr>
              <a:t>Providers and the DSCC can also reduce a job seeker’s minimum job search requirement from 5 to zero, based on their personal circumstances. </a:t>
            </a:r>
          </a:p>
          <a:p>
            <a:pPr marL="0" lvl="0" indent="0">
              <a:buFont typeface="Arial" panose="020B0604020202020204" pitchFamily="34" charset="0"/>
              <a:buNone/>
            </a:pPr>
            <a:endParaRPr lang="en-AU" sz="1200" b="0" i="0" dirty="0">
              <a:solidFill>
                <a:schemeClr val="tx1"/>
              </a:solidFill>
              <a:effectLst/>
              <a:latin typeface="+mn-lt"/>
              <a:ea typeface="游明朝" panose="02020400000000000000" pitchFamily="18" charset="-128"/>
            </a:endParaRPr>
          </a:p>
          <a:p>
            <a:pPr marL="0" lvl="0" indent="0">
              <a:buFont typeface="Arial" panose="020B0604020202020204" pitchFamily="34" charset="0"/>
              <a:buNone/>
            </a:pPr>
            <a:r>
              <a:rPr lang="en-AU" sz="1200" b="0" i="0" dirty="0">
                <a:solidFill>
                  <a:schemeClr val="tx1"/>
                </a:solidFill>
                <a:effectLst/>
                <a:latin typeface="+mn-lt"/>
                <a:ea typeface="游明朝" panose="02020400000000000000" pitchFamily="18" charset="-128"/>
              </a:rPr>
              <a:t>This means a job seeker will have a requirement of five job searches, or they will not be required to complete any job search. These job seekers will meet their points target in other ways.</a:t>
            </a:r>
          </a:p>
          <a:p>
            <a:pPr marL="0" lvl="0" indent="0">
              <a:buFont typeface="Arial" panose="020B0604020202020204" pitchFamily="34" charset="0"/>
              <a:buNone/>
            </a:pPr>
            <a:endParaRPr lang="en-AU" sz="1200" b="0" i="0" dirty="0">
              <a:solidFill>
                <a:schemeClr val="tx1"/>
              </a:solidFill>
              <a:effectLst/>
              <a:latin typeface="+mn-lt"/>
            </a:endParaRPr>
          </a:p>
          <a:p>
            <a:pPr marL="0" lvl="0" indent="0">
              <a:buFont typeface="Arial" panose="020B0604020202020204" pitchFamily="34" charset="0"/>
              <a:buNone/>
            </a:pPr>
            <a:r>
              <a:rPr lang="en-AU" sz="1200" b="0" i="0" dirty="0">
                <a:solidFill>
                  <a:schemeClr val="tx1"/>
                </a:solidFill>
                <a:effectLst/>
                <a:latin typeface="+mn-lt"/>
              </a:rPr>
              <a:t>For example, a provider or DSCC can apply a labour market credit of 20 points and a personal circumstances credit of 30 points and reduce the minimum job search requirement to zero. This job seeker would be required to report 50 points in the points reporting period and do not have a minimum job search requirement within their 50 point target.</a:t>
            </a:r>
          </a:p>
          <a:p>
            <a:pPr marL="0" lvl="0" indent="0">
              <a:buFont typeface="Arial" panose="020B0604020202020204" pitchFamily="34" charset="0"/>
              <a:buNone/>
            </a:pPr>
            <a:endParaRPr lang="en-AU" sz="1200" b="0" i="0" dirty="0">
              <a:solidFill>
                <a:schemeClr val="tx1"/>
              </a:solidFill>
              <a:effectLst/>
              <a:latin typeface="+mn-lt"/>
            </a:endParaRPr>
          </a:p>
          <a:p>
            <a:pPr marL="0" lvl="0" indent="0">
              <a:buFont typeface="Arial" panose="020B0604020202020204" pitchFamily="34" charset="0"/>
              <a:buNone/>
            </a:pPr>
            <a:r>
              <a:rPr lang="en-AU" sz="1200" b="0" i="0" dirty="0">
                <a:solidFill>
                  <a:schemeClr val="tx1"/>
                </a:solidFill>
                <a:effectLst/>
                <a:latin typeface="+mn-lt"/>
              </a:rPr>
              <a:t>In effect, a provider or DSCC has flexibility to tailor </a:t>
            </a:r>
            <a:r>
              <a:rPr lang="en-AU" sz="1200" b="0" i="1" u="sng" dirty="0">
                <a:solidFill>
                  <a:schemeClr val="tx1"/>
                </a:solidFill>
                <a:effectLst/>
                <a:latin typeface="+mn-lt"/>
              </a:rPr>
              <a:t>both</a:t>
            </a:r>
            <a:r>
              <a:rPr lang="en-AU" sz="1200" b="0" i="0" dirty="0">
                <a:solidFill>
                  <a:schemeClr val="tx1"/>
                </a:solidFill>
                <a:effectLst/>
                <a:latin typeface="+mn-lt"/>
              </a:rPr>
              <a:t> the overall points target and the minimum job search requirement to cater to the needs of the individual job seeker.</a:t>
            </a:r>
          </a:p>
          <a:p>
            <a:pPr marL="0" lvl="0" indent="0">
              <a:buFont typeface="Arial" panose="020B0604020202020204" pitchFamily="34" charset="0"/>
              <a:buNone/>
            </a:pPr>
            <a:endParaRPr lang="en-AU" sz="1200" b="0" i="0" dirty="0">
              <a:solidFill>
                <a:schemeClr val="tx1"/>
              </a:solidFill>
              <a:effectLst/>
              <a:latin typeface="+mn-lt"/>
            </a:endParaRPr>
          </a:p>
          <a:p>
            <a:pPr marL="0" lvl="0" indent="0">
              <a:buFont typeface="Arial" panose="020B0604020202020204" pitchFamily="34" charset="0"/>
              <a:buNone/>
            </a:pPr>
            <a:r>
              <a:rPr lang="en-AU" sz="1200" b="0" i="0" dirty="0">
                <a:solidFill>
                  <a:schemeClr val="tx1"/>
                </a:solidFill>
                <a:effectLst/>
                <a:latin typeface="+mn-lt"/>
              </a:rPr>
              <a:t>When applying a credit, providers and the DSCC may apply credits to reduce the points target or the minimum job search requirement for one reporting period, or set it to apply for up to 6 consecutive points reporting periods. After 6 months, a job seeker’s circumstances must be reviewed to ensure the points target is still appropriate to the job seeker. </a:t>
            </a:r>
          </a:p>
          <a:p>
            <a:pPr marL="0" lvl="0" indent="0">
              <a:buFont typeface="Arial" panose="020B0604020202020204" pitchFamily="34" charset="0"/>
              <a:buNone/>
            </a:pPr>
            <a:endParaRPr lang="en-AU" sz="1200" b="0" i="0" dirty="0">
              <a:solidFill>
                <a:schemeClr val="tx1"/>
              </a:solidFill>
              <a:effectLst/>
              <a:latin typeface="+mn-lt"/>
            </a:endParaRPr>
          </a:p>
          <a:p>
            <a:pPr marL="0" lvl="0" indent="0">
              <a:buFont typeface="Arial" panose="020B0604020202020204" pitchFamily="34" charset="0"/>
              <a:buNone/>
            </a:pPr>
            <a:r>
              <a:rPr lang="en-AU" sz="1200" b="0" i="0" dirty="0">
                <a:solidFill>
                  <a:schemeClr val="tx1"/>
                </a:solidFill>
                <a:effectLst/>
                <a:latin typeface="+mn-lt"/>
              </a:rPr>
              <a:t>All job seekers that self-manage will be advised that they should contact the DSCC when their circumstances change as this may affect their points target. </a:t>
            </a:r>
          </a:p>
          <a:p>
            <a:pPr marL="0" lvl="0" indent="0">
              <a:buFont typeface="Arial" panose="020B0604020202020204" pitchFamily="34" charset="0"/>
              <a:buNone/>
            </a:pPr>
            <a:endParaRPr lang="en-AU" sz="1200" b="0" i="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In the examples on the screen, you can see how the application of the credits will work to reduce a job seeker’s points target.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cs typeface="Calibri" panose="020F0502020204030204" pitchFamily="34" charset="0"/>
                <a:sym typeface="+mn-lt"/>
              </a:rPr>
              <a:t>The first column shows that all job seekers start with a target of 100 points, including a minimum job search requirement.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cs typeface="Calibri" panose="020F0502020204030204" pitchFamily="34" charset="0"/>
              <a:sym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cs typeface="Calibri" panose="020F0502020204030204" pitchFamily="34" charset="0"/>
                <a:sym typeface="+mn-lt"/>
              </a:rPr>
              <a:t>The second column shows a job seeker that receives a labour market credit of 20 points and a points target set to 80 points, including the minimum job search requirement.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cs typeface="Calibri" panose="020F0502020204030204" pitchFamily="34" charset="0"/>
              <a:sym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cs typeface="Calibri" panose="020F0502020204030204" pitchFamily="34" charset="0"/>
                <a:sym typeface="+mn-lt"/>
              </a:rPr>
              <a:t>The third column shows a job seeker that receives a personal circumstances credit of 20 points, but the provider or DSCC has reduced their job search requirement to zero. The job seeker has a points target of 80 points and no job search requirement.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cs typeface="Calibri" panose="020F0502020204030204" pitchFamily="34" charset="0"/>
                <a:sym typeface="+mn-lt"/>
              </a:rPr>
              <a:t>This might apply to a situation such as participation in a Skills for Education and Employment (SEE) course.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cs typeface="Calibri" panose="020F0502020204030204" pitchFamily="34" charset="0"/>
              <a:sym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cs typeface="Calibri" panose="020F0502020204030204" pitchFamily="34" charset="0"/>
                <a:sym typeface="+mn-lt"/>
              </a:rPr>
              <a:t>The fourth column shows a job seeker that receives a personal circumstances credit of 40 points and a points target set to 60 points, including a minimum job search requirement.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cs typeface="Calibri" panose="020F0502020204030204" pitchFamily="34" charset="0"/>
                <a:sym typeface="+mn-lt"/>
              </a:rPr>
              <a:t>An example here may be a job seeker who is a carer, or with a partial work capacity.</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cs typeface="Calibri" panose="020F0502020204030204" pitchFamily="34" charset="0"/>
              <a:sym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cs typeface="Calibri" panose="020F0502020204030204" pitchFamily="34" charset="0"/>
                <a:sym typeface="+mn-lt"/>
              </a:rPr>
              <a:t>And finally, the fifth column shows a job seeker that receives both a labour market credit of 15 points and a personal circumstances credit of 30 points, setting the points target to 55 points, including a minimum job search requirement.</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
        <p:nvSpPr>
          <p:cNvPr id="5" name="Footer Placeholder 4">
            <a:extLst>
              <a:ext uri="{FF2B5EF4-FFF2-40B4-BE49-F238E27FC236}">
                <a16:creationId xmlns:a16="http://schemas.microsoft.com/office/drawing/2014/main" id="{B6A43F61-8C8C-4934-8D11-EC5AEEDAD986}"/>
              </a:ext>
            </a:extLst>
          </p:cNvPr>
          <p:cNvSpPr>
            <a:spLocks noGrp="1"/>
          </p:cNvSpPr>
          <p:nvPr>
            <p:ph type="ftr" sz="quarter" idx="4"/>
          </p:nvPr>
        </p:nvSpPr>
        <p:spPr>
          <a:xfrm>
            <a:off x="1" y="10235580"/>
            <a:ext cx="2919748" cy="54068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rPr>
              <a:t>​‌OFFICIAL‌​</a:t>
            </a:r>
          </a:p>
        </p:txBody>
      </p:sp>
      <p:sp>
        <p:nvSpPr>
          <p:cNvPr id="7" name="Header Placeholder 6">
            <a:extLst>
              <a:ext uri="{FF2B5EF4-FFF2-40B4-BE49-F238E27FC236}">
                <a16:creationId xmlns:a16="http://schemas.microsoft.com/office/drawing/2014/main" id="{CD1B3432-FCF4-4F83-8088-DCCA8448B2C1}"/>
              </a:ext>
            </a:extLst>
          </p:cNvPr>
          <p:cNvSpPr>
            <a:spLocks noGrp="1"/>
          </p:cNvSpPr>
          <p:nvPr>
            <p:ph type="hdr" sz="quarter"/>
          </p:nvPr>
        </p:nvSpPr>
        <p:spPr>
          <a:xfrm>
            <a:off x="1" y="0"/>
            <a:ext cx="2919748" cy="54068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4733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chemeClr val="tx1"/>
                </a:solidFill>
                <a:effectLst/>
                <a:uLnTx/>
                <a:uFillTx/>
                <a:latin typeface="+mn-lt"/>
                <a:ea typeface="+mn-ea"/>
                <a:cs typeface="+mn-cs"/>
              </a:rPr>
              <a:t>A key feature of PBAS is that job seekers have greater personal responsibility to choose the tasks and activities to meet and manage their mutual obligation requirements.</a:t>
            </a:r>
          </a:p>
          <a:p>
            <a:pPr marL="0" lvl="0" indent="0" algn="l">
              <a:lnSpc>
                <a:spcPct val="115000"/>
              </a:lnSpc>
              <a:spcBef>
                <a:spcPts val="300"/>
              </a:spcBef>
              <a:spcAft>
                <a:spcPts val="300"/>
              </a:spcAft>
              <a:buFont typeface="Symbol" panose="05050102010706020507" pitchFamily="18" charset="2"/>
              <a:buNone/>
              <a:tabLst>
                <a:tab pos="457200" algn="l"/>
              </a:tabLst>
            </a:pPr>
            <a:endParaRPr lang="en-AU" sz="1200" dirty="0">
              <a:solidFill>
                <a:schemeClr val="tx1"/>
              </a:solidFill>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300"/>
              </a:spcBef>
              <a:spcAft>
                <a:spcPts val="300"/>
              </a:spcAft>
              <a:buClrTx/>
              <a:buSzTx/>
              <a:buFont typeface="Symbol" panose="05050102010706020507" pitchFamily="18" charset="2"/>
              <a:buNone/>
              <a:tabLst>
                <a:tab pos="457200" algn="l"/>
              </a:tabLst>
              <a:defRPr/>
            </a:pPr>
            <a:r>
              <a:rPr lang="en-AU" sz="1200" kern="1200" dirty="0">
                <a:solidFill>
                  <a:schemeClr val="tx1"/>
                </a:solidFill>
                <a:effectLst/>
                <a:latin typeface="+mn-lt"/>
                <a:ea typeface="+mn-ea"/>
                <a:cs typeface="+mn-cs"/>
              </a:rPr>
              <a:t>These tasks and activities include job search, job interviews, commencing a job, paid work, study and training and non-vocational activities as well as participation in departmental employment programs such as Work for the Dole or PaTH Internships. </a:t>
            </a:r>
          </a:p>
          <a:p>
            <a:pPr marL="0" lvl="0" indent="0" algn="l">
              <a:lnSpc>
                <a:spcPct val="115000"/>
              </a:lnSpc>
              <a:spcBef>
                <a:spcPts val="300"/>
              </a:spcBef>
              <a:spcAft>
                <a:spcPts val="300"/>
              </a:spcAft>
              <a:buFont typeface="Symbol" panose="05050102010706020507" pitchFamily="18" charset="2"/>
              <a:buNone/>
              <a:tabLst>
                <a:tab pos="457200" algn="l"/>
              </a:tabLst>
            </a:pPr>
            <a:endParaRPr lang="en-AU" sz="1200" dirty="0">
              <a:solidFill>
                <a:schemeClr val="tx1"/>
              </a:solidFill>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300"/>
              </a:spcBef>
              <a:spcAft>
                <a:spcPts val="300"/>
              </a:spcAft>
              <a:buClrTx/>
              <a:buSzTx/>
              <a:buFont typeface="Symbol" panose="05050102010706020507" pitchFamily="18" charset="2"/>
              <a:buNone/>
              <a:tabLst>
                <a:tab pos="457200" algn="l"/>
              </a:tabLst>
              <a:defRPr/>
            </a:pPr>
            <a:r>
              <a:rPr lang="en-AU" sz="1200" kern="1200" dirty="0">
                <a:solidFill>
                  <a:schemeClr val="tx1"/>
                </a:solidFill>
                <a:effectLst/>
                <a:latin typeface="+mn-lt"/>
                <a:ea typeface="+mn-ea"/>
                <a:cs typeface="+mn-cs"/>
              </a:rPr>
              <a:t>Key examples are on the screen. Some tasks or activities may only be available to self-managing job seekers in Online Services, or job seekers in Workforce Australia Services. </a:t>
            </a:r>
          </a:p>
          <a:p>
            <a:pPr marL="0" marR="0" lvl="0" indent="0" algn="l" defTabSz="914400" rtl="0" eaLnBrk="1" fontAlgn="auto" latinLnBrk="0" hangingPunct="1">
              <a:lnSpc>
                <a:spcPct val="115000"/>
              </a:lnSpc>
              <a:spcBef>
                <a:spcPts val="300"/>
              </a:spcBef>
              <a:spcAft>
                <a:spcPts val="300"/>
              </a:spcAft>
              <a:buClrTx/>
              <a:buSzTx/>
              <a:buFont typeface="Symbol" panose="05050102010706020507" pitchFamily="18" charset="2"/>
              <a:buNone/>
              <a:tabLst>
                <a:tab pos="457200" algn="l"/>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300"/>
              </a:spcBef>
              <a:spcAft>
                <a:spcPts val="300"/>
              </a:spcAft>
              <a:buClrTx/>
              <a:buSzTx/>
              <a:buFont typeface="Symbol" panose="05050102010706020507" pitchFamily="18" charset="2"/>
              <a:buNone/>
              <a:tabLst>
                <a:tab pos="457200" algn="l"/>
              </a:tabLst>
              <a:defRPr/>
            </a:pPr>
            <a:r>
              <a:rPr lang="en-AU" sz="1200" kern="1200" dirty="0">
                <a:solidFill>
                  <a:schemeClr val="tx1"/>
                </a:solidFill>
                <a:effectLst/>
                <a:latin typeface="+mn-lt"/>
                <a:ea typeface="+mn-ea"/>
                <a:cs typeface="+mn-cs"/>
              </a:rPr>
              <a:t>Generally, job seekers in Workforce Australia Services need additional support and services, so they have a more diverse menu of tasks and activities available to them, including access to non-vocational interventions. </a:t>
            </a:r>
          </a:p>
          <a:p>
            <a:pPr marL="0" marR="0" lvl="0" indent="0" algn="l" defTabSz="914400" rtl="0" eaLnBrk="1" fontAlgn="auto" latinLnBrk="0" hangingPunct="1">
              <a:lnSpc>
                <a:spcPct val="115000"/>
              </a:lnSpc>
              <a:spcBef>
                <a:spcPts val="300"/>
              </a:spcBef>
              <a:spcAft>
                <a:spcPts val="300"/>
              </a:spcAft>
              <a:buClrTx/>
              <a:buSzTx/>
              <a:buFont typeface="Symbol" panose="05050102010706020507" pitchFamily="18" charset="2"/>
              <a:buNone/>
              <a:tabLst>
                <a:tab pos="457200" algn="l"/>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dirty="0">
                <a:solidFill>
                  <a:schemeClr val="tx1"/>
                </a:solidFill>
                <a:effectLst/>
                <a:latin typeface="+mn-lt"/>
              </a:rPr>
              <a:t>All tasks and activities are assigned a points value, with more intensive activities attracting more points. The points value assigned are based on the level of engagement and commitment required to complete the task or activity and the strength of the link to employment.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dirty="0">
                <a:solidFill>
                  <a:schemeClr val="tx1"/>
                </a:solidFill>
                <a:effectLst/>
                <a:latin typeface="+mn-lt"/>
              </a:rPr>
              <a:t>We will first look at some of the types of tasks that a job seeker can complete and their points values.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0" dirty="0">
              <a:solidFill>
                <a:schemeClr val="tx1"/>
              </a:solidFill>
              <a:effectLst/>
              <a:latin typeface="+mn-lt"/>
            </a:endParaRPr>
          </a:p>
          <a:p>
            <a:pPr defTabSz="514350">
              <a:lnSpc>
                <a:spcPct val="100000"/>
              </a:lnSpc>
              <a:spcAft>
                <a:spcPts val="200"/>
              </a:spcAft>
            </a:pPr>
            <a:r>
              <a:rPr lang="en-AU" sz="1200" b="0" i="0" u="none" dirty="0"/>
              <a:t>A job seeker can earn </a:t>
            </a:r>
            <a:r>
              <a:rPr lang="en-AU" sz="1200" b="0" i="1" u="none" dirty="0"/>
              <a:t>5 points </a:t>
            </a:r>
            <a:r>
              <a:rPr lang="en-AU" sz="1200" b="0" i="0" u="none" dirty="0"/>
              <a:t>for c</a:t>
            </a:r>
            <a:r>
              <a:rPr lang="en-AU" sz="1200" dirty="0"/>
              <a:t>ompleting a job application. The points value attributed to each job application was used as a benchmark to determine the points values for all other tasks and activities by comparing the level of engagement, effort and commitment required to complete the task and activity. </a:t>
            </a:r>
          </a:p>
          <a:p>
            <a:pPr marL="457200" lvl="1" indent="0">
              <a:buFont typeface="Arial" panose="020B0604020202020204" pitchFamily="34" charset="0"/>
              <a:buNone/>
            </a:pP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a:t>For paid work, driver’s licence hours or participant sourced voluntary work, job seekers will earn </a:t>
            </a:r>
            <a:r>
              <a:rPr lang="en-AU" sz="1200" i="1" u="sng" dirty="0"/>
              <a:t>5 points for 5 hours</a:t>
            </a:r>
            <a:r>
              <a:rPr lang="en-AU" sz="1200" i="1" u="none" dirty="0"/>
              <a:t> </a:t>
            </a:r>
            <a:r>
              <a:rPr lang="en-AU" sz="1200" dirty="0"/>
              <a:t>(rounded up).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The points value for paid work has been increased from the PBAS trial based on feedback that there should be greater recognition of working. The introduction </a:t>
            </a:r>
            <a:r>
              <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rPr>
              <a:t>of a minimum job search requirement in the </a:t>
            </a:r>
            <a:r>
              <a:rPr kumimoji="0" lang="en-AU" sz="1200" b="0" i="0" u="none" strike="noStrike" kern="1200" cap="none" spc="0" normalizeH="0" baseline="0" noProof="0" dirty="0">
                <a:ln>
                  <a:noFill/>
                </a:ln>
                <a:solidFill>
                  <a:srgbClr val="E7E6E6">
                    <a:lumMod val="10000"/>
                  </a:srgbClr>
                </a:solidFill>
                <a:effectLst/>
                <a:uLnTx/>
                <a:uFillTx/>
                <a:latin typeface="Calibri" panose="020F0502020204030204"/>
                <a:ea typeface="+mn-ea"/>
                <a:cs typeface="Calibri" panose="020F0502020204030204" pitchFamily="34" charset="0"/>
                <a:sym typeface="+mn-lt"/>
              </a:rPr>
              <a:t>Workforce Australia model </a:t>
            </a:r>
            <a:r>
              <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rPr>
              <a:t>has supported this change and ensures the majority of job seekers are required to continue to look for additional employment whilst 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income support.</a:t>
            </a:r>
          </a:p>
          <a:p>
            <a:pPr marL="0" indent="0">
              <a:buFont typeface="Arial" panose="020B0604020202020204" pitchFamily="34" charset="0"/>
              <a:buNone/>
            </a:pPr>
            <a:endParaRPr lang="en-AU" sz="1200" dirty="0"/>
          </a:p>
          <a:p>
            <a:pPr marL="0" lvl="0" indent="0">
              <a:buFont typeface="Arial" panose="020B0604020202020204" pitchFamily="34" charset="0"/>
              <a:buNone/>
            </a:pPr>
            <a:r>
              <a:rPr lang="en-AU" sz="1200" dirty="0"/>
              <a:t>The points for the following tasks are set at </a:t>
            </a:r>
            <a:r>
              <a:rPr lang="en-AU" sz="1200" i="1" u="sng" dirty="0"/>
              <a:t>20 points</a:t>
            </a:r>
            <a:r>
              <a:rPr lang="en-AU" sz="1200" dirty="0"/>
              <a:t>. These points values have been increased from the trial to recognise and reward this major step towards gaining paid employment.</a:t>
            </a:r>
          </a:p>
          <a:p>
            <a:pPr marL="171450" indent="-171450">
              <a:buFont typeface="Arial" panose="020B0604020202020204" pitchFamily="34" charset="0"/>
              <a:buChar char="•"/>
            </a:pPr>
            <a:r>
              <a:rPr lang="en-AU" sz="1200" dirty="0"/>
              <a:t>Attending a job interview </a:t>
            </a:r>
          </a:p>
          <a:p>
            <a:pPr marL="628650" lvl="1" indent="-171450">
              <a:buFont typeface="Arial" panose="020B0604020202020204" pitchFamily="34" charset="0"/>
              <a:buChar char="•"/>
            </a:pPr>
            <a:r>
              <a:rPr lang="en-AU" sz="1200" dirty="0"/>
              <a:t>Allowing job seekers to report that they attended a job interview recognises the level of engagement often required in preparing for and attending the job interview.</a:t>
            </a:r>
          </a:p>
          <a:p>
            <a:pPr marL="171450" indent="-171450">
              <a:buFont typeface="Arial" panose="020B0604020202020204" pitchFamily="34" charset="0"/>
              <a:buChar char="•"/>
            </a:pPr>
            <a:r>
              <a:rPr lang="en-AU" sz="1200" dirty="0"/>
              <a:t>Starting a job</a:t>
            </a:r>
          </a:p>
          <a:p>
            <a:pPr marL="628650" lvl="1" indent="-171450">
              <a:buFont typeface="Arial" panose="020B0604020202020204" pitchFamily="34" charset="0"/>
              <a:buChar char="•"/>
            </a:pPr>
            <a:r>
              <a:rPr lang="en-AU" sz="1200" dirty="0"/>
              <a:t>Allowing points for starting a job recognises the significance of securing paid employment, even if it is a short-term or casual role.</a:t>
            </a:r>
          </a:p>
          <a:p>
            <a:pPr marL="171450" lvl="0" indent="-171450">
              <a:buFont typeface="Arial" panose="020B0604020202020204" pitchFamily="34" charset="0"/>
              <a:buChar char="•"/>
            </a:pPr>
            <a:r>
              <a:rPr lang="en-AU" sz="1200" dirty="0"/>
              <a:t>Attending a job fair</a:t>
            </a:r>
          </a:p>
          <a:p>
            <a:pPr marL="628650" lvl="1" indent="-171450">
              <a:buFont typeface="Arial" panose="020B0604020202020204" pitchFamily="34" charset="0"/>
              <a:buChar char="•"/>
            </a:pPr>
            <a:r>
              <a:rPr lang="en-AU" sz="1200" dirty="0"/>
              <a:t>This can include face to face and virtual job fairs. Job seekers can only claim points for attending one job fair per year.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Another key change in the Workforce Australia model is the allocation of points for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Firstly, activities with a </a:t>
            </a:r>
            <a:r>
              <a:rPr lang="en-AU" sz="1200" u="sng" kern="1200" dirty="0">
                <a:solidFill>
                  <a:schemeClr val="tx1"/>
                </a:solidFill>
                <a:effectLst/>
                <a:latin typeface="+mn-lt"/>
                <a:ea typeface="+mn-ea"/>
                <a:cs typeface="+mn-cs"/>
              </a:rPr>
              <a:t>reasonable prospect of a job </a:t>
            </a:r>
            <a:r>
              <a:rPr lang="en-AU" sz="1200" kern="1200" dirty="0">
                <a:solidFill>
                  <a:schemeClr val="tx1"/>
                </a:solidFill>
                <a:effectLst/>
                <a:latin typeface="+mn-lt"/>
                <a:ea typeface="+mn-ea"/>
                <a:cs typeface="+mn-cs"/>
              </a:rPr>
              <a:t>where the focus of the job seeker should be on fully participating and aiming to land that job, will be allocated</a:t>
            </a:r>
            <a:r>
              <a:rPr lang="en-AU" sz="1200" u="none" strike="noStrike" kern="1200" dirty="0">
                <a:solidFill>
                  <a:schemeClr val="tx1"/>
                </a:solidFill>
                <a:effectLst/>
                <a:latin typeface="+mn-lt"/>
                <a:ea typeface="+mn-ea"/>
                <a:cs typeface="+mn-cs"/>
              </a:rPr>
              <a:t> </a:t>
            </a:r>
            <a:r>
              <a:rPr lang="en-AU" sz="1200" u="sng" strike="noStrike" kern="1200" dirty="0">
                <a:solidFill>
                  <a:schemeClr val="tx1"/>
                </a:solidFill>
                <a:effectLst/>
                <a:latin typeface="+mn-lt"/>
                <a:ea typeface="+mn-ea"/>
                <a:cs typeface="+mn-cs"/>
              </a:rPr>
              <a:t>25 points per week</a:t>
            </a:r>
            <a:r>
              <a:rPr lang="en-AU" sz="1200" u="none" strike="noStrike" kern="1200" dirty="0">
                <a:solidFill>
                  <a:schemeClr val="tx1"/>
                </a:solidFill>
                <a:effectLst/>
                <a:latin typeface="+mn-lt"/>
                <a:ea typeface="+mn-ea"/>
                <a:cs typeface="+mn-cs"/>
              </a:rPr>
              <a:t> of participation. </a:t>
            </a:r>
            <a:r>
              <a:rPr lang="en-AU" sz="1200" kern="1200" dirty="0">
                <a:solidFill>
                  <a:schemeClr val="tx1"/>
                </a:solidFill>
                <a:effectLst/>
                <a:latin typeface="+mn-lt"/>
                <a:ea typeface="+mn-ea"/>
                <a:cs typeface="+mn-cs"/>
              </a:rPr>
              <a:t>There will be no requirement for them to undertake other tasks to meet their points target.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An example of this would be a PaTH Internship, or National Work Experience Program (NWEP).</a:t>
            </a:r>
          </a:p>
          <a:p>
            <a:pPr marL="628650" lvl="1" indent="-171450">
              <a:buFont typeface="Arial" panose="020B0604020202020204" pitchFamily="34" charset="0"/>
              <a:buChar char="•"/>
            </a:pPr>
            <a:r>
              <a:rPr lang="en-AU" sz="1200" u="none" strike="noStrike" kern="1200" dirty="0">
                <a:solidFill>
                  <a:schemeClr val="tx1"/>
                </a:solidFill>
                <a:effectLst/>
                <a:latin typeface="+mn-lt"/>
                <a:ea typeface="+mn-ea"/>
                <a:cs typeface="+mn-cs"/>
              </a:rPr>
              <a:t>Job seekers undertaking these activities will not be required to complete the minimum job search requirement each reporting period they are undertaking the activity. </a:t>
            </a:r>
          </a:p>
          <a:p>
            <a:pPr lvl="1"/>
            <a:endParaRPr lang="en-AU" sz="120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u="none" kern="1200" dirty="0">
                <a:solidFill>
                  <a:schemeClr val="tx1"/>
                </a:solidFill>
                <a:effectLst/>
                <a:latin typeface="+mn-lt"/>
                <a:ea typeface="+mn-ea"/>
                <a:cs typeface="+mn-cs"/>
              </a:rPr>
              <a:t>Then there are activities </a:t>
            </a:r>
            <a:r>
              <a:rPr lang="en-AU" sz="1200" u="none" strike="noStrike" kern="1200" dirty="0">
                <a:solidFill>
                  <a:schemeClr val="tx1"/>
                </a:solidFill>
                <a:effectLst/>
                <a:latin typeface="+mn-lt"/>
                <a:ea typeface="+mn-ea"/>
                <a:cs typeface="+mn-cs"/>
              </a:rPr>
              <a:t>that have contact hours of up to 25 hours per week and require strong engagement and commitment from the job seeker. These activities will be allocated </a:t>
            </a:r>
            <a:r>
              <a:rPr lang="en-AU" sz="1200" u="sng" strike="noStrike" kern="1200" dirty="0">
                <a:solidFill>
                  <a:schemeClr val="tx1"/>
                </a:solidFill>
                <a:effectLst/>
                <a:latin typeface="+mn-lt"/>
                <a:ea typeface="+mn-ea"/>
                <a:cs typeface="+mn-cs"/>
              </a:rPr>
              <a:t>20 points per week</a:t>
            </a:r>
            <a:r>
              <a:rPr lang="en-AU" sz="1200" u="none" strike="noStrike" kern="1200" dirty="0">
                <a:solidFill>
                  <a:schemeClr val="tx1"/>
                </a:solidFill>
                <a:effectLst/>
                <a:latin typeface="+mn-lt"/>
                <a:ea typeface="+mn-ea"/>
                <a:cs typeface="+mn-cs"/>
              </a:rPr>
              <a:t> for full-time participation and </a:t>
            </a:r>
            <a:r>
              <a:rPr lang="en-AU" sz="1200" u="sng" strike="noStrike" kern="1200" dirty="0">
                <a:solidFill>
                  <a:schemeClr val="tx1"/>
                </a:solidFill>
                <a:effectLst/>
                <a:latin typeface="+mn-lt"/>
                <a:ea typeface="+mn-ea"/>
                <a:cs typeface="+mn-cs"/>
              </a:rPr>
              <a:t>15 points per week</a:t>
            </a:r>
            <a:r>
              <a:rPr lang="en-AU" sz="1200" u="none" strike="noStrike" kern="1200" dirty="0">
                <a:solidFill>
                  <a:schemeClr val="tx1"/>
                </a:solidFill>
                <a:effectLst/>
                <a:latin typeface="+mn-lt"/>
                <a:ea typeface="+mn-ea"/>
                <a:cs typeface="+mn-cs"/>
              </a:rPr>
              <a:t> for part-time participation, up to 15 hours per week.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u="none" strike="noStrike" kern="1200" dirty="0">
                <a:solidFill>
                  <a:schemeClr val="tx1"/>
                </a:solidFill>
                <a:effectLst/>
                <a:latin typeface="+mn-lt"/>
                <a:ea typeface="+mn-ea"/>
                <a:cs typeface="+mn-cs"/>
              </a:rPr>
              <a:t>An example of this would be </a:t>
            </a:r>
            <a:r>
              <a:rPr lang="en-AU" sz="1200" kern="1200" dirty="0">
                <a:solidFill>
                  <a:schemeClr val="tx1"/>
                </a:solidFill>
                <a:effectLst/>
                <a:latin typeface="+mn-lt"/>
                <a:ea typeface="+mn-ea"/>
                <a:cs typeface="+mn-cs"/>
              </a:rPr>
              <a:t>Work for the Dole, Employability Skills Training (EST), Education and training and Language, Literacy and Numeracy (LLN) courses.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u="none" strike="noStrike" kern="1200" dirty="0">
                <a:solidFill>
                  <a:schemeClr val="tx1"/>
                </a:solidFill>
                <a:effectLst/>
                <a:latin typeface="+mn-lt"/>
                <a:ea typeface="+mn-ea"/>
                <a:cs typeface="+mn-cs"/>
              </a:rPr>
              <a:t>Job seekers undertaking these activities will be required to complete other tasks to meet their points target including the minimum job search requirement each reporting period.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u="none" strike="noStrike" kern="1200" dirty="0">
                <a:solidFill>
                  <a:schemeClr val="tx1"/>
                </a:solidFill>
                <a:effectLst/>
                <a:latin typeface="+mn-lt"/>
                <a:ea typeface="+mn-ea"/>
                <a:cs typeface="+mn-cs"/>
              </a:rPr>
              <a:t>Providers and the DSCC may also adjust the points values for job seekers undertaking LLN courses to reflect the </a:t>
            </a:r>
            <a:r>
              <a:rPr lang="en-AU" sz="1200" kern="1200" dirty="0">
                <a:solidFill>
                  <a:schemeClr val="tx1"/>
                </a:solidFill>
                <a:effectLst/>
                <a:latin typeface="+mn-lt"/>
                <a:ea typeface="+mn-ea"/>
                <a:cs typeface="+mn-cs"/>
              </a:rPr>
              <a:t>individual’s circumstances.</a:t>
            </a:r>
          </a:p>
          <a:p>
            <a:pPr marL="628650" lvl="1" indent="-171450">
              <a:buFont typeface="Arial" panose="020B0604020202020204" pitchFamily="34" charset="0"/>
              <a:buChar char="•"/>
            </a:pPr>
            <a:endParaRPr lang="en-AU"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a:solidFill>
                  <a:schemeClr val="tx1"/>
                </a:solidFill>
                <a:latin typeface="+mn-lt"/>
              </a:rPr>
              <a:t>Providers can further tailor the points value for </a:t>
            </a:r>
            <a:r>
              <a:rPr lang="en-AU" sz="1200" u="sng" dirty="0">
                <a:solidFill>
                  <a:schemeClr val="tx1"/>
                </a:solidFill>
                <a:latin typeface="+mn-lt"/>
              </a:rPr>
              <a:t>certain</a:t>
            </a:r>
            <a:r>
              <a:rPr lang="en-AU" sz="1200" dirty="0">
                <a:solidFill>
                  <a:schemeClr val="tx1"/>
                </a:solidFill>
                <a:latin typeface="+mn-lt"/>
              </a:rPr>
              <a:t> tasks and activities based on their understanding of the capacity of the individual job seeker. This will be done by applying a type of personal circumstance credit called an </a:t>
            </a:r>
            <a:r>
              <a:rPr lang="en-AU" sz="1200" u="sng" dirty="0">
                <a:solidFill>
                  <a:schemeClr val="tx1"/>
                </a:solidFill>
                <a:latin typeface="+mn-lt"/>
              </a:rPr>
              <a:t>Activity Bonus</a:t>
            </a:r>
            <a:r>
              <a:rPr lang="en-AU" sz="1200" dirty="0">
                <a:solidFill>
                  <a:schemeClr val="tx1"/>
                </a:solidFill>
                <a:latin typeface="+mn-lt"/>
              </a:rPr>
              <a:t>. </a:t>
            </a:r>
            <a:r>
              <a:rPr lang="en-AU" sz="1200" i="0" dirty="0">
                <a:solidFill>
                  <a:schemeClr val="tx1"/>
                </a:solidFill>
                <a:latin typeface="+mn-lt"/>
              </a:rPr>
              <a:t>This is to differentiate between the tailoring of the points target and the tailoring of the points value attached to an activity or task.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i="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i="0" dirty="0">
                <a:solidFill>
                  <a:schemeClr val="tx1"/>
                </a:solidFill>
                <a:effectLst/>
                <a:latin typeface="+mn-lt"/>
                <a:ea typeface="Calibri" panose="020F0502020204030204" pitchFamily="34" charset="0"/>
              </a:rPr>
              <a:t>For example, most licences are undertaken as half-day to 3-day courses and are set at 15 points on completion. The provider may increase the points value to recognise a course or qualification longer than 3 days, or to reflect a job seeker’s individual circumstances.</a:t>
            </a:r>
            <a:endParaRPr lang="en-AU" sz="1200" i="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i="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i="0" dirty="0">
                <a:solidFill>
                  <a:schemeClr val="tx1"/>
                </a:solidFill>
                <a:latin typeface="+mn-lt"/>
              </a:rPr>
              <a:t>Another example is where a job seeker is undertaking counselling sessions multiple times a week over several weeks. The provider </a:t>
            </a:r>
            <a:r>
              <a:rPr lang="en-AU" sz="1200" i="0" dirty="0">
                <a:solidFill>
                  <a:schemeClr val="tx1"/>
                </a:solidFill>
                <a:effectLst/>
                <a:latin typeface="+mn-lt"/>
                <a:ea typeface="Calibri" panose="020F0502020204030204" pitchFamily="34" charset="0"/>
              </a:rPr>
              <a:t>may increase the points value by applying an Activity Bonus to recognise the job seeker’s time in attending the sessions including any travel time.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i="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a:solidFill>
                  <a:schemeClr val="tx1"/>
                </a:solidFill>
                <a:effectLst/>
                <a:latin typeface="+mn-lt"/>
                <a:ea typeface="+mn-ea"/>
                <a:cs typeface="+mn-cs"/>
              </a:rPr>
              <a:t>Providers also </a:t>
            </a:r>
            <a:r>
              <a:rPr lang="en-AU" sz="1200" kern="1200" dirty="0">
                <a:solidFill>
                  <a:schemeClr val="tx1"/>
                </a:solidFill>
                <a:effectLst/>
                <a:latin typeface="+mn-lt"/>
                <a:ea typeface="+mn-ea"/>
                <a:cs typeface="+mn-cs"/>
              </a:rPr>
              <a:t>have the flexibility to add additional tasks that job seekers can participate in to earn points. For example, attendance at a jobs fair.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i="0" kern="1200" dirty="0">
                <a:solidFill>
                  <a:schemeClr val="tx1"/>
                </a:solidFill>
                <a:effectLst/>
                <a:latin typeface="+mn-lt"/>
                <a:ea typeface="+mn-ea"/>
                <a:cs typeface="+mn-cs"/>
              </a:rPr>
              <a:t>A full list of the points values for tasks and activities will be included as an attachment to the Workforce Australia Services guidelines.</a:t>
            </a:r>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dirty="0"/>
          </a:p>
        </p:txBody>
      </p:sp>
    </p:spTree>
    <p:extLst>
      <p:ext uri="{BB962C8B-B14F-4D97-AF65-F5344CB8AC3E}">
        <p14:creationId xmlns:p14="http://schemas.microsoft.com/office/powerpoint/2010/main" val="3088302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Once a job seeker has their points target, they can start undertaking tasks and activities to meet that target. The tasks and activities will be available from a menu on the job seeker’s homepage.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300"/>
              </a:spcBef>
              <a:spcAft>
                <a:spcPts val="300"/>
              </a:spcAft>
              <a:buClrTx/>
              <a:buSzTx/>
              <a:buFont typeface="Symbol" panose="05050102010706020507" pitchFamily="18" charset="2"/>
              <a:buNone/>
              <a:tabLst>
                <a:tab pos="457200" algn="l"/>
              </a:tabLst>
              <a:defRPr/>
            </a:pPr>
            <a:r>
              <a:rPr lang="en-AU" sz="1200" dirty="0">
                <a:solidFill>
                  <a:schemeClr val="tx1"/>
                </a:solidFill>
                <a:effectLst/>
                <a:latin typeface="+mn-lt"/>
                <a:ea typeface="Times New Roman" panose="02020603050405020304" pitchFamily="18" charset="0"/>
              </a:rPr>
              <a:t>Job seekers in </a:t>
            </a:r>
            <a:r>
              <a:rPr lang="en-AU" sz="1200" kern="1200" dirty="0">
                <a:solidFill>
                  <a:schemeClr val="tx1"/>
                </a:solidFill>
                <a:effectLst/>
                <a:latin typeface="+mn-lt"/>
                <a:ea typeface="+mn-ea"/>
                <a:cs typeface="+mn-cs"/>
              </a:rPr>
              <a:t>Workforce Australia Services </a:t>
            </a:r>
            <a:r>
              <a:rPr lang="en-AU" sz="1200" dirty="0">
                <a:solidFill>
                  <a:schemeClr val="tx1"/>
                </a:solidFill>
                <a:effectLst/>
                <a:latin typeface="+mn-lt"/>
                <a:ea typeface="Times New Roman" panose="02020603050405020304" pitchFamily="18" charset="0"/>
              </a:rPr>
              <a:t>will be supported by providers to manage their participation and reporting through PBAS. </a:t>
            </a:r>
          </a:p>
          <a:p>
            <a:pPr marL="0" marR="0" lvl="0" indent="0" algn="l" defTabSz="914400" rtl="0" eaLnBrk="1" fontAlgn="auto" latinLnBrk="0" hangingPunct="1">
              <a:lnSpc>
                <a:spcPct val="115000"/>
              </a:lnSpc>
              <a:spcBef>
                <a:spcPts val="300"/>
              </a:spcBef>
              <a:spcAft>
                <a:spcPts val="300"/>
              </a:spcAft>
              <a:buClrTx/>
              <a:buSzTx/>
              <a:buFont typeface="Symbol" panose="05050102010706020507" pitchFamily="18" charset="2"/>
              <a:buNone/>
              <a:tabLst>
                <a:tab pos="457200" algn="l"/>
              </a:tabLst>
              <a:defRPr/>
            </a:pPr>
            <a:endParaRPr lang="en-AU" sz="1200" dirty="0">
              <a:solidFill>
                <a:schemeClr val="tx1"/>
              </a:solidFill>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300"/>
              </a:spcBef>
              <a:spcAft>
                <a:spcPts val="300"/>
              </a:spcAft>
              <a:buClrTx/>
              <a:buSzTx/>
              <a:buFont typeface="Symbol" panose="05050102010706020507" pitchFamily="18" charset="2"/>
              <a:buNone/>
              <a:tabLst>
                <a:tab pos="457200" algn="l"/>
              </a:tabLst>
              <a:defRPr/>
            </a:pPr>
            <a:r>
              <a:rPr lang="en-AU" sz="1200" dirty="0">
                <a:solidFill>
                  <a:schemeClr val="tx1"/>
                </a:solidFill>
                <a:effectLst/>
                <a:latin typeface="+mn-lt"/>
                <a:ea typeface="Times New Roman" panose="02020603050405020304" pitchFamily="18" charset="0"/>
              </a:rPr>
              <a:t>Providers are expected to identify and promote a diverse range of tasks and activities appropriate for the job seeker to meet their tailored points target and help them on their pathway to employment. </a:t>
            </a:r>
          </a:p>
          <a:p>
            <a:pPr marL="0" marR="0" lvl="0" indent="0" algn="l" defTabSz="914400" rtl="0" eaLnBrk="1" fontAlgn="auto" latinLnBrk="0" hangingPunct="1">
              <a:lnSpc>
                <a:spcPct val="115000"/>
              </a:lnSpc>
              <a:spcBef>
                <a:spcPts val="300"/>
              </a:spcBef>
              <a:spcAft>
                <a:spcPts val="300"/>
              </a:spcAft>
              <a:buClrTx/>
              <a:buSzTx/>
              <a:buFont typeface="Symbol" panose="05050102010706020507" pitchFamily="18" charset="2"/>
              <a:buNone/>
              <a:tabLst>
                <a:tab pos="457200" algn="l"/>
              </a:tabLst>
              <a:defRPr/>
            </a:pPr>
            <a:endParaRPr lang="en-AU" sz="1200" dirty="0">
              <a:solidFill>
                <a:schemeClr val="tx1"/>
              </a:solidFill>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300"/>
              </a:spcBef>
              <a:spcAft>
                <a:spcPts val="300"/>
              </a:spcAft>
              <a:buClrTx/>
              <a:buSzTx/>
              <a:buFont typeface="Symbol" panose="05050102010706020507" pitchFamily="18" charset="2"/>
              <a:buNone/>
              <a:tabLst>
                <a:tab pos="457200" algn="l"/>
              </a:tabLst>
              <a:defRPr/>
            </a:pPr>
            <a:r>
              <a:rPr lang="en-AU" sz="1200" dirty="0">
                <a:solidFill>
                  <a:schemeClr val="tx1"/>
                </a:solidFill>
                <a:effectLst/>
                <a:latin typeface="+mn-lt"/>
                <a:ea typeface="Times New Roman" panose="02020603050405020304" pitchFamily="18" charset="0"/>
              </a:rPr>
              <a:t>The provider will regularly review the tasks and activities to ensure they continue to be suitable. </a:t>
            </a:r>
            <a:r>
              <a:rPr lang="en-AU" sz="1200" b="0" i="0" dirty="0">
                <a:solidFill>
                  <a:schemeClr val="tx1"/>
                </a:solidFill>
                <a:effectLst/>
                <a:latin typeface="+mn-lt"/>
              </a:rPr>
              <a:t>Providers will support the job seeker to meet their points target every month including assisting the job seeker to report their job search, tasks and activities, where needed.</a:t>
            </a:r>
          </a:p>
          <a:p>
            <a:pPr marL="0" marR="0" lvl="0" indent="0" algn="l" defTabSz="914400" rtl="0" eaLnBrk="1" fontAlgn="auto" latinLnBrk="0" hangingPunct="1">
              <a:lnSpc>
                <a:spcPct val="115000"/>
              </a:lnSpc>
              <a:spcBef>
                <a:spcPts val="300"/>
              </a:spcBef>
              <a:spcAft>
                <a:spcPts val="300"/>
              </a:spcAft>
              <a:buClrTx/>
              <a:buSzTx/>
              <a:buFont typeface="Symbol" panose="05050102010706020507" pitchFamily="18" charset="2"/>
              <a:buNone/>
              <a:tabLst>
                <a:tab pos="457200" algn="l"/>
              </a:tabLst>
              <a:defRPr/>
            </a:pPr>
            <a:endParaRPr lang="en-AU" sz="1200" b="0" i="0" dirty="0">
              <a:solidFill>
                <a:schemeClr val="tx1"/>
              </a:solidFill>
              <a:effectLst/>
              <a:latin typeface="+mn-lt"/>
            </a:endParaRPr>
          </a:p>
          <a:p>
            <a:pPr marL="0" marR="0" lvl="0" indent="0" algn="l" defTabSz="914400" rtl="0" eaLnBrk="1" fontAlgn="auto" latinLnBrk="0" hangingPunct="1">
              <a:lnSpc>
                <a:spcPct val="115000"/>
              </a:lnSpc>
              <a:spcBef>
                <a:spcPts val="300"/>
              </a:spcBef>
              <a:spcAft>
                <a:spcPts val="300"/>
              </a:spcAft>
              <a:buClrTx/>
              <a:buSzTx/>
              <a:buFont typeface="Symbol" panose="05050102010706020507" pitchFamily="18" charset="2"/>
              <a:buNone/>
              <a:tabLst>
                <a:tab pos="457200" algn="l"/>
              </a:tabLst>
              <a:defRPr/>
            </a:pPr>
            <a:r>
              <a:rPr lang="en-AU" sz="1200" b="0" i="0" dirty="0">
                <a:solidFill>
                  <a:schemeClr val="tx1"/>
                </a:solidFill>
                <a:effectLst/>
                <a:latin typeface="+mn-lt"/>
              </a:rPr>
              <a:t>Self-managing job seekers in Online Services will manage their own participation requirements and will have access to a range of tools and information available on the Workforce Australia website. </a:t>
            </a:r>
          </a:p>
          <a:p>
            <a:pPr marL="0" marR="0" lvl="0" indent="0" algn="l" defTabSz="914400" rtl="0" eaLnBrk="1" fontAlgn="auto" latinLnBrk="0" hangingPunct="1">
              <a:lnSpc>
                <a:spcPct val="115000"/>
              </a:lnSpc>
              <a:spcBef>
                <a:spcPts val="300"/>
              </a:spcBef>
              <a:spcAft>
                <a:spcPts val="300"/>
              </a:spcAft>
              <a:buClrTx/>
              <a:buSzTx/>
              <a:buFont typeface="Symbol" panose="05050102010706020507" pitchFamily="18" charset="2"/>
              <a:buNone/>
              <a:tabLst>
                <a:tab pos="457200" algn="l"/>
              </a:tabLst>
              <a:defRPr/>
            </a:pPr>
            <a:endParaRPr lang="en-AU" sz="1200" b="0" i="0" dirty="0">
              <a:solidFill>
                <a:schemeClr val="tx1"/>
              </a:solidFill>
              <a:effectLst/>
              <a:latin typeface="+mn-lt"/>
            </a:endParaRPr>
          </a:p>
          <a:p>
            <a:pPr marL="0" marR="0" lvl="0" indent="0" algn="l" defTabSz="914400" rtl="0" eaLnBrk="1" fontAlgn="auto" latinLnBrk="0" hangingPunct="1">
              <a:lnSpc>
                <a:spcPct val="115000"/>
              </a:lnSpc>
              <a:spcBef>
                <a:spcPts val="300"/>
              </a:spcBef>
              <a:spcAft>
                <a:spcPts val="300"/>
              </a:spcAft>
              <a:buClrTx/>
              <a:buSzTx/>
              <a:buFont typeface="Symbol" panose="05050102010706020507" pitchFamily="18" charset="2"/>
              <a:buNone/>
              <a:tabLst>
                <a:tab pos="457200" algn="l"/>
              </a:tabLst>
              <a:defRPr/>
            </a:pPr>
            <a:r>
              <a:rPr lang="en-AU" sz="1200" b="0" i="0" dirty="0">
                <a:solidFill>
                  <a:schemeClr val="tx1"/>
                </a:solidFill>
                <a:effectLst/>
                <a:latin typeface="+mn-lt"/>
              </a:rPr>
              <a:t>They will have support from the DSCC whenever needed to assist them with using PBAS. This includes managing their participation, reporting attendance and discussing the tasks and activities available to the job seeker.</a:t>
            </a:r>
          </a:p>
          <a:p>
            <a:pPr marL="0" marR="0" lvl="0" indent="0" algn="l" defTabSz="914400" rtl="0" eaLnBrk="1" fontAlgn="auto" latinLnBrk="0" hangingPunct="1">
              <a:lnSpc>
                <a:spcPct val="115000"/>
              </a:lnSpc>
              <a:spcBef>
                <a:spcPts val="300"/>
              </a:spcBef>
              <a:spcAft>
                <a:spcPts val="300"/>
              </a:spcAft>
              <a:buClrTx/>
              <a:buSzTx/>
              <a:buFont typeface="Symbol" panose="05050102010706020507" pitchFamily="18" charset="2"/>
              <a:buNone/>
              <a:tabLst>
                <a:tab pos="457200" algn="l"/>
              </a:tabLst>
              <a:defRPr/>
            </a:pPr>
            <a:endParaRPr lang="en-AU" sz="1200" b="0" i="0" dirty="0">
              <a:solidFill>
                <a:schemeClr val="tx1"/>
              </a:solidFill>
              <a:effectLst/>
              <a:latin typeface="+mn-lt"/>
            </a:endParaRPr>
          </a:p>
          <a:p>
            <a:pPr marL="0" marR="0" lvl="0" indent="0" algn="l" defTabSz="914400" rtl="0" eaLnBrk="1" fontAlgn="auto" latinLnBrk="0" hangingPunct="1">
              <a:lnSpc>
                <a:spcPct val="115000"/>
              </a:lnSpc>
              <a:spcBef>
                <a:spcPts val="300"/>
              </a:spcBef>
              <a:spcAft>
                <a:spcPts val="300"/>
              </a:spcAft>
              <a:buClrTx/>
              <a:buSzTx/>
              <a:buFont typeface="Symbol" panose="05050102010706020507" pitchFamily="18" charset="2"/>
              <a:buNone/>
              <a:tabLst>
                <a:tab pos="457200" algn="l"/>
              </a:tabLst>
              <a:defRPr/>
            </a:pPr>
            <a:endParaRPr lang="en-AU" b="0" i="0" dirty="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dirty="0"/>
          </a:p>
        </p:txBody>
      </p:sp>
    </p:spTree>
    <p:extLst>
      <p:ext uri="{BB962C8B-B14F-4D97-AF65-F5344CB8AC3E}">
        <p14:creationId xmlns:p14="http://schemas.microsoft.com/office/powerpoint/2010/main" val="911334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Under PBAS, a job seeker has one month to </a:t>
            </a:r>
            <a:r>
              <a:rPr lang="en-AU" sz="1200" b="0" kern="1200" dirty="0">
                <a:solidFill>
                  <a:schemeClr val="tx1"/>
                </a:solidFill>
                <a:effectLst/>
                <a:latin typeface="+mn-lt"/>
                <a:cs typeface="Calibri" panose="020F0502020204030204" pitchFamily="34" charset="0"/>
                <a:sym typeface="+mn-lt"/>
              </a:rPr>
              <a:t>earn points towards their individual points target.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kern="1200" dirty="0">
              <a:solidFill>
                <a:schemeClr val="tx1"/>
              </a:solidFill>
              <a:effectLst/>
              <a:latin typeface="+mn-lt"/>
              <a:cs typeface="Calibri" panose="020F0502020204030204" pitchFamily="34" charset="0"/>
              <a:sym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dirty="0">
                <a:solidFill>
                  <a:schemeClr val="tx1"/>
                </a:solidFill>
                <a:effectLst/>
                <a:latin typeface="+mn-lt"/>
              </a:rPr>
              <a:t>Job seekers will earn points by reporting the completion of a task by using the Workforce Australia website and/or Workforce Australia app or through support from the provider or the DSCC, as required. Once the job seeker reports the task, the Department’s IT System will automatically allocate the relevant points to the job seeker, to go towards their points target.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kern="1200" dirty="0">
              <a:solidFill>
                <a:schemeClr val="tx1"/>
              </a:solidFill>
              <a:effectLst/>
              <a:latin typeface="+mn-lt"/>
              <a:cs typeface="Calibri" panose="020F0502020204030204" pitchFamily="34" charset="0"/>
              <a:sym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dirty="0">
                <a:solidFill>
                  <a:schemeClr val="tx1"/>
                </a:solidFill>
                <a:effectLst/>
                <a:latin typeface="+mn-lt"/>
              </a:rPr>
              <a:t>Job seekers will be sent reminders about reporting their participation via SMS or email and inbox at 15 calendar days before the end of their points reporting period, and again at 5 calendar days before the end of their points reporting period.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dirty="0">
                <a:solidFill>
                  <a:schemeClr val="tx1"/>
                </a:solidFill>
                <a:effectLst/>
                <a:latin typeface="+mn-lt"/>
              </a:rPr>
              <a:t>A key change from the trial of PBAS is the allocation of points for activities from upfront credits to the earning of points following the reporting of their attendance at that activity. This was strongly supported during stakeholder feedback.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dirty="0">
                <a:solidFill>
                  <a:schemeClr val="tx1"/>
                </a:solidFill>
                <a:effectLst/>
                <a:latin typeface="+mn-lt"/>
              </a:rPr>
              <a:t>Points will be awarded following attendance of at least one day, however, </a:t>
            </a:r>
            <a:r>
              <a:rPr lang="en-AU" sz="1200" kern="1200" dirty="0">
                <a:solidFill>
                  <a:schemeClr val="tx1"/>
                </a:solidFill>
                <a:effectLst/>
                <a:latin typeface="+mn-lt"/>
                <a:ea typeface="+mn-ea"/>
                <a:cs typeface="+mn-cs"/>
              </a:rPr>
              <a:t>job seekers are expected to attend every day scheduled and report that attendance.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dirty="0">
              <a:solidFill>
                <a:schemeClr val="tx1"/>
              </a:solidFill>
              <a:effectLst/>
              <a:latin typeface="+mn-lt"/>
              <a:cs typeface="Calibri" panose="020F0502020204030204" pitchFamily="34" charset="0"/>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dirty="0">
                <a:solidFill>
                  <a:schemeClr val="tx1"/>
                </a:solidFill>
                <a:effectLst/>
                <a:latin typeface="+mn-lt"/>
              </a:rPr>
              <a:t>There may be circumstances where a job seeker will contact their provider or the DSCC for assistance in reporting the completion of a task or attendance at an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dirty="0">
                <a:solidFill>
                  <a:schemeClr val="tx1"/>
                </a:solidFill>
                <a:effectLst/>
                <a:latin typeface="+mn-lt"/>
              </a:rPr>
              <a:t>For example, </a:t>
            </a:r>
            <a:r>
              <a:rPr lang="en-AU" sz="1200" b="0" i="0" dirty="0">
                <a:solidFill>
                  <a:schemeClr val="tx1"/>
                </a:solidFill>
                <a:effectLst/>
                <a:latin typeface="+mn-lt"/>
                <a:ea typeface="游明朝" panose="02020400000000000000" pitchFamily="18" charset="-128"/>
              </a:rPr>
              <a:t>where the job seeker cannot self-manage their own reporting requirements and the provider must do it for them, or in one-off situations where the job seeker has damaged their device or has connectivity issues and cannot report online.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dirty="0">
              <a:solidFill>
                <a:schemeClr val="tx1"/>
              </a:solidFill>
              <a:effectLst/>
              <a:latin typeface="+mn-lt"/>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dirty="0">
                <a:solidFill>
                  <a:schemeClr val="tx1"/>
                </a:solidFill>
                <a:effectLst/>
                <a:latin typeface="+mn-lt"/>
              </a:rPr>
              <a:t>Providers and the DSCC must report these tasks and activities on the job seeker’s behalf by close of business on the day they are advised by the job seeker.</a:t>
            </a:r>
            <a:endParaRPr lang="en-AU" sz="1200" b="0" i="0" dirty="0">
              <a:solidFill>
                <a:schemeClr val="tx1"/>
              </a:solidFill>
              <a:effectLst/>
              <a:latin typeface="+mn-lt"/>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dirty="0">
              <a:solidFill>
                <a:schemeClr val="tx1"/>
              </a:solidFill>
              <a:effectLst/>
              <a:latin typeface="+mn-lt"/>
              <a:cs typeface="Calibri" panose="020F0502020204030204" pitchFamily="34" charset="0"/>
              <a:sym typeface="+mn-lt"/>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At the end of their reporting period, if a job seeker meets their points target, they can </a:t>
            </a:r>
            <a:r>
              <a:rPr lang="en-AU" sz="1200" u="sng" kern="1200" dirty="0">
                <a:solidFill>
                  <a:schemeClr val="tx1"/>
                </a:solidFill>
                <a:effectLst/>
                <a:latin typeface="+mn-lt"/>
                <a:ea typeface="+mn-ea"/>
                <a:cs typeface="+mn-cs"/>
              </a:rPr>
              <a:t>bank any additional points</a:t>
            </a:r>
            <a:r>
              <a:rPr lang="en-AU" sz="1200" u="none"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they have received for the next reporting period (up to half of their target). Banking points provides additional flexibility and the principle of banking points was supported by trial providers as it rewards job seekers who do more tasks to get them closer to employment. </a:t>
            </a:r>
          </a:p>
          <a:p>
            <a:endParaRPr lang="en-AU" sz="1200" dirty="0">
              <a:solidFill>
                <a:schemeClr val="tx1"/>
              </a:solidFill>
              <a:effectLst/>
              <a:latin typeface="+mn-lt"/>
              <a:ea typeface="Calibri" panose="020F0502020204030204" pitchFamily="34" charset="0"/>
            </a:endParaRPr>
          </a:p>
          <a:p>
            <a:endParaRPr lang="en-AU" sz="1200" dirty="0">
              <a:solidFill>
                <a:schemeClr val="tx1"/>
              </a:solidFill>
              <a:effectLst/>
              <a:latin typeface="+mn-lt"/>
              <a:ea typeface="Calibri" panose="020F0502020204030204" pitchFamily="34" charset="0"/>
            </a:endParaRPr>
          </a:p>
        </p:txBody>
      </p:sp>
      <p:sp>
        <p:nvSpPr>
          <p:cNvPr id="4" name="Footer Placeholder 3"/>
          <p:cNvSpPr>
            <a:spLocks noGrp="1"/>
          </p:cNvSpPr>
          <p:nvPr>
            <p:ph type="ftr" sz="quarter" idx="4"/>
          </p:nvPr>
        </p:nvSpPr>
        <p:spPr/>
        <p:txBody>
          <a:bodyPr/>
          <a:lstStyle/>
          <a:p>
            <a:r>
              <a:rPr lang="en-AU" dirty="0"/>
              <a:t>​‌OFFICIAL‌​</a:t>
            </a:r>
          </a:p>
        </p:txBody>
      </p:sp>
      <p:sp>
        <p:nvSpPr>
          <p:cNvPr id="5" name="Slide Number Placeholder 4"/>
          <p:cNvSpPr>
            <a:spLocks noGrp="1"/>
          </p:cNvSpPr>
          <p:nvPr>
            <p:ph type="sldNum" sz="quarter" idx="5"/>
          </p:nvPr>
        </p:nvSpPr>
        <p:spPr/>
        <p:txBody>
          <a:bodyPr/>
          <a:lstStyle/>
          <a:p>
            <a:fld id="{3BD3FCEB-6CB7-4478-9568-E9785AFEA658}" type="slidenum">
              <a:rPr lang="en-AU" smtClean="0"/>
              <a:t>9</a:t>
            </a:fld>
            <a:endParaRPr lang="en-AU" dirty="0"/>
          </a:p>
        </p:txBody>
      </p:sp>
    </p:spTree>
    <p:extLst>
      <p:ext uri="{BB962C8B-B14F-4D97-AF65-F5344CB8AC3E}">
        <p14:creationId xmlns:p14="http://schemas.microsoft.com/office/powerpoint/2010/main" val="2188110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1.emf"/><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12.jpeg"/><Relationship Id="rId4"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3.jpe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11.emf"/><Relationship Id="rId5" Type="http://schemas.openxmlformats.org/officeDocument/2006/relationships/oleObject" Target="../embeddings/oleObject7.bin"/><Relationship Id="rId4" Type="http://schemas.openxmlformats.org/officeDocument/2006/relationships/image" Target="../media/image12.jpeg"/></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2.xml"/><Relationship Id="rId1" Type="http://schemas.openxmlformats.org/officeDocument/2006/relationships/vmlDrawing" Target="../drawings/vmlDrawing8.vml"/><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emf"/><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image" Target="../media/image3.jpeg"/><Relationship Id="rId4"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2.emf"/><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image" Target="../media/image3.jpeg"/><Relationship Id="rId4"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emf"/><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image" Target="../media/image3.jpeg"/><Relationship Id="rId4"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2.emf"/><Relationship Id="rId2" Type="http://schemas.openxmlformats.org/officeDocument/2006/relationships/tags" Target="../tags/tag19.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image" Target="../media/image3.jpeg"/><Relationship Id="rId4"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1.xml"/><Relationship Id="rId7" Type="http://schemas.openxmlformats.org/officeDocument/2006/relationships/image" Target="../media/image2.emf"/><Relationship Id="rId2" Type="http://schemas.openxmlformats.org/officeDocument/2006/relationships/vmlDrawing" Target="../drawings/vmlDrawing13.vml"/><Relationship Id="rId1" Type="http://schemas.openxmlformats.org/officeDocument/2006/relationships/themeOverride" Target="../theme/themeOverride2.xml"/><Relationship Id="rId6" Type="http://schemas.openxmlformats.org/officeDocument/2006/relationships/oleObject" Target="../embeddings/oleObject13.bin"/><Relationship Id="rId5" Type="http://schemas.openxmlformats.org/officeDocument/2006/relationships/slideMaster" Target="../slideMasters/slideMaster8.xml"/><Relationship Id="rId4" Type="http://schemas.openxmlformats.org/officeDocument/2006/relationships/tags" Target="../tags/tag2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3.xml"/><Relationship Id="rId7" Type="http://schemas.openxmlformats.org/officeDocument/2006/relationships/image" Target="../media/image2.emf"/><Relationship Id="rId2" Type="http://schemas.openxmlformats.org/officeDocument/2006/relationships/vmlDrawing" Target="../drawings/vmlDrawing14.vml"/><Relationship Id="rId1" Type="http://schemas.openxmlformats.org/officeDocument/2006/relationships/themeOverride" Target="../theme/themeOverride3.xml"/><Relationship Id="rId6" Type="http://schemas.openxmlformats.org/officeDocument/2006/relationships/oleObject" Target="../embeddings/oleObject14.bin"/><Relationship Id="rId5" Type="http://schemas.openxmlformats.org/officeDocument/2006/relationships/slideMaster" Target="../slideMasters/slideMaster8.xml"/><Relationship Id="rId4" Type="http://schemas.openxmlformats.org/officeDocument/2006/relationships/tags" Target="../tags/tag24.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5.xml"/><Relationship Id="rId7" Type="http://schemas.openxmlformats.org/officeDocument/2006/relationships/image" Target="../media/image2.emf"/><Relationship Id="rId2" Type="http://schemas.openxmlformats.org/officeDocument/2006/relationships/vmlDrawing" Target="../drawings/vmlDrawing15.vml"/><Relationship Id="rId1" Type="http://schemas.openxmlformats.org/officeDocument/2006/relationships/themeOverride" Target="../theme/themeOverride4.xml"/><Relationship Id="rId6" Type="http://schemas.openxmlformats.org/officeDocument/2006/relationships/oleObject" Target="../embeddings/oleObject15.bin"/><Relationship Id="rId5" Type="http://schemas.openxmlformats.org/officeDocument/2006/relationships/slideMaster" Target="../slideMasters/slideMaster8.xml"/><Relationship Id="rId4" Type="http://schemas.openxmlformats.org/officeDocument/2006/relationships/tags" Target="../tags/tag26.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7.xml"/><Relationship Id="rId7" Type="http://schemas.openxmlformats.org/officeDocument/2006/relationships/image" Target="../media/image2.emf"/><Relationship Id="rId2" Type="http://schemas.openxmlformats.org/officeDocument/2006/relationships/vmlDrawing" Target="../drawings/vmlDrawing16.vml"/><Relationship Id="rId1" Type="http://schemas.openxmlformats.org/officeDocument/2006/relationships/themeOverride" Target="../theme/themeOverride5.xml"/><Relationship Id="rId6" Type="http://schemas.openxmlformats.org/officeDocument/2006/relationships/oleObject" Target="../embeddings/oleObject16.bin"/><Relationship Id="rId5" Type="http://schemas.openxmlformats.org/officeDocument/2006/relationships/slideMaster" Target="../slideMasters/slideMaster8.xml"/><Relationship Id="rId4"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9.xml"/><Relationship Id="rId7" Type="http://schemas.openxmlformats.org/officeDocument/2006/relationships/image" Target="../media/image2.emf"/><Relationship Id="rId2" Type="http://schemas.openxmlformats.org/officeDocument/2006/relationships/vmlDrawing" Target="../drawings/vmlDrawing17.vml"/><Relationship Id="rId1" Type="http://schemas.openxmlformats.org/officeDocument/2006/relationships/themeOverride" Target="../theme/themeOverride6.xml"/><Relationship Id="rId6" Type="http://schemas.openxmlformats.org/officeDocument/2006/relationships/oleObject" Target="../embeddings/oleObject17.bin"/><Relationship Id="rId5" Type="http://schemas.openxmlformats.org/officeDocument/2006/relationships/slideMaster" Target="../slideMasters/slideMaster8.xml"/><Relationship Id="rId4"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1.xml"/><Relationship Id="rId7" Type="http://schemas.openxmlformats.org/officeDocument/2006/relationships/image" Target="../media/image2.emf"/><Relationship Id="rId2" Type="http://schemas.openxmlformats.org/officeDocument/2006/relationships/vmlDrawing" Target="../drawings/vmlDrawing18.vml"/><Relationship Id="rId1" Type="http://schemas.openxmlformats.org/officeDocument/2006/relationships/themeOverride" Target="../theme/themeOverride7.xml"/><Relationship Id="rId6" Type="http://schemas.openxmlformats.org/officeDocument/2006/relationships/oleObject" Target="../embeddings/oleObject18.bin"/><Relationship Id="rId5" Type="http://schemas.openxmlformats.org/officeDocument/2006/relationships/slideMaster" Target="../slideMasters/slideMaster8.xml"/><Relationship Id="rId4"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33.xml"/><Relationship Id="rId7" Type="http://schemas.openxmlformats.org/officeDocument/2006/relationships/image" Target="../media/image15.emf"/><Relationship Id="rId2" Type="http://schemas.openxmlformats.org/officeDocument/2006/relationships/vmlDrawing" Target="../drawings/vmlDrawing19.vml"/><Relationship Id="rId1" Type="http://schemas.openxmlformats.org/officeDocument/2006/relationships/themeOverride" Target="../theme/themeOverride8.xml"/><Relationship Id="rId6" Type="http://schemas.openxmlformats.org/officeDocument/2006/relationships/oleObject" Target="../embeddings/oleObject19.bin"/><Relationship Id="rId5" Type="http://schemas.openxmlformats.org/officeDocument/2006/relationships/slideMaster" Target="../slideMasters/slideMaster8.xml"/><Relationship Id="rId4"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7.png"/><Relationship Id="rId2" Type="http://schemas.openxmlformats.org/officeDocument/2006/relationships/tags" Target="../tags/tag35.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7.xml"/><Relationship Id="rId7" Type="http://schemas.openxmlformats.org/officeDocument/2006/relationships/image" Target="../media/image2.emf"/><Relationship Id="rId2" Type="http://schemas.openxmlformats.org/officeDocument/2006/relationships/vmlDrawing" Target="../drawings/vmlDrawing21.vml"/><Relationship Id="rId1" Type="http://schemas.openxmlformats.org/officeDocument/2006/relationships/themeOverride" Target="../theme/themeOverride9.xml"/><Relationship Id="rId6" Type="http://schemas.openxmlformats.org/officeDocument/2006/relationships/oleObject" Target="../embeddings/oleObject21.bin"/><Relationship Id="rId5" Type="http://schemas.openxmlformats.org/officeDocument/2006/relationships/slideMaster" Target="../slideMasters/slideMaster8.xml"/><Relationship Id="rId4" Type="http://schemas.openxmlformats.org/officeDocument/2006/relationships/tags" Target="../tags/tag3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7.png"/><Relationship Id="rId2" Type="http://schemas.openxmlformats.org/officeDocument/2006/relationships/tags" Target="../tags/tag39.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1.xml"/><Relationship Id="rId7" Type="http://schemas.openxmlformats.org/officeDocument/2006/relationships/image" Target="../media/image2.emf"/><Relationship Id="rId2" Type="http://schemas.openxmlformats.org/officeDocument/2006/relationships/vmlDrawing" Target="../drawings/vmlDrawing23.vml"/><Relationship Id="rId1" Type="http://schemas.openxmlformats.org/officeDocument/2006/relationships/themeOverride" Target="../theme/themeOverride10.xml"/><Relationship Id="rId6" Type="http://schemas.openxmlformats.org/officeDocument/2006/relationships/oleObject" Target="../embeddings/oleObject23.bin"/><Relationship Id="rId5" Type="http://schemas.openxmlformats.org/officeDocument/2006/relationships/slideMaster" Target="../slideMasters/slideMaster8.xml"/><Relationship Id="rId4" Type="http://schemas.openxmlformats.org/officeDocument/2006/relationships/tags" Target="../tags/tag42.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7.png"/><Relationship Id="rId2" Type="http://schemas.openxmlformats.org/officeDocument/2006/relationships/tags" Target="../tags/tag43.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5.xml"/><Relationship Id="rId7" Type="http://schemas.openxmlformats.org/officeDocument/2006/relationships/image" Target="../media/image2.emf"/><Relationship Id="rId2" Type="http://schemas.openxmlformats.org/officeDocument/2006/relationships/vmlDrawing" Target="../drawings/vmlDrawing25.vml"/><Relationship Id="rId1" Type="http://schemas.openxmlformats.org/officeDocument/2006/relationships/themeOverride" Target="../theme/themeOverride11.xml"/><Relationship Id="rId6" Type="http://schemas.openxmlformats.org/officeDocument/2006/relationships/oleObject" Target="../embeddings/oleObject25.bin"/><Relationship Id="rId5" Type="http://schemas.openxmlformats.org/officeDocument/2006/relationships/slideMaster" Target="../slideMasters/slideMaster8.xml"/><Relationship Id="rId4" Type="http://schemas.openxmlformats.org/officeDocument/2006/relationships/tags" Target="../tags/tag46.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17.png"/><Relationship Id="rId2" Type="http://schemas.openxmlformats.org/officeDocument/2006/relationships/tags" Target="../tags/tag47.xml"/><Relationship Id="rId1" Type="http://schemas.openxmlformats.org/officeDocument/2006/relationships/vmlDrawing" Target="../drawings/vmlDrawing26.vml"/><Relationship Id="rId6" Type="http://schemas.openxmlformats.org/officeDocument/2006/relationships/image" Target="../media/image2.emf"/><Relationship Id="rId5" Type="http://schemas.openxmlformats.org/officeDocument/2006/relationships/oleObject" Target="../embeddings/oleObject26.bin"/><Relationship Id="rId4"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2.emf"/><Relationship Id="rId2" Type="http://schemas.openxmlformats.org/officeDocument/2006/relationships/vmlDrawing" Target="../drawings/vmlDrawing27.vml"/><Relationship Id="rId1" Type="http://schemas.openxmlformats.org/officeDocument/2006/relationships/themeOverride" Target="../theme/themeOverride12.xml"/><Relationship Id="rId6" Type="http://schemas.openxmlformats.org/officeDocument/2006/relationships/oleObject" Target="../embeddings/oleObject27.bin"/><Relationship Id="rId5" Type="http://schemas.openxmlformats.org/officeDocument/2006/relationships/slideMaster" Target="../slideMasters/slideMaster8.xml"/><Relationship Id="rId4" Type="http://schemas.openxmlformats.org/officeDocument/2006/relationships/tags" Target="../tags/tag5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2.emf"/><Relationship Id="rId2" Type="http://schemas.openxmlformats.org/officeDocument/2006/relationships/tags" Target="../tags/tag51.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image" Target="../media/image3.jpeg"/><Relationship Id="rId4"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jpeg"/><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3.xml"/><Relationship Id="rId1" Type="http://schemas.openxmlformats.org/officeDocument/2006/relationships/vmlDrawing" Target="../drawings/vmlDrawing29.vml"/><Relationship Id="rId6" Type="http://schemas.openxmlformats.org/officeDocument/2006/relationships/image" Target="../media/image19.png"/><Relationship Id="rId5" Type="http://schemas.openxmlformats.org/officeDocument/2006/relationships/image" Target="../media/image11.emf"/><Relationship Id="rId4" Type="http://schemas.openxmlformats.org/officeDocument/2006/relationships/oleObject" Target="../embeddings/oleObject29.bin"/></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16.png"/><Relationship Id="rId2" Type="http://schemas.openxmlformats.org/officeDocument/2006/relationships/vmlDrawing" Target="../drawings/vmlDrawing31.vml"/><Relationship Id="rId1" Type="http://schemas.openxmlformats.org/officeDocument/2006/relationships/themeOverride" Target="../theme/themeOverride13.xml"/><Relationship Id="rId6" Type="http://schemas.openxmlformats.org/officeDocument/2006/relationships/image" Target="../media/image2.emf"/><Relationship Id="rId5" Type="http://schemas.openxmlformats.org/officeDocument/2006/relationships/oleObject" Target="../embeddings/oleObject31.bin"/><Relationship Id="rId4"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vmlDrawing" Target="../drawings/vmlDrawing32.vml"/><Relationship Id="rId1" Type="http://schemas.openxmlformats.org/officeDocument/2006/relationships/themeOverride" Target="../theme/themeOverride14.x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8.xml"/><Relationship Id="rId1" Type="http://schemas.openxmlformats.org/officeDocument/2006/relationships/vmlDrawing" Target="../drawings/vmlDrawing33.vml"/><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9.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image" Target="../media/image3.jpeg"/></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0.xml"/><Relationship Id="rId1" Type="http://schemas.openxmlformats.org/officeDocument/2006/relationships/vmlDrawing" Target="../drawings/vmlDrawing35.vml"/><Relationship Id="rId6" Type="http://schemas.openxmlformats.org/officeDocument/2006/relationships/image" Target="../media/image11.emf"/><Relationship Id="rId5" Type="http://schemas.openxmlformats.org/officeDocument/2006/relationships/oleObject" Target="../embeddings/oleObject35.bin"/><Relationship Id="rId4" Type="http://schemas.openxmlformats.org/officeDocument/2006/relationships/image" Target="../media/image12.jpeg"/></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1.xml"/><Relationship Id="rId1" Type="http://schemas.openxmlformats.org/officeDocument/2006/relationships/vmlDrawing" Target="../drawings/vmlDrawing36.vml"/><Relationship Id="rId5" Type="http://schemas.openxmlformats.org/officeDocument/2006/relationships/image" Target="../media/image2.emf"/><Relationship Id="rId4" Type="http://schemas.openxmlformats.org/officeDocument/2006/relationships/oleObject" Target="../embeddings/oleObject36.bin"/></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10.emf"/><Relationship Id="rId2" Type="http://schemas.openxmlformats.org/officeDocument/2006/relationships/vmlDrawing" Target="../drawings/vmlDrawing37.vml"/><Relationship Id="rId1" Type="http://schemas.openxmlformats.org/officeDocument/2006/relationships/themeOverride" Target="../theme/themeOverride15.xml"/><Relationship Id="rId6" Type="http://schemas.openxmlformats.org/officeDocument/2006/relationships/oleObject" Target="../embeddings/oleObject37.bin"/><Relationship Id="rId5" Type="http://schemas.openxmlformats.org/officeDocument/2006/relationships/slideMaster" Target="../slideMasters/slideMaster8.xml"/><Relationship Id="rId4" Type="http://schemas.openxmlformats.org/officeDocument/2006/relationships/tags" Target="../tags/tag63.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vmlDrawing" Target="../drawings/vmlDrawing38.vml"/><Relationship Id="rId1" Type="http://schemas.openxmlformats.org/officeDocument/2006/relationships/themeOverride" Target="../theme/themeOverride16.xml"/><Relationship Id="rId6" Type="http://schemas.openxmlformats.org/officeDocument/2006/relationships/image" Target="../media/image10.emf"/><Relationship Id="rId5" Type="http://schemas.openxmlformats.org/officeDocument/2006/relationships/oleObject" Target="../embeddings/oleObject38.bin"/><Relationship Id="rId4"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vmlDrawing" Target="../drawings/vmlDrawing39.vml"/><Relationship Id="rId1" Type="http://schemas.openxmlformats.org/officeDocument/2006/relationships/themeOverride" Target="../theme/themeOverride17.xml"/><Relationship Id="rId6" Type="http://schemas.openxmlformats.org/officeDocument/2006/relationships/image" Target="../media/image10.emf"/><Relationship Id="rId5" Type="http://schemas.openxmlformats.org/officeDocument/2006/relationships/oleObject" Target="../embeddings/oleObject39.bin"/><Relationship Id="rId4"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14.png"/><Relationship Id="rId2" Type="http://schemas.openxmlformats.org/officeDocument/2006/relationships/vmlDrawing" Target="../drawings/vmlDrawing40.vml"/><Relationship Id="rId1" Type="http://schemas.openxmlformats.org/officeDocument/2006/relationships/themeOverride" Target="../theme/themeOverride18.xml"/><Relationship Id="rId6" Type="http://schemas.openxmlformats.org/officeDocument/2006/relationships/image" Target="../media/image10.emf"/><Relationship Id="rId5" Type="http://schemas.openxmlformats.org/officeDocument/2006/relationships/oleObject" Target="../embeddings/oleObject40.bin"/><Relationship Id="rId4"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vmlDrawing" Target="../drawings/vmlDrawing41.vml"/><Relationship Id="rId6" Type="http://schemas.openxmlformats.org/officeDocument/2006/relationships/image" Target="../media/image10.emf"/><Relationship Id="rId5" Type="http://schemas.openxmlformats.org/officeDocument/2006/relationships/oleObject" Target="../embeddings/oleObject41.bin"/><Relationship Id="rId4"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9.xml"/><Relationship Id="rId1" Type="http://schemas.openxmlformats.org/officeDocument/2006/relationships/vmlDrawing" Target="../drawings/vmlDrawing42.vml"/><Relationship Id="rId5" Type="http://schemas.openxmlformats.org/officeDocument/2006/relationships/image" Target="../media/image10.emf"/><Relationship Id="rId4" Type="http://schemas.openxmlformats.org/officeDocument/2006/relationships/oleObject" Target="../embeddings/oleObject42.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0.xml"/><Relationship Id="rId1" Type="http://schemas.openxmlformats.org/officeDocument/2006/relationships/vmlDrawing" Target="../drawings/vmlDrawing43.vml"/><Relationship Id="rId5" Type="http://schemas.openxmlformats.org/officeDocument/2006/relationships/image" Target="../media/image10.emf"/><Relationship Id="rId4" Type="http://schemas.openxmlformats.org/officeDocument/2006/relationships/oleObject" Target="../embeddings/oleObject43.bin"/></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14.png"/><Relationship Id="rId2" Type="http://schemas.openxmlformats.org/officeDocument/2006/relationships/vmlDrawing" Target="../drawings/vmlDrawing44.vml"/><Relationship Id="rId1" Type="http://schemas.openxmlformats.org/officeDocument/2006/relationships/themeOverride" Target="../theme/themeOverride19.xml"/><Relationship Id="rId6" Type="http://schemas.openxmlformats.org/officeDocument/2006/relationships/image" Target="../media/image10.emf"/><Relationship Id="rId5" Type="http://schemas.openxmlformats.org/officeDocument/2006/relationships/oleObject" Target="../embeddings/oleObject44.bin"/><Relationship Id="rId4"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16.png"/><Relationship Id="rId2" Type="http://schemas.openxmlformats.org/officeDocument/2006/relationships/vmlDrawing" Target="../drawings/vmlDrawing45.vml"/><Relationship Id="rId1" Type="http://schemas.openxmlformats.org/officeDocument/2006/relationships/themeOverride" Target="../theme/themeOverride20.xml"/><Relationship Id="rId6" Type="http://schemas.openxmlformats.org/officeDocument/2006/relationships/image" Target="../media/image10.emf"/><Relationship Id="rId5" Type="http://schemas.openxmlformats.org/officeDocument/2006/relationships/oleObject" Target="../embeddings/oleObject45.bin"/><Relationship Id="rId4"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4000" y="2044800"/>
            <a:ext cx="6858000" cy="457323"/>
          </a:xfrm>
        </p:spPr>
        <p:txBody>
          <a:bodyPr lIns="0" tIns="0" rIns="0" bIns="0" anchor="t" anchorCtr="0">
            <a:normAutofit/>
          </a:bodyPr>
          <a:lstStyle>
            <a:lvl1pPr algn="l">
              <a:defRPr sz="2500" b="1">
                <a:solidFill>
                  <a:schemeClr val="bg1"/>
                </a:solidFill>
                <a:latin typeface="+mn-lt"/>
              </a:defRPr>
            </a:lvl1pPr>
          </a:lstStyle>
          <a:p>
            <a:r>
              <a:rPr lang="en-US" dirty="0"/>
              <a:t>Title of the presentation</a:t>
            </a:r>
          </a:p>
        </p:txBody>
      </p:sp>
      <p:sp>
        <p:nvSpPr>
          <p:cNvPr id="3" name="Subtitle 2"/>
          <p:cNvSpPr>
            <a:spLocks noGrp="1"/>
          </p:cNvSpPr>
          <p:nvPr>
            <p:ph type="subTitle" idx="1" hasCustomPrompt="1"/>
          </p:nvPr>
        </p:nvSpPr>
        <p:spPr>
          <a:xfrm>
            <a:off x="864000" y="2574000"/>
            <a:ext cx="6858000" cy="432179"/>
          </a:xfrm>
        </p:spPr>
        <p:txBody>
          <a:bodyPr lIns="0" tIns="0" rIns="0" bIns="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dirty="0">
                <a:solidFill>
                  <a:schemeClr val="bg2"/>
                </a:solidFill>
              </a:rPr>
              <a:t>Subtitle style  </a:t>
            </a:r>
            <a:r>
              <a:rPr lang="en-AU" b="1" dirty="0">
                <a:solidFill>
                  <a:srgbClr val="E9A913"/>
                </a:solidFill>
              </a:rPr>
              <a:t>|</a:t>
            </a:r>
            <a:r>
              <a:rPr lang="en-AU" b="1" dirty="0">
                <a:solidFill>
                  <a:schemeClr val="bg2"/>
                </a:solidFill>
              </a:rPr>
              <a:t>  et </a:t>
            </a:r>
            <a:r>
              <a:rPr lang="en-AU" b="1" dirty="0" err="1">
                <a:solidFill>
                  <a:schemeClr val="bg2"/>
                </a:solidFill>
              </a:rPr>
              <a:t>milliaea</a:t>
            </a:r>
            <a:r>
              <a:rPr lang="en-AU" b="1" dirty="0">
                <a:solidFill>
                  <a:schemeClr val="bg2"/>
                </a:solidFill>
              </a:rPr>
              <a:t> </a:t>
            </a:r>
            <a:r>
              <a:rPr lang="en-AU" b="1" dirty="0" err="1">
                <a:solidFill>
                  <a:schemeClr val="bg2"/>
                </a:solidFill>
              </a:rPr>
              <a:t>doluptatur</a:t>
            </a:r>
            <a:r>
              <a:rPr lang="en-AU" b="1" dirty="0">
                <a:solidFill>
                  <a:schemeClr val="bg2"/>
                </a:solidFill>
              </a:rPr>
              <a:t>  </a:t>
            </a:r>
            <a:r>
              <a:rPr lang="en-AU" b="1" dirty="0">
                <a:solidFill>
                  <a:srgbClr val="E9A913"/>
                </a:solidFill>
              </a:rPr>
              <a:t>|</a:t>
            </a:r>
            <a:r>
              <a:rPr lang="en-AU" b="1" dirty="0">
                <a:solidFill>
                  <a:schemeClr val="bg2"/>
                </a:solidFill>
              </a:rPr>
              <a:t>  as </a:t>
            </a:r>
            <a:r>
              <a:rPr lang="en-AU" b="1" dirty="0" err="1">
                <a:solidFill>
                  <a:schemeClr val="bg2"/>
                </a:solidFill>
              </a:rPr>
              <a:t>molupti</a:t>
            </a:r>
            <a:r>
              <a:rPr lang="en-AU" b="1" dirty="0">
                <a:solidFill>
                  <a:schemeClr val="bg2"/>
                </a:solidFill>
              </a:rPr>
              <a:t> </a:t>
            </a:r>
            <a:r>
              <a:rPr lang="en-AU" b="1" dirty="0" err="1">
                <a:solidFill>
                  <a:schemeClr val="bg2"/>
                </a:solidFill>
              </a:rPr>
              <a:t>oribus</a:t>
            </a:r>
            <a:endParaRPr lang="en-AU" b="1" dirty="0">
              <a:solidFill>
                <a:schemeClr val="bg2"/>
              </a:solidFill>
            </a:endParaRPr>
          </a:p>
        </p:txBody>
      </p:sp>
    </p:spTree>
    <p:extLst>
      <p:ext uri="{BB962C8B-B14F-4D97-AF65-F5344CB8AC3E}">
        <p14:creationId xmlns:p14="http://schemas.microsoft.com/office/powerpoint/2010/main" val="399414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C07FA4D-7106-8D4E-B634-B66E2B70CA38}" type="slidenum">
              <a:rPr lang="en-US" smtClean="0"/>
              <a:t>‹#›</a:t>
            </a:fld>
            <a:endParaRPr lang="en-US" dirty="0"/>
          </a:p>
        </p:txBody>
      </p:sp>
    </p:spTree>
    <p:extLst>
      <p:ext uri="{BB962C8B-B14F-4D97-AF65-F5344CB8AC3E}">
        <p14:creationId xmlns:p14="http://schemas.microsoft.com/office/powerpoint/2010/main" val="1860144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91023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926700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513133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952057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456482012"/>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5277"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5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6" name="Title 1"/>
          <p:cNvSpPr>
            <a:spLocks noGrp="1"/>
          </p:cNvSpPr>
          <p:nvPr>
            <p:ph type="ctrTitle" hasCustomPrompt="1"/>
          </p:nvPr>
        </p:nvSpPr>
        <p:spPr>
          <a:xfrm>
            <a:off x="864000" y="2044800"/>
            <a:ext cx="6858000" cy="457323"/>
          </a:xfrm>
        </p:spPr>
        <p:txBody>
          <a:bodyPr vert="horz" lIns="0" tIns="0" rIns="0" bIns="0" rtlCol="0" anchor="t" anchorCtr="0">
            <a:normAutofit/>
          </a:bodyPr>
          <a:lstStyle>
            <a:lvl1pPr>
              <a:defRPr kumimoji="0" lang="en-US" b="1" i="0" u="none" strike="noStrike" cap="none" spc="0" normalizeH="0" baseline="0" dirty="0">
                <a:ln>
                  <a:noFill/>
                </a:ln>
                <a:solidFill>
                  <a:prstClr val="white"/>
                </a:solidFill>
                <a:effectLst/>
                <a:uLnTx/>
                <a:uFillTx/>
              </a:defRPr>
            </a:lvl1pPr>
          </a:lstStyle>
          <a:p>
            <a:pPr marL="0" marR="0" lvl="0" indent="0" defTabSz="914400" fontAlgn="auto">
              <a:spcAft>
                <a:spcPts val="0"/>
              </a:spcAft>
              <a:buClrTx/>
              <a:buSzTx/>
              <a:buFontTx/>
              <a:tabLst/>
            </a:pPr>
            <a:r>
              <a:rPr lang="en-US"/>
              <a:t>Title of the presentation</a:t>
            </a:r>
          </a:p>
        </p:txBody>
      </p:sp>
      <p:sp>
        <p:nvSpPr>
          <p:cNvPr id="17" name="Subtitle 2"/>
          <p:cNvSpPr>
            <a:spLocks noGrp="1"/>
          </p:cNvSpPr>
          <p:nvPr>
            <p:ph type="subTitle" idx="1" hasCustomPrompt="1"/>
          </p:nvPr>
        </p:nvSpPr>
        <p:spPr>
          <a:xfrm>
            <a:off x="864000" y="2574000"/>
            <a:ext cx="6858000" cy="432179"/>
          </a:xfrm>
        </p:spPr>
        <p:txBody>
          <a:bodyPr vert="horz" lIns="0" tIns="0" rIns="0" bIns="0" rtlCol="0">
            <a:normAutofit/>
          </a:bodyPr>
          <a:lstStyle>
            <a:lvl1pPr>
              <a:defRPr kumimoji="0" lang="en-AU" sz="1800" b="1" i="0" u="none" strike="noStrike" cap="none" spc="0" normalizeH="0" baseline="0" dirty="0">
                <a:ln>
                  <a:noFill/>
                </a:ln>
                <a:solidFill>
                  <a:srgbClr val="E7E6E6"/>
                </a:solidFill>
                <a:effectLst/>
                <a:uLnTx/>
                <a:uFillTx/>
              </a:defRPr>
            </a:lvl1pPr>
          </a:lstStyle>
          <a:p>
            <a:pPr marR="0" lvl="0" defTabSz="914400" fontAlgn="auto">
              <a:lnSpc>
                <a:spcPct val="90000"/>
              </a:lnSpc>
              <a:spcBef>
                <a:spcPts val="1000"/>
              </a:spcBef>
              <a:spcAft>
                <a:spcPts val="0"/>
              </a:spcAft>
              <a:buClrTx/>
              <a:buSzTx/>
              <a:buNone/>
              <a:tabLst/>
            </a:pPr>
            <a:r>
              <a:rPr lang="en-AU" b="1">
                <a:solidFill>
                  <a:schemeClr val="bg2"/>
                </a:solidFill>
              </a:rPr>
              <a:t>Subtitle style  </a:t>
            </a:r>
            <a:r>
              <a:rPr lang="en-AU" b="1">
                <a:solidFill>
                  <a:srgbClr val="E9A913"/>
                </a:solidFill>
              </a:rPr>
              <a:t>|</a:t>
            </a:r>
            <a:r>
              <a:rPr lang="en-AU" b="1">
                <a:solidFill>
                  <a:schemeClr val="bg2"/>
                </a:solidFill>
              </a:rPr>
              <a:t>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a:t>
            </a:r>
            <a:r>
              <a:rPr lang="en-AU" b="1">
                <a:solidFill>
                  <a:srgbClr val="E9A913"/>
                </a:solidFill>
              </a:rPr>
              <a:t>|</a:t>
            </a:r>
            <a:r>
              <a:rPr lang="en-AU" b="1">
                <a:solidFill>
                  <a:schemeClr val="bg2"/>
                </a:solidFill>
              </a:rPr>
              <a:t>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sp>
        <p:nvSpPr>
          <p:cNvPr id="2" name="Footer Placeholder 1">
            <a:extLst>
              <a:ext uri="{FF2B5EF4-FFF2-40B4-BE49-F238E27FC236}">
                <a16:creationId xmlns:a16="http://schemas.microsoft.com/office/drawing/2014/main" id="{E73E7DC8-BA82-4191-B2C6-C44D0105C087}"/>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2073401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117085161"/>
              </p:ext>
            </p:extLst>
          </p:nvPr>
        </p:nvGraphicFramePr>
        <p:xfrm>
          <a:off x="1192" y="1192"/>
          <a:ext cx="1191" cy="1192"/>
        </p:xfrm>
        <a:graphic>
          <a:graphicData uri="http://schemas.openxmlformats.org/presentationml/2006/ole">
            <mc:AlternateContent xmlns:mc="http://schemas.openxmlformats.org/markup-compatibility/2006">
              <mc:Choice xmlns:v="urn:schemas-microsoft-com:vml" Requires="v">
                <p:oleObj spid="_x0000_s6301"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2" y="1192"/>
                        <a:ext cx="1191" cy="1192"/>
                      </a:xfrm>
                      <a:prstGeom prst="rect">
                        <a:avLst/>
                      </a:prstGeom>
                    </p:spPr>
                  </p:pic>
                </p:oleObj>
              </mc:Fallback>
            </mc:AlternateContent>
          </a:graphicData>
        </a:graphic>
      </p:graphicFrame>
      <p:sp>
        <p:nvSpPr>
          <p:cNvPr id="8" name="Rectangle 7"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3" name="Date Placeholder 2"/>
          <p:cNvSpPr>
            <a:spLocks noGrp="1"/>
          </p:cNvSpPr>
          <p:nvPr>
            <p:ph type="dt" sz="half" idx="10"/>
          </p:nvPr>
        </p:nvSpPr>
        <p:spPr>
          <a:xfrm>
            <a:off x="7258051" y="4808225"/>
            <a:ext cx="1111538" cy="115523"/>
          </a:xfrm>
          <a:prstGeom prst="rect">
            <a:avLst/>
          </a:prstGeom>
        </p:spPr>
        <p:txBody>
          <a:bodyPr/>
          <a:lstStyle>
            <a:lvl1pPr>
              <a:defRPr>
                <a:latin typeface="+mn-lt"/>
                <a:ea typeface="+mn-ea"/>
                <a:cs typeface="+mn-cs"/>
                <a:sym typeface="+mn-lt"/>
              </a:defRPr>
            </a:lvl1pPr>
          </a:lstStyle>
          <a:p>
            <a:endParaRPr lang="en-US" dirty="0"/>
          </a:p>
        </p:txBody>
      </p:sp>
      <p:sp>
        <p:nvSpPr>
          <p:cNvPr id="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57200" y="349200"/>
            <a:ext cx="6364188" cy="993775"/>
          </a:xfrm>
          <a:prstGeom prst="rect">
            <a:avLst/>
          </a:prstGeom>
        </p:spPr>
        <p:txBody>
          <a:bodyPr vert="horz" wrap="square" lIns="0" tIns="0" rIns="0" bIns="0" rtlCol="0" anchor="ctr">
            <a:normAutofit/>
          </a:bodyPr>
          <a:lstStyle>
            <a:lvl1pPr>
              <a:defRPr lang="en-US" dirty="0"/>
            </a:lvl1pPr>
          </a:lstStyle>
          <a:p>
            <a:pPr marL="0" lvl="0" defTabSz="914400"/>
            <a:r>
              <a:rPr lang="en-US"/>
              <a:t>Click to add title</a:t>
            </a:r>
          </a:p>
        </p:txBody>
      </p:sp>
      <p:pic>
        <p:nvPicPr>
          <p:cNvPr id="13" name="Picture 12"/>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5"/>
            <a:ext cx="9144000" cy="5148072"/>
          </a:xfrm>
          <a:prstGeom prst="rect">
            <a:avLst/>
          </a:prstGeom>
        </p:spPr>
      </p:pic>
    </p:spTree>
    <p:extLst>
      <p:ext uri="{BB962C8B-B14F-4D97-AF65-F5344CB8AC3E}">
        <p14:creationId xmlns:p14="http://schemas.microsoft.com/office/powerpoint/2010/main" val="3586578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sclaim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928765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7325"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10"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568884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22464140"/>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8349"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592AD3C5-2EFB-4B42-B288-B56E65F2C051}"/>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1746373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227342731"/>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9374"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193" y="1192"/>
                        <a:ext cx="1191" cy="1192"/>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6"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grpSp>
        <p:nvGrpSpPr>
          <p:cNvPr id="55" name="Group 54"/>
          <p:cNvGrpSpPr/>
          <p:nvPr userDrawn="1"/>
        </p:nvGrpSpPr>
        <p:grpSpPr>
          <a:xfrm>
            <a:off x="900" y="-1949"/>
            <a:ext cx="9142200" cy="5152160"/>
            <a:chOff x="900" y="-1949"/>
            <a:chExt cx="9142200" cy="5152160"/>
          </a:xfrm>
        </p:grpSpPr>
        <p:sp>
          <p:nvSpPr>
            <p:cNvPr id="93" name="Slide edges"/>
            <p:cNvSpPr>
              <a:spLocks/>
            </p:cNvSpPr>
            <p:nvPr/>
          </p:nvSpPr>
          <p:spPr bwMode="auto">
            <a:xfrm>
              <a:off x="900" y="-1949"/>
              <a:ext cx="9142200" cy="515216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A4A7A9"/>
            </a:solidFill>
            <a:ln>
              <a:noFill/>
            </a:ln>
          </p:spPr>
          <p:txBody>
            <a:bodyPr vert="horz" wrap="square" lIns="68580" tIns="34290" rIns="68580" bIns="34290" numCol="1" anchor="t" anchorCtr="0" compatLnSpc="1">
              <a:prstTxWarp prst="textNoShape">
                <a:avLst/>
              </a:prstTxWarp>
            </a:bodyPr>
            <a:lstStyle/>
            <a:p>
              <a:pPr>
                <a:defRPr/>
              </a:pPr>
              <a:endParaRPr lang="en-US" dirty="0">
                <a:solidFill>
                  <a:srgbClr val="575757"/>
                </a:solidFill>
              </a:endParaRPr>
            </a:p>
          </p:txBody>
        </p:sp>
        <p:sp>
          <p:nvSpPr>
            <p:cNvPr id="94" name="Footnote measure"/>
            <p:cNvSpPr>
              <a:spLocks noChangeArrowheads="1"/>
            </p:cNvSpPr>
            <p:nvPr/>
          </p:nvSpPr>
          <p:spPr bwMode="auto">
            <a:xfrm>
              <a:off x="457201" y="4589938"/>
              <a:ext cx="8204454" cy="332399"/>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95" name="Whitespace measure"/>
            <p:cNvSpPr>
              <a:spLocks noChangeArrowheads="1"/>
            </p:cNvSpPr>
            <p:nvPr/>
          </p:nvSpPr>
          <p:spPr bwMode="auto">
            <a:xfrm>
              <a:off x="457201" y="1131085"/>
              <a:ext cx="8204454" cy="435777"/>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96" name="Rectangle 6"/>
            <p:cNvSpPr>
              <a:spLocks noChangeArrowheads="1"/>
            </p:cNvSpPr>
            <p:nvPr/>
          </p:nvSpPr>
          <p:spPr bwMode="auto">
            <a:xfrm>
              <a:off x="471599" y="1129023"/>
              <a:ext cx="8206874" cy="43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97" name="No-fly zone"/>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close/>
                  <a:moveTo>
                    <a:pt x="6021" y="0"/>
                  </a:moveTo>
                  <a:lnTo>
                    <a:pt x="0" y="0"/>
                  </a:lnTo>
                  <a:lnTo>
                    <a:pt x="0" y="3390"/>
                  </a:lnTo>
                  <a:lnTo>
                    <a:pt x="6021" y="3390"/>
                  </a:lnTo>
                  <a:lnTo>
                    <a:pt x="6021" y="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98" name="Freeform 8"/>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moveTo>
                    <a:pt x="6021" y="0"/>
                  </a:moveTo>
                  <a:lnTo>
                    <a:pt x="0" y="0"/>
                  </a:lnTo>
                  <a:lnTo>
                    <a:pt x="0" y="3390"/>
                  </a:lnTo>
                  <a:lnTo>
                    <a:pt x="6021" y="3390"/>
                  </a:lnTo>
                  <a:lnTo>
                    <a:pt x="60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grpSp>
          <p:nvGrpSpPr>
            <p:cNvPr id="99" name="Gutter space"/>
            <p:cNvGrpSpPr/>
            <p:nvPr/>
          </p:nvGrpSpPr>
          <p:grpSpPr>
            <a:xfrm>
              <a:off x="951744" y="470043"/>
              <a:ext cx="7215368" cy="4119894"/>
              <a:chOff x="2322513" y="1258888"/>
              <a:chExt cx="7543800" cy="4341813"/>
            </a:xfrm>
            <a:solidFill>
              <a:schemeClr val="accent5">
                <a:alpha val="15000"/>
              </a:schemeClr>
            </a:solidFill>
          </p:grpSpPr>
          <p:sp>
            <p:nvSpPr>
              <p:cNvPr id="124" name="Rectangle 34"/>
              <p:cNvSpPr>
                <a:spLocks noChangeArrowheads="1"/>
              </p:cNvSpPr>
              <p:nvPr/>
            </p:nvSpPr>
            <p:spPr bwMode="auto">
              <a:xfrm>
                <a:off x="6716713" y="1258888"/>
                <a:ext cx="227013"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125" name="Rectangle 35"/>
              <p:cNvSpPr>
                <a:spLocks noChangeArrowheads="1"/>
              </p:cNvSpPr>
              <p:nvPr/>
            </p:nvSpPr>
            <p:spPr bwMode="auto">
              <a:xfrm>
                <a:off x="818356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126" name="Rectangle 36"/>
              <p:cNvSpPr>
                <a:spLocks noChangeArrowheads="1"/>
              </p:cNvSpPr>
              <p:nvPr/>
            </p:nvSpPr>
            <p:spPr bwMode="auto">
              <a:xfrm>
                <a:off x="7451726"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127" name="Rectangle 37"/>
              <p:cNvSpPr>
                <a:spLocks noChangeArrowheads="1"/>
              </p:cNvSpPr>
              <p:nvPr/>
            </p:nvSpPr>
            <p:spPr bwMode="auto">
              <a:xfrm>
                <a:off x="89154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128" name="Rectangle 38"/>
              <p:cNvSpPr>
                <a:spLocks noChangeArrowheads="1"/>
              </p:cNvSpPr>
              <p:nvPr/>
            </p:nvSpPr>
            <p:spPr bwMode="auto">
              <a:xfrm>
                <a:off x="9647238" y="1258888"/>
                <a:ext cx="219075"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129" name="Rectangle 39"/>
              <p:cNvSpPr>
                <a:spLocks noChangeArrowheads="1"/>
              </p:cNvSpPr>
              <p:nvPr/>
            </p:nvSpPr>
            <p:spPr bwMode="auto">
              <a:xfrm>
                <a:off x="5984876" y="1258888"/>
                <a:ext cx="23018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130" name="Rectangle 40"/>
              <p:cNvSpPr>
                <a:spLocks noChangeArrowheads="1"/>
              </p:cNvSpPr>
              <p:nvPr/>
            </p:nvSpPr>
            <p:spPr bwMode="auto">
              <a:xfrm>
                <a:off x="2322513" y="1258888"/>
                <a:ext cx="228600"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131" name="Rectangle 41"/>
              <p:cNvSpPr>
                <a:spLocks noChangeArrowheads="1"/>
              </p:cNvSpPr>
              <p:nvPr/>
            </p:nvSpPr>
            <p:spPr bwMode="auto">
              <a:xfrm>
                <a:off x="305911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132" name="Rectangle 42"/>
              <p:cNvSpPr>
                <a:spLocks noChangeArrowheads="1"/>
              </p:cNvSpPr>
              <p:nvPr/>
            </p:nvSpPr>
            <p:spPr bwMode="auto">
              <a:xfrm>
                <a:off x="379095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133" name="Rectangle 43"/>
              <p:cNvSpPr>
                <a:spLocks noChangeArrowheads="1"/>
              </p:cNvSpPr>
              <p:nvPr/>
            </p:nvSpPr>
            <p:spPr bwMode="auto">
              <a:xfrm>
                <a:off x="45212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138" name="Rectangle 44"/>
              <p:cNvSpPr>
                <a:spLocks noChangeArrowheads="1"/>
              </p:cNvSpPr>
              <p:nvPr/>
            </p:nvSpPr>
            <p:spPr bwMode="auto">
              <a:xfrm>
                <a:off x="5253038"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grpSp>
        <p:grpSp>
          <p:nvGrpSpPr>
            <p:cNvPr id="100" name="Group 99"/>
            <p:cNvGrpSpPr/>
            <p:nvPr/>
          </p:nvGrpSpPr>
          <p:grpSpPr>
            <a:xfrm>
              <a:off x="900" y="470043"/>
              <a:ext cx="9142200" cy="4119894"/>
              <a:chOff x="900" y="470043"/>
              <a:chExt cx="9142200" cy="4119894"/>
            </a:xfrm>
          </p:grpSpPr>
          <p:sp>
            <p:nvSpPr>
              <p:cNvPr id="104" name="Line 14"/>
              <p:cNvSpPr>
                <a:spLocks noChangeShapeType="1"/>
              </p:cNvSpPr>
              <p:nvPr/>
            </p:nvSpPr>
            <p:spPr bwMode="auto">
              <a:xfrm>
                <a:off x="900" y="68940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105" name="Line 15"/>
              <p:cNvSpPr>
                <a:spLocks noChangeShapeType="1"/>
              </p:cNvSpPr>
              <p:nvPr/>
            </p:nvSpPr>
            <p:spPr bwMode="auto">
              <a:xfrm>
                <a:off x="900" y="470043"/>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106" name="Line 16"/>
              <p:cNvSpPr>
                <a:spLocks noChangeShapeType="1"/>
              </p:cNvSpPr>
              <p:nvPr/>
            </p:nvSpPr>
            <p:spPr bwMode="auto">
              <a:xfrm>
                <a:off x="900" y="458993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107" name="Line 17"/>
              <p:cNvSpPr>
                <a:spLocks noChangeShapeType="1"/>
              </p:cNvSpPr>
              <p:nvPr/>
            </p:nvSpPr>
            <p:spPr bwMode="auto">
              <a:xfrm>
                <a:off x="900" y="908771"/>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108" name="Line 18"/>
              <p:cNvSpPr>
                <a:spLocks noChangeShapeType="1"/>
              </p:cNvSpPr>
              <p:nvPr/>
            </p:nvSpPr>
            <p:spPr bwMode="auto">
              <a:xfrm>
                <a:off x="900" y="1128135"/>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109" name="Line 19"/>
              <p:cNvSpPr>
                <a:spLocks noChangeShapeType="1"/>
              </p:cNvSpPr>
              <p:nvPr/>
            </p:nvSpPr>
            <p:spPr bwMode="auto">
              <a:xfrm>
                <a:off x="900" y="1347499"/>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110" name="Line 20"/>
              <p:cNvSpPr>
                <a:spLocks noChangeShapeType="1"/>
              </p:cNvSpPr>
              <p:nvPr/>
            </p:nvSpPr>
            <p:spPr bwMode="auto">
              <a:xfrm>
                <a:off x="900" y="156686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111" name="Line 21"/>
              <p:cNvSpPr>
                <a:spLocks noChangeShapeType="1"/>
              </p:cNvSpPr>
              <p:nvPr/>
            </p:nvSpPr>
            <p:spPr bwMode="auto">
              <a:xfrm>
                <a:off x="900" y="178279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112" name="Line 22"/>
              <p:cNvSpPr>
                <a:spLocks noChangeShapeType="1"/>
              </p:cNvSpPr>
              <p:nvPr/>
            </p:nvSpPr>
            <p:spPr bwMode="auto">
              <a:xfrm>
                <a:off x="900" y="199873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113" name="Line 23"/>
              <p:cNvSpPr>
                <a:spLocks noChangeShapeType="1"/>
              </p:cNvSpPr>
              <p:nvPr/>
            </p:nvSpPr>
            <p:spPr bwMode="auto">
              <a:xfrm>
                <a:off x="900" y="221466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114" name="Line 24"/>
              <p:cNvSpPr>
                <a:spLocks noChangeShapeType="1"/>
              </p:cNvSpPr>
              <p:nvPr/>
            </p:nvSpPr>
            <p:spPr bwMode="auto">
              <a:xfrm>
                <a:off x="900" y="243059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115" name="Line 25"/>
              <p:cNvSpPr>
                <a:spLocks noChangeShapeType="1"/>
              </p:cNvSpPr>
              <p:nvPr/>
            </p:nvSpPr>
            <p:spPr bwMode="auto">
              <a:xfrm>
                <a:off x="900" y="264653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116" name="Line 26"/>
              <p:cNvSpPr>
                <a:spLocks noChangeShapeType="1"/>
              </p:cNvSpPr>
              <p:nvPr/>
            </p:nvSpPr>
            <p:spPr bwMode="auto">
              <a:xfrm>
                <a:off x="900" y="286246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117" name="Line 27"/>
              <p:cNvSpPr>
                <a:spLocks noChangeShapeType="1"/>
              </p:cNvSpPr>
              <p:nvPr/>
            </p:nvSpPr>
            <p:spPr bwMode="auto">
              <a:xfrm>
                <a:off x="900" y="307840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118" name="Line 28"/>
              <p:cNvSpPr>
                <a:spLocks noChangeShapeType="1"/>
              </p:cNvSpPr>
              <p:nvPr/>
            </p:nvSpPr>
            <p:spPr bwMode="auto">
              <a:xfrm>
                <a:off x="900" y="329433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119" name="Line 29"/>
              <p:cNvSpPr>
                <a:spLocks noChangeShapeType="1"/>
              </p:cNvSpPr>
              <p:nvPr/>
            </p:nvSpPr>
            <p:spPr bwMode="auto">
              <a:xfrm>
                <a:off x="900" y="351026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120" name="Line 30"/>
              <p:cNvSpPr>
                <a:spLocks noChangeShapeType="1"/>
              </p:cNvSpPr>
              <p:nvPr/>
            </p:nvSpPr>
            <p:spPr bwMode="auto">
              <a:xfrm>
                <a:off x="900" y="372620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121" name="Line 31"/>
              <p:cNvSpPr>
                <a:spLocks noChangeShapeType="1"/>
              </p:cNvSpPr>
              <p:nvPr/>
            </p:nvSpPr>
            <p:spPr bwMode="auto">
              <a:xfrm>
                <a:off x="900" y="394213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122" name="Line 32"/>
              <p:cNvSpPr>
                <a:spLocks noChangeShapeType="1"/>
              </p:cNvSpPr>
              <p:nvPr/>
            </p:nvSpPr>
            <p:spPr bwMode="auto">
              <a:xfrm>
                <a:off x="900" y="415807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123" name="Line 33"/>
              <p:cNvSpPr>
                <a:spLocks noChangeShapeType="1"/>
              </p:cNvSpPr>
              <p:nvPr/>
            </p:nvSpPr>
            <p:spPr bwMode="auto">
              <a:xfrm>
                <a:off x="900" y="437400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grpSp>
        <p:sp>
          <p:nvSpPr>
            <p:cNvPr id="101" name="Five column measure"/>
            <p:cNvSpPr>
              <a:spLocks noEditPoints="1"/>
            </p:cNvSpPr>
            <p:nvPr/>
          </p:nvSpPr>
          <p:spPr bwMode="auto">
            <a:xfrm>
              <a:off x="471599" y="4456917"/>
              <a:ext cx="8206874" cy="50108"/>
            </a:xfrm>
            <a:custGeom>
              <a:avLst/>
              <a:gdLst>
                <a:gd name="T0" fmla="*/ 1113 w 5405"/>
                <a:gd name="T1" fmla="*/ 0 h 33"/>
                <a:gd name="T2" fmla="*/ 2068 w 5405"/>
                <a:gd name="T3" fmla="*/ 0 h 33"/>
                <a:gd name="T4" fmla="*/ 2068 w 5405"/>
                <a:gd name="T5" fmla="*/ 33 h 33"/>
                <a:gd name="T6" fmla="*/ 1113 w 5405"/>
                <a:gd name="T7" fmla="*/ 33 h 33"/>
                <a:gd name="T8" fmla="*/ 1113 w 5405"/>
                <a:gd name="T9" fmla="*/ 0 h 33"/>
                <a:gd name="T10" fmla="*/ 1113 w 5405"/>
                <a:gd name="T11" fmla="*/ 0 h 33"/>
                <a:gd name="T12" fmla="*/ 4449 w 5405"/>
                <a:gd name="T13" fmla="*/ 0 h 33"/>
                <a:gd name="T14" fmla="*/ 4449 w 5405"/>
                <a:gd name="T15" fmla="*/ 33 h 33"/>
                <a:gd name="T16" fmla="*/ 5405 w 5405"/>
                <a:gd name="T17" fmla="*/ 33 h 33"/>
                <a:gd name="T18" fmla="*/ 5405 w 5405"/>
                <a:gd name="T19" fmla="*/ 0 h 33"/>
                <a:gd name="T20" fmla="*/ 4449 w 5405"/>
                <a:gd name="T21" fmla="*/ 0 h 33"/>
                <a:gd name="T22" fmla="*/ 4449 w 5405"/>
                <a:gd name="T23" fmla="*/ 0 h 33"/>
                <a:gd name="T24" fmla="*/ 3337 w 5405"/>
                <a:gd name="T25" fmla="*/ 0 h 33"/>
                <a:gd name="T26" fmla="*/ 3337 w 5405"/>
                <a:gd name="T27" fmla="*/ 33 h 33"/>
                <a:gd name="T28" fmla="*/ 4293 w 5405"/>
                <a:gd name="T29" fmla="*/ 33 h 33"/>
                <a:gd name="T30" fmla="*/ 4293 w 5405"/>
                <a:gd name="T31" fmla="*/ 0 h 33"/>
                <a:gd name="T32" fmla="*/ 3337 w 5405"/>
                <a:gd name="T33" fmla="*/ 0 h 33"/>
                <a:gd name="T34" fmla="*/ 3337 w 5405"/>
                <a:gd name="T35" fmla="*/ 0 h 33"/>
                <a:gd name="T36" fmla="*/ 2225 w 5405"/>
                <a:gd name="T37" fmla="*/ 0 h 33"/>
                <a:gd name="T38" fmla="*/ 2225 w 5405"/>
                <a:gd name="T39" fmla="*/ 33 h 33"/>
                <a:gd name="T40" fmla="*/ 3180 w 5405"/>
                <a:gd name="T41" fmla="*/ 33 h 33"/>
                <a:gd name="T42" fmla="*/ 3180 w 5405"/>
                <a:gd name="T43" fmla="*/ 0 h 33"/>
                <a:gd name="T44" fmla="*/ 2225 w 5405"/>
                <a:gd name="T45" fmla="*/ 0 h 33"/>
                <a:gd name="T46" fmla="*/ 2225 w 5405"/>
                <a:gd name="T47" fmla="*/ 0 h 33"/>
                <a:gd name="T48" fmla="*/ 0 w 5405"/>
                <a:gd name="T49" fmla="*/ 0 h 33"/>
                <a:gd name="T50" fmla="*/ 0 w 5405"/>
                <a:gd name="T51" fmla="*/ 33 h 33"/>
                <a:gd name="T52" fmla="*/ 955 w 5405"/>
                <a:gd name="T53" fmla="*/ 33 h 33"/>
                <a:gd name="T54" fmla="*/ 955 w 5405"/>
                <a:gd name="T55" fmla="*/ 0 h 33"/>
                <a:gd name="T56" fmla="*/ 0 w 5405"/>
                <a:gd name="T57" fmla="*/ 0 h 33"/>
                <a:gd name="T58" fmla="*/ 0 w 5405"/>
                <a:gd name="T5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05" h="33">
                  <a:moveTo>
                    <a:pt x="1113" y="0"/>
                  </a:moveTo>
                  <a:lnTo>
                    <a:pt x="2068" y="0"/>
                  </a:lnTo>
                  <a:lnTo>
                    <a:pt x="2068" y="33"/>
                  </a:lnTo>
                  <a:lnTo>
                    <a:pt x="1113" y="33"/>
                  </a:lnTo>
                  <a:lnTo>
                    <a:pt x="1113" y="0"/>
                  </a:lnTo>
                  <a:lnTo>
                    <a:pt x="1113" y="0"/>
                  </a:lnTo>
                  <a:close/>
                  <a:moveTo>
                    <a:pt x="4449" y="0"/>
                  </a:moveTo>
                  <a:lnTo>
                    <a:pt x="4449" y="33"/>
                  </a:lnTo>
                  <a:lnTo>
                    <a:pt x="5405" y="33"/>
                  </a:lnTo>
                  <a:lnTo>
                    <a:pt x="5405" y="0"/>
                  </a:lnTo>
                  <a:lnTo>
                    <a:pt x="4449" y="0"/>
                  </a:lnTo>
                  <a:lnTo>
                    <a:pt x="4449" y="0"/>
                  </a:lnTo>
                  <a:close/>
                  <a:moveTo>
                    <a:pt x="3337" y="0"/>
                  </a:moveTo>
                  <a:lnTo>
                    <a:pt x="3337" y="33"/>
                  </a:lnTo>
                  <a:lnTo>
                    <a:pt x="4293" y="33"/>
                  </a:lnTo>
                  <a:lnTo>
                    <a:pt x="4293" y="0"/>
                  </a:lnTo>
                  <a:lnTo>
                    <a:pt x="3337" y="0"/>
                  </a:lnTo>
                  <a:lnTo>
                    <a:pt x="3337" y="0"/>
                  </a:lnTo>
                  <a:close/>
                  <a:moveTo>
                    <a:pt x="2225" y="0"/>
                  </a:moveTo>
                  <a:lnTo>
                    <a:pt x="2225" y="33"/>
                  </a:lnTo>
                  <a:lnTo>
                    <a:pt x="3180" y="33"/>
                  </a:lnTo>
                  <a:lnTo>
                    <a:pt x="3180" y="0"/>
                  </a:lnTo>
                  <a:lnTo>
                    <a:pt x="2225" y="0"/>
                  </a:lnTo>
                  <a:lnTo>
                    <a:pt x="2225" y="0"/>
                  </a:lnTo>
                  <a:close/>
                  <a:moveTo>
                    <a:pt x="0" y="0"/>
                  </a:moveTo>
                  <a:lnTo>
                    <a:pt x="0" y="33"/>
                  </a:lnTo>
                  <a:lnTo>
                    <a:pt x="955" y="33"/>
                  </a:lnTo>
                  <a:lnTo>
                    <a:pt x="955" y="0"/>
                  </a:lnTo>
                  <a:lnTo>
                    <a:pt x="0" y="0"/>
                  </a:lnTo>
                  <a:lnTo>
                    <a:pt x="0" y="0"/>
                  </a:lnTo>
                  <a:close/>
                </a:path>
              </a:pathLst>
            </a:custGeom>
            <a:solidFill>
              <a:srgbClr val="A4A7A9">
                <a:alpha val="15000"/>
              </a:srgbClr>
            </a:solidFill>
            <a:ln w="9525">
              <a:noFill/>
              <a:round/>
              <a:headEnd/>
              <a:tailEnd/>
            </a:ln>
          </p:spPr>
          <p:txBody>
            <a:bodyPr vert="horz" wrap="square" lIns="68580" tIns="34290" rIns="68580" bIns="34290" numCol="1" anchor="t" anchorCtr="0" compatLnSpc="1">
              <a:prstTxWarp prst="textNoShape">
                <a:avLst/>
              </a:prstTxWarp>
            </a:bodyPr>
            <a:lstStyle/>
            <a:p>
              <a:endParaRPr lang="en-US" sz="1013" dirty="0"/>
            </a:p>
          </p:txBody>
        </p:sp>
        <p:sp>
          <p:nvSpPr>
            <p:cNvPr id="102" name="Live space"/>
            <p:cNvSpPr/>
            <p:nvPr/>
          </p:nvSpPr>
          <p:spPr>
            <a:xfrm>
              <a:off x="457201" y="1566862"/>
              <a:ext cx="8204454" cy="3023075"/>
            </a:xfrm>
            <a:prstGeom prst="rect">
              <a:avLst/>
            </a:prstGeom>
            <a:noFill/>
            <a:ln w="9525">
              <a:solidFill>
                <a:srgbClr val="B6006A">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dirty="0">
                <a:solidFill>
                  <a:schemeClr val="bg1"/>
                </a:solidFill>
              </a:endParaRPr>
            </a:p>
          </p:txBody>
        </p:sp>
        <p:sp>
          <p:nvSpPr>
            <p:cNvPr id="103" name="Footnote example"/>
            <p:cNvSpPr txBox="1"/>
            <p:nvPr/>
          </p:nvSpPr>
          <p:spPr>
            <a:xfrm>
              <a:off x="457201" y="4589938"/>
              <a:ext cx="6773186" cy="332399"/>
            </a:xfrm>
            <a:prstGeom prst="rect">
              <a:avLst/>
            </a:prstGeom>
            <a:noFill/>
          </p:spPr>
          <p:txBody>
            <a:bodyPr wrap="square" lIns="0" tIns="0" rIns="0" bIns="0" rtlCol="0" anchor="b">
              <a:spAutoFit/>
            </a:bodyPr>
            <a:lstStyle/>
            <a:p>
              <a:pPr lvl="0">
                <a:lnSpc>
                  <a:spcPct val="90000"/>
                </a:lnSpc>
                <a:defRPr/>
              </a:pPr>
              <a:r>
                <a:rPr lang="en-US" sz="800" dirty="0">
                  <a:solidFill>
                    <a:srgbClr val="A6A6A6"/>
                  </a:solidFill>
                  <a:sym typeface="Trebuchet MS" panose="020B0603020202020204" pitchFamily="34" charset="0"/>
                </a:rPr>
                <a:t>1. xxxx  2. xxxx  3. xxxx</a:t>
              </a:r>
            </a:p>
            <a:p>
              <a:pPr lvl="0">
                <a:lnSpc>
                  <a:spcPct val="90000"/>
                </a:lnSpc>
                <a:defRPr/>
              </a:pPr>
              <a:r>
                <a:rPr lang="en-US" sz="800" dirty="0">
                  <a:solidFill>
                    <a:srgbClr val="A6A6A6"/>
                  </a:solidFill>
                  <a:sym typeface="Trebuchet MS" panose="020B0603020202020204" pitchFamily="34" charset="0"/>
                </a:rPr>
                <a:t>Note: List footnotes in numerical order. Footnote numbers are not bracketed. Use 8pt font. Do not put a period at the end of the note or the source</a:t>
              </a:r>
            </a:p>
            <a:p>
              <a:pPr lvl="0">
                <a:lnSpc>
                  <a:spcPct val="90000"/>
                </a:lnSpc>
                <a:defRPr/>
              </a:pPr>
              <a:r>
                <a:rPr lang="en-US" sz="800" dirty="0">
                  <a:solidFill>
                    <a:srgbClr val="A6A6A6"/>
                  </a:solidFill>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24709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5443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 Title Only">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8897925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0397"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457200" y="349200"/>
            <a:ext cx="6364188" cy="993775"/>
          </a:xfr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91172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24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 Title and Tex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676558359"/>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1421" name="think-cell Slide" r:id="rId6" imgW="286" imgH="286" progId="TCLayout.ActiveDocument.1">
                  <p:embed/>
                </p:oleObj>
              </mc:Choice>
              <mc:Fallback>
                <p:oleObj name="think-cell Slide" r:id="rId6" imgW="286" imgH="286" progId="TCLayout.ActiveDocument.1">
                  <p:embed/>
                  <p:pic>
                    <p:nvPicPr>
                      <p:cNvPr id="5" name="Object 4"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457200" y="349200"/>
            <a:ext cx="6364188" cy="993775"/>
          </a:xfrm>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57201" y="1710000"/>
            <a:ext cx="8204454" cy="3024371"/>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4256200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 Section header box">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53961907"/>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2445"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2"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963559" y="2002884"/>
            <a:ext cx="7215368" cy="2402993"/>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685783" rtl="0" eaLnBrk="1" fontAlgn="auto" latinLnBrk="0" hangingPunct="1">
              <a:lnSpc>
                <a:spcPts val="4500"/>
              </a:lnSpc>
              <a:spcBef>
                <a:spcPts val="0"/>
              </a:spcBef>
              <a:spcAft>
                <a:spcPts val="0"/>
              </a:spcAft>
              <a:defRPr lang="en-US" sz="4000" kern="1200" baseline="0" dirty="0">
                <a:solidFill>
                  <a:srgbClr val="002D3F"/>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960522" y="1069050"/>
            <a:ext cx="713791" cy="714452"/>
          </a:xfrm>
          <a:prstGeom prst="rect">
            <a:avLst/>
          </a:prstGeom>
          <a:noFill/>
          <a:ln>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dirty="0">
              <a:solidFill>
                <a:schemeClr val="bg1"/>
              </a:solidFill>
              <a:latin typeface="+mn-lt"/>
              <a:ea typeface="+mn-ea"/>
              <a:cs typeface="+mn-cs"/>
              <a:sym typeface="+mn-lt"/>
            </a:endParaRPr>
          </a:p>
        </p:txBody>
      </p:sp>
    </p:spTree>
    <p:extLst>
      <p:ext uri="{BB962C8B-B14F-4D97-AF65-F5344CB8AC3E}">
        <p14:creationId xmlns:p14="http://schemas.microsoft.com/office/powerpoint/2010/main" val="1093242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3480534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3469"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Title 1"/>
          <p:cNvSpPr>
            <a:spLocks noGrp="1"/>
          </p:cNvSpPr>
          <p:nvPr>
            <p:ph type="title" hasCustomPrompt="1"/>
          </p:nvPr>
        </p:nvSpPr>
        <p:spPr bwMode="blackWhite">
          <a:xfrm>
            <a:off x="472500" y="2872758"/>
            <a:ext cx="8202600" cy="1532318"/>
          </a:xfrm>
        </p:spPr>
        <p:txBody>
          <a:bodyPr anchor="t">
            <a:noAutofit/>
          </a:bodyPr>
          <a:lstStyle>
            <a:lvl1pPr>
              <a:defRPr sz="4000">
                <a:solidFill>
                  <a:srgbClr val="002D3F"/>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472501" y="2762568"/>
            <a:ext cx="8668940" cy="0"/>
          </a:xfrm>
          <a:prstGeom prst="line">
            <a:avLst/>
          </a:prstGeom>
          <a:ln w="19050" cmpd="sng">
            <a:solidFill>
              <a:srgbClr val="002D3F"/>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FE45FA7E-8230-45EB-9CAD-4701EE3E9729}"/>
              </a:ext>
            </a:extLst>
          </p:cNvPr>
          <p:cNvSpPr>
            <a:spLocks noGrp="1"/>
          </p:cNvSpPr>
          <p:nvPr>
            <p:ph type="ftr" sz="quarter" idx="11"/>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2260013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38986396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4493"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3048748" y="2"/>
            <a:ext cx="312713" cy="5148263"/>
          </a:xfrm>
          <a:prstGeom prst="rect">
            <a:avLst/>
          </a:prstGeom>
        </p:spPr>
      </p:pic>
      <p:sp>
        <p:nvSpPr>
          <p:cNvPr id="18" name="Date Placeholder 1"/>
          <p:cNvSpPr>
            <a:spLocks noGrp="1"/>
          </p:cNvSpPr>
          <p:nvPr>
            <p:ph type="dt" sz="half" idx="31"/>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0"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dirty="0">
              <a:solidFill>
                <a:srgbClr val="FF0000"/>
              </a:solidFill>
              <a:latin typeface="Arial" panose="020B0604020202020204" pitchFamily="34" charset="0"/>
              <a:ea typeface="+mn-ea"/>
              <a:cs typeface="+mn-cs"/>
              <a:sym typeface="+mn-lt"/>
            </a:endParaRPr>
          </a:p>
        </p:txBody>
      </p:sp>
      <p:sp>
        <p:nvSpPr>
          <p:cNvPr id="22"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ea typeface="+mn-ea"/>
                <a:cs typeface="+mn-cs"/>
                <a:sym typeface="+mn-lt"/>
              </a:rPr>
              <a:t>Copyright © 2020 by Boston Consulting Group. All rights reserved.</a:t>
            </a:r>
          </a:p>
        </p:txBody>
      </p:sp>
      <p:sp>
        <p:nvSpPr>
          <p:cNvPr id="24" name="Rectangle 23"/>
          <p:cNvSpPr/>
          <p:nvPr userDrawn="1"/>
        </p:nvSpPr>
        <p:spPr bwMode="white">
          <a:xfrm>
            <a:off x="2" y="2"/>
            <a:ext cx="3059631"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dirty="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457200" y="2012690"/>
            <a:ext cx="2361213" cy="1122884"/>
          </a:xfrm>
          <a:prstGeom prst="rect">
            <a:avLst/>
          </a:prstGeom>
        </p:spPr>
        <p:txBody>
          <a:bodyPr anchor="ctr">
            <a:noAutofit/>
          </a:bodyPr>
          <a:lstStyle>
            <a:lvl1pPr>
              <a:defRPr sz="2500">
                <a:solidFill>
                  <a:srgbClr val="002D3F"/>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27553365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336943896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5517"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5374207" y="2"/>
            <a:ext cx="312713" cy="5148263"/>
          </a:xfrm>
          <a:prstGeom prst="rect">
            <a:avLst/>
          </a:prstGeom>
        </p:spPr>
      </p:pic>
      <p:sp>
        <p:nvSpPr>
          <p:cNvPr id="14" name="Rectangle 13"/>
          <p:cNvSpPr/>
          <p:nvPr userDrawn="1"/>
        </p:nvSpPr>
        <p:spPr bwMode="white">
          <a:xfrm>
            <a:off x="2" y="2"/>
            <a:ext cx="5378967"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dirty="0">
              <a:solidFill>
                <a:schemeClr val="bg1"/>
              </a:solidFill>
              <a:latin typeface="+mn-lt"/>
              <a:ea typeface="+mn-ea"/>
              <a:cs typeface="+mn-cs"/>
              <a:sym typeface="+mn-lt"/>
            </a:endParaRPr>
          </a:p>
        </p:txBody>
      </p:sp>
      <p:sp>
        <p:nvSpPr>
          <p:cNvPr id="18" name="Date Placeholder 2"/>
          <p:cNvSpPr>
            <a:spLocks noGrp="1"/>
          </p:cNvSpPr>
          <p:nvPr>
            <p:ph type="dt" sz="half" idx="10"/>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9"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dirty="0">
              <a:solidFill>
                <a:srgbClr val="FF0000"/>
              </a:solidFill>
              <a:latin typeface="Arial" panose="020B0604020202020204" pitchFamily="34" charset="0"/>
              <a:ea typeface="+mn-ea"/>
              <a:cs typeface="+mn-cs"/>
              <a:sym typeface="+mn-lt"/>
            </a:endParaRPr>
          </a:p>
        </p:txBody>
      </p:sp>
      <p:sp>
        <p:nvSpPr>
          <p:cNvPr id="21"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57200" y="349200"/>
            <a:ext cx="4722699" cy="993775"/>
          </a:xfrm>
          <a:prstGeom prst="rect">
            <a:avLst/>
          </a:prstGeo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8218299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168927249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6541"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V="1">
            <a:off x="6771937" y="2"/>
            <a:ext cx="312713" cy="5148263"/>
          </a:xfrm>
          <a:prstGeom prst="rect">
            <a:avLst/>
          </a:prstGeom>
        </p:spPr>
      </p:pic>
      <p:sp>
        <p:nvSpPr>
          <p:cNvPr id="10" name="Rectangle 9"/>
          <p:cNvSpPr/>
          <p:nvPr userDrawn="1"/>
        </p:nvSpPr>
        <p:spPr bwMode="white">
          <a:xfrm>
            <a:off x="0" y="2"/>
            <a:ext cx="6775704"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dirty="0"/>
          </a:p>
        </p:txBody>
      </p:sp>
      <p:sp>
        <p:nvSpPr>
          <p:cNvPr id="22"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mn-lt"/>
            </a:endParaRPr>
          </a:p>
        </p:txBody>
      </p:sp>
      <p:sp>
        <p:nvSpPr>
          <p:cNvPr id="2" name="Title 1"/>
          <p:cNvSpPr>
            <a:spLocks noGrp="1"/>
          </p:cNvSpPr>
          <p:nvPr>
            <p:ph type="title" hasCustomPrompt="1"/>
          </p:nvPr>
        </p:nvSpPr>
        <p:spPr>
          <a:xfrm>
            <a:off x="457200" y="349200"/>
            <a:ext cx="6091488" cy="993775"/>
          </a:xfrm>
          <a:prstGeom prst="rect">
            <a:avLst/>
          </a:prstGeo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8756419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404634881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7565"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23" name="Picture 22"/>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2753304" y="2"/>
            <a:ext cx="312713" cy="5148263"/>
          </a:xfrm>
          <a:prstGeom prst="rect">
            <a:avLst/>
          </a:prstGeom>
        </p:spPr>
      </p:pic>
      <p:sp>
        <p:nvSpPr>
          <p:cNvPr id="24" name="Title 4"/>
          <p:cNvSpPr>
            <a:spLocks noGrp="1"/>
          </p:cNvSpPr>
          <p:nvPr>
            <p:ph type="title" hasCustomPrompt="1"/>
          </p:nvPr>
        </p:nvSpPr>
        <p:spPr>
          <a:xfrm>
            <a:off x="457200" y="2012690"/>
            <a:ext cx="2361213" cy="1122884"/>
          </a:xfrm>
          <a:prstGeom prst="rect">
            <a:avLst/>
          </a:prstGeom>
        </p:spPr>
        <p:txBody>
          <a:bodyPr anchor="ctr">
            <a:noAutofit/>
          </a:bodyPr>
          <a:lstStyle>
            <a:lvl1pPr>
              <a:defRPr sz="25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3060573" y="-982"/>
            <a:ext cx="6083428" cy="51492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dirty="0">
              <a:solidFill>
                <a:schemeClr val="bg1"/>
              </a:solidFill>
              <a:latin typeface="+mn-lt"/>
              <a:ea typeface="+mn-ea"/>
              <a:cs typeface="+mn-cs"/>
              <a:sym typeface="+mn-lt"/>
            </a:endParaRPr>
          </a:p>
        </p:txBody>
      </p:sp>
      <p:sp>
        <p:nvSpPr>
          <p:cNvPr id="25" name="Date Placeholder 1"/>
          <p:cNvSpPr>
            <a:spLocks noGrp="1"/>
          </p:cNvSpPr>
          <p:nvPr>
            <p:ph type="dt" sz="half" idx="29"/>
          </p:nvPr>
        </p:nvSpPr>
        <p:spPr>
          <a:xfrm>
            <a:off x="7258051" y="4808225"/>
            <a:ext cx="1111538" cy="115523"/>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2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sp>
        <p:nvSpPr>
          <p:cNvPr id="28" name="TextBox 27"/>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346930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820793267"/>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8589"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4267189" y="2"/>
            <a:ext cx="312713" cy="5148263"/>
          </a:xfrm>
          <a:prstGeom prst="rect">
            <a:avLst/>
          </a:prstGeom>
        </p:spPr>
      </p:pic>
      <p:sp>
        <p:nvSpPr>
          <p:cNvPr id="11" name="Rectangle 10"/>
          <p:cNvSpPr/>
          <p:nvPr userDrawn="1"/>
        </p:nvSpPr>
        <p:spPr>
          <a:xfrm>
            <a:off x="4572000" y="2"/>
            <a:ext cx="4572000" cy="5148263"/>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dirty="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4569018" y="2"/>
            <a:ext cx="4574983" cy="5148263"/>
          </a:xfrm>
          <a:prstGeom prst="rect">
            <a:avLst/>
          </a:prstGeom>
          <a:noFill/>
        </p:spPr>
        <p:txBody>
          <a:bodyPr lIns="914400" tIns="914400" rIns="914400" bIns="914400"/>
          <a:lstStyle>
            <a:lvl1pPr algn="ctr">
              <a:defRPr sz="135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57200" y="1340442"/>
            <a:ext cx="3306600" cy="2467383"/>
          </a:xfrm>
          <a:prstGeom prst="rect">
            <a:avLst/>
          </a:prstGeom>
          <a:noFill/>
        </p:spPr>
        <p:txBody>
          <a:bodyPr wrap="square" lIns="0" tIns="0" rIns="320040" bIns="0"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5" name="Date Placeholder 2"/>
          <p:cNvSpPr>
            <a:spLocks noGrp="1"/>
          </p:cNvSpPr>
          <p:nvPr>
            <p:ph type="dt" sz="half" idx="15"/>
          </p:nvPr>
        </p:nvSpPr>
        <p:spPr>
          <a:xfrm>
            <a:off x="7258051" y="4808225"/>
            <a:ext cx="1111538" cy="115523"/>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40859470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1941999340"/>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19613"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5557389" y="2"/>
            <a:ext cx="312713" cy="5148263"/>
          </a:xfrm>
          <a:prstGeom prst="rect">
            <a:avLst/>
          </a:prstGeom>
        </p:spPr>
      </p:pic>
      <p:sp>
        <p:nvSpPr>
          <p:cNvPr id="11" name="Rectangle 10"/>
          <p:cNvSpPr/>
          <p:nvPr userDrawn="1"/>
        </p:nvSpPr>
        <p:spPr bwMode="gray">
          <a:xfrm>
            <a:off x="5864660" y="2"/>
            <a:ext cx="3279343" cy="5148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dirty="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5865021" y="2"/>
            <a:ext cx="3278981" cy="5148263"/>
          </a:xfrm>
          <a:prstGeom prst="rect">
            <a:avLst/>
          </a:prstGeom>
          <a:noFill/>
        </p:spPr>
        <p:txBody>
          <a:bodyPr lIns="182880" tIns="914400" rIns="182880" bIns="914400"/>
          <a:lstStyle>
            <a:lvl1pPr algn="ctr">
              <a:defRPr sz="12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7258051" y="4808225"/>
            <a:ext cx="1111538" cy="115523"/>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457200" y="1340442"/>
            <a:ext cx="4701666" cy="2467383"/>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6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0294646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D. Blank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989048706"/>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205"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dirty="0"/>
          </a:p>
        </p:txBody>
      </p:sp>
      <p:sp>
        <p:nvSpPr>
          <p:cNvPr id="9" name="JS SlideHeader" hidden="1"/>
          <p:cNvSpPr txBox="1"/>
          <p:nvPr userDrawn="1"/>
        </p:nvSpPr>
        <p:spPr>
          <a:xfrm rot="16200000">
            <a:off x="7113396" y="2814918"/>
            <a:ext cx="3854047" cy="332142"/>
          </a:xfrm>
          <a:prstGeom prst="rect">
            <a:avLst/>
          </a:prstGeom>
          <a:noFill/>
        </p:spPr>
        <p:txBody>
          <a:bodyPr wrap="square" lIns="0" tIns="0" rIns="0" bIns="0" rtlCol="0" anchor="t">
            <a:spAutoFit/>
          </a:bodyPr>
          <a:lstStyle/>
          <a:p>
            <a:pPr algn="ctr">
              <a:lnSpc>
                <a:spcPct val="90000"/>
              </a:lnSpc>
              <a:spcAft>
                <a:spcPts val="449"/>
              </a:spcAft>
            </a:pPr>
            <a:r>
              <a:rPr lang="en-US" sz="1199" b="1" i="0" u="none" dirty="0">
                <a:solidFill>
                  <a:srgbClr val="FF0000"/>
                </a:solidFill>
                <a:latin typeface="Arial" panose="020B0604020202020204" pitchFamily="34" charset="0"/>
                <a:ea typeface="+mn-ea"/>
                <a:cs typeface="+mn-cs"/>
                <a:sym typeface="+mn-lt"/>
              </a:rPr>
              <a:t>Copyright © 2020 by Boston Consulting Group. All rights reserved.</a:t>
            </a:r>
          </a:p>
        </p:txBody>
      </p:sp>
      <p:sp>
        <p:nvSpPr>
          <p:cNvPr id="11" name="TextBox 10"/>
          <p:cNvSpPr txBox="1"/>
          <p:nvPr userDrawn="1"/>
        </p:nvSpPr>
        <p:spPr>
          <a:xfrm>
            <a:off x="8375904" y="4808460"/>
            <a:ext cx="285750" cy="115288"/>
          </a:xfrm>
          <a:prstGeom prst="rect">
            <a:avLst/>
          </a:prstGeom>
          <a:noFill/>
        </p:spPr>
        <p:txBody>
          <a:bodyPr wrap="square" lIns="0" tIns="0" rIns="0" bIns="0" rtlCol="0" anchor="b">
            <a:spAutoFit/>
          </a:bodyPr>
          <a:lstStyle/>
          <a:p>
            <a:pPr marL="0" marR="0" indent="0" algn="r" defTabSz="685149" rtl="0" eaLnBrk="1" fontAlgn="auto" latinLnBrk="0" hangingPunct="1">
              <a:lnSpc>
                <a:spcPct val="100000"/>
              </a:lnSpc>
              <a:spcBef>
                <a:spcPts val="0"/>
              </a:spcBef>
              <a:spcAft>
                <a:spcPts val="0"/>
              </a:spcAft>
              <a:buClrTx/>
              <a:buSzTx/>
              <a:buFontTx/>
              <a:buNone/>
              <a:tabLst/>
              <a:defRPr/>
            </a:pPr>
            <a:fld id="{DFCF27A5-1A5B-48D3-A060-2758FFBB1ADD}" type="slidenum">
              <a:rPr lang="en-US" sz="749" kern="1200" smtClean="0">
                <a:solidFill>
                  <a:schemeClr val="bg1"/>
                </a:solidFill>
                <a:latin typeface="+mn-lt"/>
                <a:ea typeface="+mn-ea"/>
                <a:cs typeface="+mn-cs"/>
                <a:sym typeface="+mn-lt"/>
              </a:rPr>
              <a:pPr marL="0" marR="0" indent="0" algn="r" defTabSz="685149" rtl="0" eaLnBrk="1" fontAlgn="auto" latinLnBrk="0" hangingPunct="1">
                <a:lnSpc>
                  <a:spcPct val="100000"/>
                </a:lnSpc>
                <a:spcBef>
                  <a:spcPts val="0"/>
                </a:spcBef>
                <a:spcAft>
                  <a:spcPts val="0"/>
                </a:spcAft>
                <a:buClrTx/>
                <a:buSzTx/>
                <a:buFontTx/>
                <a:buNone/>
                <a:tabLst/>
                <a:defRPr/>
              </a:pPr>
              <a:t>‹#›</a:t>
            </a:fld>
            <a:endParaRPr lang="en-US" sz="749" kern="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28081993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200719729"/>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20637" name="think-cell Slide" r:id="rId6" imgW="324" imgH="324" progId="TCLayout.ActiveDocument.1">
                  <p:embed/>
                </p:oleObj>
              </mc:Choice>
              <mc:Fallback>
                <p:oleObj name="think-cell Slide" r:id="rId6" imgW="324" imgH="324" progId="TCLayout.ActiveDocument.1">
                  <p:embed/>
                  <p:pic>
                    <p:nvPicPr>
                      <p:cNvPr id="3" name="Object 2" hidden="1"/>
                      <p:cNvPicPr/>
                      <p:nvPr/>
                    </p:nvPicPr>
                    <p:blipFill>
                      <a:blip r:embed="rId7"/>
                      <a:stretch>
                        <a:fillRect/>
                      </a:stretch>
                    </p:blipFill>
                    <p:spPr>
                      <a:xfrm>
                        <a:off x="1192" y="1195"/>
                        <a:ext cx="1190" cy="1191"/>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143" y="983"/>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dirty="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1"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sp>
        <p:nvSpPr>
          <p:cNvPr id="18" name="TextBox 17"/>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457200" y="2075072"/>
            <a:ext cx="1874281" cy="986646"/>
          </a:xfrm>
          <a:prstGeom prst="rect">
            <a:avLst/>
          </a:prstGeom>
        </p:spPr>
        <p:txBody>
          <a:bodyPr anchor="ctr">
            <a:noAutofit/>
          </a:bodyPr>
          <a:lstStyle>
            <a:lvl1pPr>
              <a:defRPr sz="2500">
                <a:solidFill>
                  <a:srgbClr val="002D3F"/>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349331" y="2695294"/>
            <a:ext cx="1023938" cy="2539571"/>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1391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96921844"/>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1661"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143" y="983"/>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dirty="0">
              <a:solidFill>
                <a:prstClr val="white"/>
              </a:solidFill>
              <a:sym typeface="+mn-lt"/>
            </a:endParaRPr>
          </a:p>
        </p:txBody>
      </p:sp>
      <p:sp>
        <p:nvSpPr>
          <p:cNvPr id="5" name="Title 4"/>
          <p:cNvSpPr>
            <a:spLocks noGrp="1"/>
          </p:cNvSpPr>
          <p:nvPr>
            <p:ph type="title" hasCustomPrompt="1"/>
          </p:nvPr>
        </p:nvSpPr>
        <p:spPr>
          <a:xfrm>
            <a:off x="457200" y="2075072"/>
            <a:ext cx="1874281" cy="986646"/>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5"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dirty="0"/>
          </a:p>
        </p:txBody>
      </p:sp>
      <p:sp>
        <p:nvSpPr>
          <p:cNvPr id="16"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dirty="0">
              <a:solidFill>
                <a:srgbClr val="FF0000"/>
              </a:solidFill>
              <a:latin typeface="Arial" panose="020B0604020202020204" pitchFamily="34" charset="0"/>
              <a:ea typeface="+mn-ea"/>
              <a:cs typeface="+mn-cs"/>
              <a:sym typeface="+mn-lt"/>
            </a:endParaRPr>
          </a:p>
        </p:txBody>
      </p:sp>
      <p:sp>
        <p:nvSpPr>
          <p:cNvPr id="17"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30981" y="2554487"/>
            <a:ext cx="2021000" cy="2598713"/>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270978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191477219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2685"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4"/>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dirty="0">
              <a:solidFill>
                <a:srgbClr val="FF0000"/>
              </a:solidFill>
              <a:latin typeface="Arial" panose="020B0604020202020204" pitchFamily="34" charset="0"/>
              <a:ea typeface="+mn-ea"/>
              <a:cs typeface="+mn-cs"/>
              <a:sym typeface="+mn-lt"/>
            </a:endParaRPr>
          </a:p>
        </p:txBody>
      </p:sp>
      <p:sp>
        <p:nvSpPr>
          <p:cNvPr id="10" name="Date Placeholder 7"/>
          <p:cNvSpPr>
            <a:spLocks noGrp="1"/>
          </p:cNvSpPr>
          <p:nvPr>
            <p:ph type="dt" sz="half" idx="11"/>
          </p:nvPr>
        </p:nvSpPr>
        <p:spPr>
          <a:xfrm>
            <a:off x="7258051" y="4808225"/>
            <a:ext cx="1111538" cy="115523"/>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7"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ea typeface="+mn-ea"/>
                <a:cs typeface="+mn-cs"/>
                <a:sym typeface="+mn-lt"/>
              </a:rPr>
              <a:t>Copyright © 2020 by Boston Consulting Group. All rights reserved.</a:t>
            </a:r>
          </a:p>
        </p:txBody>
      </p:sp>
      <p:sp>
        <p:nvSpPr>
          <p:cNvPr id="19" name="Pentagon 3"/>
          <p:cNvSpPr/>
          <p:nvPr userDrawn="1"/>
        </p:nvSpPr>
        <p:spPr bwMode="white">
          <a:xfrm>
            <a:off x="1" y="2"/>
            <a:ext cx="4070190" cy="5148263"/>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457200" y="1340442"/>
            <a:ext cx="3061977" cy="2467383"/>
          </a:xfrm>
          <a:prstGeom prst="rect">
            <a:avLst/>
          </a:prstGeom>
        </p:spPr>
        <p:txBody>
          <a:bodyPr anchor="ctr">
            <a:noAutofit/>
          </a:bodyPr>
          <a:lstStyle>
            <a:lvl1pPr>
              <a:defRPr sz="3200" b="0">
                <a:solidFill>
                  <a:srgbClr val="002D3F"/>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436146" y="2548154"/>
            <a:ext cx="973931" cy="2681387"/>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0934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92903733"/>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3709"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9" name="Pentagon 3"/>
          <p:cNvSpPr/>
          <p:nvPr userDrawn="1"/>
        </p:nvSpPr>
        <p:spPr bwMode="white">
          <a:xfrm>
            <a:off x="1" y="2"/>
            <a:ext cx="4070190" cy="5148263"/>
          </a:xfrm>
          <a:prstGeom prst="homePlate">
            <a:avLst>
              <a:gd name="adj" fmla="val 12939"/>
            </a:avLst>
          </a:pr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dirty="0">
              <a:solidFill>
                <a:prstClr val="white"/>
              </a:solidFill>
              <a:sym typeface="+mn-lt"/>
            </a:endParaRPr>
          </a:p>
        </p:txBody>
      </p:sp>
      <p:sp>
        <p:nvSpPr>
          <p:cNvPr id="20" name="Title 1"/>
          <p:cNvSpPr>
            <a:spLocks noGrp="1"/>
          </p:cNvSpPr>
          <p:nvPr>
            <p:ph type="title" hasCustomPrompt="1"/>
          </p:nvPr>
        </p:nvSpPr>
        <p:spPr>
          <a:xfrm>
            <a:off x="457200" y="1340442"/>
            <a:ext cx="3061977" cy="2467383"/>
          </a:xfrm>
          <a:prstGeom prst="rect">
            <a:avLst/>
          </a:prstGeom>
        </p:spPr>
        <p:txBody>
          <a:bodyPr anchor="ctr">
            <a:noAutofit/>
          </a:bodyPr>
          <a:lstStyle>
            <a:lvl1pPr>
              <a:defRPr sz="3200" b="0">
                <a:solidFill>
                  <a:srgbClr val="FFFFFF"/>
                </a:solidFill>
                <a:latin typeface="+mj-lt"/>
                <a:ea typeface="+mj-ea"/>
                <a:cs typeface="+mj-cs"/>
                <a:sym typeface="+mj-lt"/>
              </a:defRPr>
            </a:lvl1pPr>
          </a:lstStyle>
          <a:p>
            <a:r>
              <a:rPr lang="en-US"/>
              <a:t>Click to add title</a:t>
            </a:r>
          </a:p>
        </p:txBody>
      </p:sp>
      <p:sp>
        <p:nvSpPr>
          <p:cNvPr id="13"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dirty="0"/>
          </a:p>
        </p:txBody>
      </p:sp>
      <p:sp>
        <p:nvSpPr>
          <p:cNvPr id="14"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dirty="0">
              <a:solidFill>
                <a:srgbClr val="FF0000"/>
              </a:solidFill>
              <a:latin typeface="Arial" panose="020B0604020202020204" pitchFamily="34" charset="0"/>
              <a:ea typeface="+mn-ea"/>
              <a:cs typeface="+mn-cs"/>
              <a:sym typeface="+mn-lt"/>
            </a:endParaRPr>
          </a:p>
        </p:txBody>
      </p:sp>
      <p:sp>
        <p:nvSpPr>
          <p:cNvPr id="15"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83546" y="2564599"/>
            <a:ext cx="2021000" cy="2583665"/>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4056575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3923528211"/>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4733"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1" y="2"/>
            <a:ext cx="4772660" cy="5148263"/>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dirty="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57200" y="349200"/>
            <a:ext cx="3576169" cy="993775"/>
          </a:xfrm>
          <a:prstGeom prst="rect">
            <a:avLst/>
          </a:prstGeom>
        </p:spPr>
        <p:txBody>
          <a:bodyPr/>
          <a:lstStyle>
            <a:lvl1pPr>
              <a:defRPr>
                <a:latin typeface="+mj-lt"/>
                <a:ea typeface="+mj-ea"/>
                <a:cs typeface="+mj-cs"/>
                <a:sym typeface="+mj-lt"/>
              </a:defRPr>
            </a:lvl1pPr>
          </a:lstStyle>
          <a:p>
            <a:r>
              <a:rPr lang="en-US"/>
              <a:t>Click to add title</a:t>
            </a:r>
          </a:p>
        </p:txBody>
      </p:sp>
      <p:sp>
        <p:nvSpPr>
          <p:cNvPr id="13"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dirty="0"/>
          </a:p>
        </p:txBody>
      </p:sp>
      <p:sp>
        <p:nvSpPr>
          <p:cNvPr id="18"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sp>
        <p:nvSpPr>
          <p:cNvPr id="16" name="TextBox 15"/>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48354" y="2694698"/>
            <a:ext cx="1023938" cy="2539571"/>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2053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5829255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5757"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1" y="2"/>
            <a:ext cx="4772660" cy="5148263"/>
          </a:xfrm>
          <a:prstGeom prst="homePlate">
            <a:avLst>
              <a:gd name="adj" fmla="val 12939"/>
            </a:avLst>
          </a:pr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dirty="0">
              <a:solidFill>
                <a:prstClr val="white"/>
              </a:solidFill>
              <a:sym typeface="+mn-lt"/>
            </a:endParaRPr>
          </a:p>
        </p:txBody>
      </p:sp>
      <p:sp>
        <p:nvSpPr>
          <p:cNvPr id="3" name="Title 2"/>
          <p:cNvSpPr>
            <a:spLocks noGrp="1"/>
          </p:cNvSpPr>
          <p:nvPr>
            <p:ph type="title" hasCustomPrompt="1"/>
          </p:nvPr>
        </p:nvSpPr>
        <p:spPr>
          <a:xfrm>
            <a:off x="457200" y="349200"/>
            <a:ext cx="3576169" cy="993775"/>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1"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dirty="0"/>
          </a:p>
        </p:txBody>
      </p:sp>
      <p:sp>
        <p:nvSpPr>
          <p:cNvPr id="14"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dirty="0">
              <a:solidFill>
                <a:srgbClr val="FF0000"/>
              </a:solidFill>
              <a:latin typeface="Arial" panose="020B0604020202020204" pitchFamily="34" charset="0"/>
              <a:ea typeface="+mn-ea"/>
              <a:cs typeface="+mn-cs"/>
              <a:sym typeface="+mn-lt"/>
            </a:endParaRPr>
          </a:p>
        </p:txBody>
      </p:sp>
      <p:sp>
        <p:nvSpPr>
          <p:cNvPr id="15"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45130" y="2558219"/>
            <a:ext cx="2021000" cy="2594814"/>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915325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354494142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6781"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2" y="2"/>
            <a:ext cx="6334679" cy="5148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750"/>
              </a:spcAft>
            </a:pPr>
            <a:endParaRPr lang="en-US" sz="9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dirty="0"/>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mn-lt"/>
            </a:endParaRPr>
          </a:p>
        </p:txBody>
      </p:sp>
      <p:sp>
        <p:nvSpPr>
          <p:cNvPr id="2" name="Title 1"/>
          <p:cNvSpPr>
            <a:spLocks noGrp="1"/>
          </p:cNvSpPr>
          <p:nvPr>
            <p:ph type="title" hasCustomPrompt="1"/>
          </p:nvPr>
        </p:nvSpPr>
        <p:spPr>
          <a:xfrm>
            <a:off x="457200" y="349200"/>
            <a:ext cx="4706172" cy="993775"/>
          </a:xfrm>
          <a:prstGeom prst="rect">
            <a:avLst/>
          </a:prstGeom>
        </p:spPr>
        <p:txBody>
          <a:bodyPr/>
          <a:lstStyle>
            <a:lvl1pPr>
              <a:defRPr>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617756" y="2694698"/>
            <a:ext cx="1023938" cy="2539571"/>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467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44915269"/>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7805"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2" y="2"/>
            <a:ext cx="6334679" cy="5148263"/>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100000">
                <a:srgbClr val="002D3F"/>
              </a:gs>
              <a:gs pos="0">
                <a:srgbClr val="00425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dirty="0">
              <a:solidFill>
                <a:prstClr val="white"/>
              </a:solidFill>
              <a:sym typeface="+mn-lt"/>
            </a:endParaRPr>
          </a:p>
        </p:txBody>
      </p:sp>
      <p:sp>
        <p:nvSpPr>
          <p:cNvPr id="2" name="Title 1"/>
          <p:cNvSpPr>
            <a:spLocks noGrp="1"/>
          </p:cNvSpPr>
          <p:nvPr>
            <p:ph type="title" hasCustomPrompt="1"/>
          </p:nvPr>
        </p:nvSpPr>
        <p:spPr>
          <a:xfrm>
            <a:off x="457200" y="349200"/>
            <a:ext cx="4706172" cy="993775"/>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7"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dirty="0"/>
          </a:p>
        </p:txBody>
      </p:sp>
      <p:sp>
        <p:nvSpPr>
          <p:cNvPr id="18"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dirty="0">
              <a:solidFill>
                <a:srgbClr val="FF0000"/>
              </a:solidFill>
              <a:latin typeface="Arial" panose="020B0604020202020204" pitchFamily="34" charset="0"/>
              <a:ea typeface="+mn-ea"/>
              <a:cs typeface="+mn-cs"/>
              <a:sym typeface="+mn-lt"/>
            </a:endParaRPr>
          </a:p>
        </p:txBody>
      </p:sp>
      <p:sp>
        <p:nvSpPr>
          <p:cNvPr id="1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925722" y="2558219"/>
            <a:ext cx="2021000" cy="2594814"/>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798657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426767146"/>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8829"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4"/>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dirty="0"/>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sp>
        <p:nvSpPr>
          <p:cNvPr id="10" name="TextBox 9"/>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472500" y="2872407"/>
            <a:ext cx="8199900" cy="1206028"/>
          </a:xfrm>
        </p:spPr>
        <p:txBody>
          <a:bodyPr anchor="b">
            <a:noAutofit/>
          </a:bodyPr>
          <a:lstStyle>
            <a:lvl1pPr marL="0" algn="l" defTabSz="685783"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3996657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 Big statement icon">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0408031"/>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29853"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4" name="Rectangle 3" hidden="1"/>
          <p:cNvSpPr/>
          <p:nvPr userDrawn="1">
            <p:custDataLst>
              <p:tags r:id="rId3"/>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Date Placeholder 7"/>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11"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sp>
        <p:nvSpPr>
          <p:cNvPr id="6" name="Rectangle 5"/>
          <p:cNvSpPr/>
          <p:nvPr userDrawn="1"/>
        </p:nvSpPr>
        <p:spPr bwMode="white">
          <a:xfrm>
            <a:off x="472500" y="469541"/>
            <a:ext cx="699516" cy="700164"/>
          </a:xfrm>
          <a:prstGeom prst="rect">
            <a:avLst/>
          </a:prstGeom>
          <a:noFill/>
          <a:ln>
            <a:solidFill>
              <a:srgbClr val="002D3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472500" y="2872407"/>
            <a:ext cx="8199900" cy="1206028"/>
          </a:xfrm>
          <a:prstGeom prst="rect">
            <a:avLst/>
          </a:prstGeom>
        </p:spPr>
        <p:txBody>
          <a:bodyPr anchor="b">
            <a:noAutofit/>
          </a:bodyPr>
          <a:lstStyle>
            <a:lvl1pPr marL="0" algn="l" defTabSz="685783" rtl="0" eaLnBrk="1" fontAlgn="auto" latinLnBrk="0" hangingPunct="1">
              <a:lnSpc>
                <a:spcPts val="4500"/>
              </a:lnSpc>
              <a:spcBef>
                <a:spcPts val="0"/>
              </a:spcBef>
              <a:spcAft>
                <a:spcPts val="0"/>
              </a:spcAft>
              <a:defRPr lang="en-US" sz="4000" kern="1200" baseline="0" dirty="0">
                <a:solidFill>
                  <a:srgbClr val="002D3F"/>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542125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 Title Only">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92627616"/>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229"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193" y="1192"/>
                        <a:ext cx="1191" cy="1192"/>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457200" y="349200"/>
            <a:ext cx="6364188" cy="993775"/>
          </a:xfr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810567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243">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0212E"/>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86074312"/>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30877"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192" y="1195"/>
                        <a:ext cx="1190" cy="1191"/>
                      </a:xfrm>
                      <a:prstGeom prst="rect">
                        <a:avLst/>
                      </a:prstGeom>
                    </p:spPr>
                  </p:pic>
                </p:oleObj>
              </mc:Fallback>
            </mc:AlternateContent>
          </a:graphicData>
        </a:graphic>
      </p:graphicFrame>
      <p:sp>
        <p:nvSpPr>
          <p:cNvPr id="6" name="JS SlideHeader"/>
          <p:cNvSpPr txBox="1"/>
          <p:nvPr userDrawn="1"/>
        </p:nvSpPr>
        <p:spPr>
          <a:xfrm>
            <a:off x="8375904" y="4739082"/>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dirty="0">
              <a:solidFill>
                <a:srgbClr val="FF0000"/>
              </a:solidFill>
              <a:latin typeface="Arial" panose="020B0604020202020204" pitchFamily="34" charset="0"/>
              <a:ea typeface="+mn-ea"/>
              <a:cs typeface="+mn-cs"/>
              <a:sym typeface="+mn-lt"/>
            </a:endParaRPr>
          </a:p>
        </p:txBody>
      </p:sp>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97831" y="79632"/>
            <a:ext cx="57747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9144000" cy="4404576"/>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2D3F"/>
          </a:solidFill>
          <a:ln>
            <a:noFill/>
          </a:ln>
          <a:effectLst/>
        </p:spPr>
        <p:txBody>
          <a:bodyPr vert="horz" wrap="square" lIns="68580" tIns="34290" rIns="68580" bIns="34290" numCol="1" anchor="t" anchorCtr="0" compatLnSpc="1">
            <a:prstTxWarp prst="textNoShape">
              <a:avLst/>
            </a:prstTxWarp>
            <a:noAutofit/>
          </a:bodyPr>
          <a:lstStyle/>
          <a:p>
            <a:endParaRPr lang="en-US" sz="1013" dirty="0">
              <a:latin typeface="+mn-lt"/>
              <a:ea typeface="+mn-ea"/>
              <a:cs typeface="+mn-cs"/>
              <a:sym typeface="+mn-lt"/>
            </a:endParaRPr>
          </a:p>
        </p:txBody>
      </p:sp>
    </p:spTree>
    <p:extLst>
      <p:ext uri="{BB962C8B-B14F-4D97-AF65-F5344CB8AC3E}">
        <p14:creationId xmlns:p14="http://schemas.microsoft.com/office/powerpoint/2010/main" val="115552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2C2C2C"/>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405815573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1901"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9" name="Rectangle 8" hidden="1"/>
          <p:cNvSpPr/>
          <p:nvPr userDrawn="1">
            <p:custDataLst>
              <p:tags r:id="rId3"/>
            </p:custDataLst>
          </p:nvPr>
        </p:nvSpPr>
        <p:spPr>
          <a:xfrm>
            <a:off x="0" y="0"/>
            <a:ext cx="158750" cy="158750"/>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JS SlideHeader"/>
          <p:cNvSpPr txBox="1"/>
          <p:nvPr/>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dirty="0">
              <a:solidFill>
                <a:srgbClr val="FF0000"/>
              </a:solidFill>
              <a:latin typeface="Arial" panose="020B0604020202020204" pitchFamily="34" charset="0"/>
              <a:ea typeface="+mn-ea"/>
              <a:cs typeface="+mn-cs"/>
              <a:sym typeface="+mn-lt"/>
            </a:endParaRPr>
          </a:p>
        </p:txBody>
      </p:sp>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57200" y="349200"/>
            <a:ext cx="6364188" cy="993775"/>
          </a:xfrm>
        </p:spPr>
        <p:txBody>
          <a:bodyPr/>
          <a:lstStyle>
            <a:lvl1pPr>
              <a:defRPr>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567099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1456086336"/>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2925"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13" name="Freeform 12"/>
          <p:cNvSpPr/>
          <p:nvPr/>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dirty="0">
              <a:solidFill>
                <a:prstClr val="white"/>
              </a:solidFill>
              <a:latin typeface="+mn-lt"/>
              <a:ea typeface="+mn-ea"/>
              <a:cs typeface="+mn-cs"/>
              <a:sym typeface="+mn-lt"/>
            </a:endParaRPr>
          </a:p>
        </p:txBody>
      </p:sp>
      <p:sp>
        <p:nvSpPr>
          <p:cNvPr id="17" name="Freeform 12"/>
          <p:cNvSpPr/>
          <p:nvPr userDrawn="1"/>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dirty="0">
              <a:solidFill>
                <a:prstClr val="white"/>
              </a:solidFill>
              <a:latin typeface="+mn-lt"/>
              <a:ea typeface="+mn-ea"/>
              <a:cs typeface="+mn-cs"/>
              <a:sym typeface="+mn-lt"/>
            </a:endParaRPr>
          </a:p>
        </p:txBody>
      </p:sp>
      <p:sp>
        <p:nvSpPr>
          <p:cNvPr id="20" name="JS SlideHeader"/>
          <p:cNvSpPr txBox="1"/>
          <p:nvPr userDrawn="1"/>
        </p:nvSpPr>
        <p:spPr>
          <a:xfrm>
            <a:off x="457200" y="2505561"/>
            <a:ext cx="2129850" cy="181909"/>
          </a:xfrm>
          <a:prstGeom prst="rect">
            <a:avLst/>
          </a:prstGeom>
          <a:noFill/>
        </p:spPr>
        <p:txBody>
          <a:bodyPr wrap="square" lIns="0" tIns="0" rIns="0" bIns="0" rtlCol="0" anchor="ctr">
            <a:spAutoFit/>
          </a:bodyPr>
          <a:lstStyle/>
          <a:p>
            <a:pPr marL="0" indent="0" algn="ctr">
              <a:lnSpc>
                <a:spcPct val="106000"/>
              </a:lnSpc>
              <a:spcAft>
                <a:spcPts val="525"/>
              </a:spcAft>
              <a:buFontTx/>
              <a:buNone/>
            </a:pPr>
            <a:r>
              <a:rPr lang="en-US" sz="1200" b="1" i="0" u="none" dirty="0">
                <a:solidFill>
                  <a:srgbClr val="FF0000"/>
                </a:solidFill>
                <a:latin typeface="Arial" panose="020B0604020202020204" pitchFamily="34" charset="0"/>
                <a:ea typeface="+mn-ea"/>
                <a:cs typeface="+mn-cs"/>
                <a:sym typeface="+mn-lt"/>
              </a:rPr>
              <a:t>Table of contents</a:t>
            </a:r>
          </a:p>
        </p:txBody>
      </p:sp>
      <p:sp>
        <p:nvSpPr>
          <p:cNvPr id="15"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dirty="0"/>
          </a:p>
        </p:txBody>
      </p:sp>
      <p:sp>
        <p:nvSpPr>
          <p:cNvPr id="24"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31478" y="2692554"/>
            <a:ext cx="1023938" cy="2539571"/>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9321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1395220447"/>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3949"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6" name="Date Placeholder 4"/>
          <p:cNvSpPr>
            <a:spLocks noGrp="1"/>
          </p:cNvSpPr>
          <p:nvPr>
            <p:ph type="dt" sz="half" idx="10"/>
          </p:nvPr>
        </p:nvSpPr>
        <p:spPr>
          <a:xfrm>
            <a:off x="7258051" y="4808225"/>
            <a:ext cx="1111538" cy="115523"/>
          </a:xfrm>
        </p:spPr>
        <p:txBody>
          <a:bodyPr/>
          <a:lstStyle>
            <a:lvl1pPr>
              <a:defRPr>
                <a:solidFill>
                  <a:schemeClr val="bg1"/>
                </a:solidFill>
                <a:latin typeface="+mn-lt"/>
                <a:ea typeface="+mn-ea"/>
                <a:cs typeface="+mn-cs"/>
                <a:sym typeface="+mn-lt"/>
              </a:defRPr>
            </a:lvl1pPr>
          </a:lstStyle>
          <a:p>
            <a:endParaRPr lang="en-US" dirty="0"/>
          </a:p>
        </p:txBody>
      </p:sp>
      <p:sp>
        <p:nvSpPr>
          <p:cNvPr id="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sp>
        <p:nvSpPr>
          <p:cNvPr id="11" name="TextBox 10"/>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5672504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6007263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4973"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193" y="1192"/>
                        <a:ext cx="1191" cy="1192"/>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924748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 Disclaim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0994035"/>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5997"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193" y="1192"/>
                        <a:ext cx="1191" cy="1192"/>
                      </a:xfrm>
                      <a:prstGeom prst="rect">
                        <a:avLst/>
                      </a:prstGeom>
                    </p:spPr>
                  </p:pic>
                </p:oleObj>
              </mc:Fallback>
            </mc:AlternateContent>
          </a:graphicData>
        </a:graphic>
      </p:graphicFrame>
      <p:sp>
        <p:nvSpPr>
          <p:cNvPr id="10"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spTree>
    <p:extLst>
      <p:ext uri="{BB962C8B-B14F-4D97-AF65-F5344CB8AC3E}">
        <p14:creationId xmlns:p14="http://schemas.microsoft.com/office/powerpoint/2010/main" val="3991978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D. En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20474707"/>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37021"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B878ABA1-8739-43F4-A348-6321F26913F7}"/>
              </a:ext>
            </a:extLst>
          </p:cNvPr>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2006653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24480389"/>
              </p:ext>
            </p:extLst>
          </p:nvPr>
        </p:nvGraphicFramePr>
        <p:xfrm>
          <a:off x="1193" y="1192"/>
          <a:ext cx="1191" cy="1192"/>
        </p:xfrm>
        <a:graphic>
          <a:graphicData uri="http://schemas.openxmlformats.org/presentationml/2006/ole">
            <mc:AlternateContent xmlns:mc="http://schemas.openxmlformats.org/markup-compatibility/2006">
              <mc:Choice xmlns:v="urn:schemas-microsoft-com:vml" Requires="v">
                <p:oleObj spid="_x0000_s38046"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193" y="1192"/>
                        <a:ext cx="1191" cy="1192"/>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6"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grpSp>
        <p:nvGrpSpPr>
          <p:cNvPr id="51" name="Group 50"/>
          <p:cNvGrpSpPr/>
          <p:nvPr userDrawn="1"/>
        </p:nvGrpSpPr>
        <p:grpSpPr>
          <a:xfrm>
            <a:off x="900" y="-1949"/>
            <a:ext cx="9142200" cy="5152160"/>
            <a:chOff x="900" y="-1949"/>
            <a:chExt cx="9142200" cy="5152160"/>
          </a:xfrm>
        </p:grpSpPr>
        <p:sp>
          <p:nvSpPr>
            <p:cNvPr id="52" name="Slide edges"/>
            <p:cNvSpPr>
              <a:spLocks/>
            </p:cNvSpPr>
            <p:nvPr/>
          </p:nvSpPr>
          <p:spPr bwMode="auto">
            <a:xfrm>
              <a:off x="900" y="-1949"/>
              <a:ext cx="9142200" cy="515216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A4A7A9"/>
            </a:solidFill>
            <a:ln>
              <a:noFill/>
            </a:ln>
          </p:spPr>
          <p:txBody>
            <a:bodyPr vert="horz" wrap="square" lIns="68580" tIns="34290" rIns="68580" bIns="34290" numCol="1" anchor="t" anchorCtr="0" compatLnSpc="1">
              <a:prstTxWarp prst="textNoShape">
                <a:avLst/>
              </a:prstTxWarp>
            </a:bodyPr>
            <a:lstStyle/>
            <a:p>
              <a:pPr>
                <a:defRPr/>
              </a:pPr>
              <a:endParaRPr lang="en-US" dirty="0">
                <a:solidFill>
                  <a:srgbClr val="575757"/>
                </a:solidFill>
              </a:endParaRPr>
            </a:p>
          </p:txBody>
        </p:sp>
        <p:sp>
          <p:nvSpPr>
            <p:cNvPr id="53" name="Footnote measure"/>
            <p:cNvSpPr>
              <a:spLocks noChangeArrowheads="1"/>
            </p:cNvSpPr>
            <p:nvPr/>
          </p:nvSpPr>
          <p:spPr bwMode="auto">
            <a:xfrm>
              <a:off x="457201" y="4589938"/>
              <a:ext cx="8204454" cy="332399"/>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54" name="Whitespace measure"/>
            <p:cNvSpPr>
              <a:spLocks noChangeArrowheads="1"/>
            </p:cNvSpPr>
            <p:nvPr/>
          </p:nvSpPr>
          <p:spPr bwMode="auto">
            <a:xfrm>
              <a:off x="457201" y="1131085"/>
              <a:ext cx="8204454" cy="435777"/>
            </a:xfrm>
            <a:prstGeom prst="rect">
              <a:avLst/>
            </a:prstGeom>
            <a:solidFill>
              <a:srgbClr val="E9A91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55" name="Rectangle 6"/>
            <p:cNvSpPr>
              <a:spLocks noChangeArrowheads="1"/>
            </p:cNvSpPr>
            <p:nvPr/>
          </p:nvSpPr>
          <p:spPr bwMode="auto">
            <a:xfrm>
              <a:off x="471599" y="1129023"/>
              <a:ext cx="8206874" cy="43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57" name="No-fly zone"/>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close/>
                  <a:moveTo>
                    <a:pt x="6021" y="0"/>
                  </a:moveTo>
                  <a:lnTo>
                    <a:pt x="0" y="0"/>
                  </a:lnTo>
                  <a:lnTo>
                    <a:pt x="0" y="3390"/>
                  </a:lnTo>
                  <a:lnTo>
                    <a:pt x="6021" y="3390"/>
                  </a:lnTo>
                  <a:lnTo>
                    <a:pt x="6021" y="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58" name="Freeform 8"/>
            <p:cNvSpPr>
              <a:spLocks noEditPoints="1"/>
            </p:cNvSpPr>
            <p:nvPr/>
          </p:nvSpPr>
          <p:spPr bwMode="auto">
            <a:xfrm>
              <a:off x="900" y="2381"/>
              <a:ext cx="9142200" cy="5147328"/>
            </a:xfrm>
            <a:custGeom>
              <a:avLst/>
              <a:gdLst>
                <a:gd name="T0" fmla="*/ 310 w 6021"/>
                <a:gd name="T1" fmla="*/ 742 h 3390"/>
                <a:gd name="T2" fmla="*/ 310 w 6021"/>
                <a:gd name="T3" fmla="*/ 742 h 3390"/>
                <a:gd name="T4" fmla="*/ 310 w 6021"/>
                <a:gd name="T5" fmla="*/ 310 h 3390"/>
                <a:gd name="T6" fmla="*/ 5715 w 6021"/>
                <a:gd name="T7" fmla="*/ 310 h 3390"/>
                <a:gd name="T8" fmla="*/ 5715 w 6021"/>
                <a:gd name="T9" fmla="*/ 742 h 3390"/>
                <a:gd name="T10" fmla="*/ 5715 w 6021"/>
                <a:gd name="T11" fmla="*/ 1029 h 3390"/>
                <a:gd name="T12" fmla="*/ 5715 w 6021"/>
                <a:gd name="T13" fmla="*/ 3040 h 3390"/>
                <a:gd name="T14" fmla="*/ 5715 w 6021"/>
                <a:gd name="T15" fmla="*/ 3043 h 3390"/>
                <a:gd name="T16" fmla="*/ 5715 w 6021"/>
                <a:gd name="T17" fmla="*/ 3230 h 3390"/>
                <a:gd name="T18" fmla="*/ 310 w 6021"/>
                <a:gd name="T19" fmla="*/ 3230 h 3390"/>
                <a:gd name="T20" fmla="*/ 310 w 6021"/>
                <a:gd name="T21" fmla="*/ 3040 h 3390"/>
                <a:gd name="T22" fmla="*/ 310 w 6021"/>
                <a:gd name="T23" fmla="*/ 1029 h 3390"/>
                <a:gd name="T24" fmla="*/ 310 w 6021"/>
                <a:gd name="T25" fmla="*/ 742 h 3390"/>
                <a:gd name="T26" fmla="*/ 6021 w 6021"/>
                <a:gd name="T27" fmla="*/ 0 h 3390"/>
                <a:gd name="T28" fmla="*/ 0 w 6021"/>
                <a:gd name="T29" fmla="*/ 0 h 3390"/>
                <a:gd name="T30" fmla="*/ 0 w 6021"/>
                <a:gd name="T31" fmla="*/ 3390 h 3390"/>
                <a:gd name="T32" fmla="*/ 6021 w 6021"/>
                <a:gd name="T33" fmla="*/ 3390 h 3390"/>
                <a:gd name="T34" fmla="*/ 6021 w 6021"/>
                <a:gd name="T35" fmla="*/ 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1" h="3390">
                  <a:moveTo>
                    <a:pt x="310" y="742"/>
                  </a:moveTo>
                  <a:lnTo>
                    <a:pt x="310" y="742"/>
                  </a:lnTo>
                  <a:lnTo>
                    <a:pt x="310" y="310"/>
                  </a:lnTo>
                  <a:lnTo>
                    <a:pt x="5715" y="310"/>
                  </a:lnTo>
                  <a:lnTo>
                    <a:pt x="5715" y="742"/>
                  </a:lnTo>
                  <a:lnTo>
                    <a:pt x="5715" y="1029"/>
                  </a:lnTo>
                  <a:lnTo>
                    <a:pt x="5715" y="3040"/>
                  </a:lnTo>
                  <a:lnTo>
                    <a:pt x="5715" y="3043"/>
                  </a:lnTo>
                  <a:lnTo>
                    <a:pt x="5715" y="3230"/>
                  </a:lnTo>
                  <a:lnTo>
                    <a:pt x="310" y="3230"/>
                  </a:lnTo>
                  <a:lnTo>
                    <a:pt x="310" y="3040"/>
                  </a:lnTo>
                  <a:lnTo>
                    <a:pt x="310" y="1029"/>
                  </a:lnTo>
                  <a:lnTo>
                    <a:pt x="310" y="742"/>
                  </a:lnTo>
                  <a:moveTo>
                    <a:pt x="6021" y="0"/>
                  </a:moveTo>
                  <a:lnTo>
                    <a:pt x="0" y="0"/>
                  </a:lnTo>
                  <a:lnTo>
                    <a:pt x="0" y="3390"/>
                  </a:lnTo>
                  <a:lnTo>
                    <a:pt x="6021" y="3390"/>
                  </a:lnTo>
                  <a:lnTo>
                    <a:pt x="60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grpSp>
          <p:nvGrpSpPr>
            <p:cNvPr id="59" name="Gutter space"/>
            <p:cNvGrpSpPr/>
            <p:nvPr/>
          </p:nvGrpSpPr>
          <p:grpSpPr>
            <a:xfrm>
              <a:off x="951744" y="470043"/>
              <a:ext cx="7215368" cy="4119894"/>
              <a:chOff x="2322513" y="1258888"/>
              <a:chExt cx="7543800" cy="4341813"/>
            </a:xfrm>
            <a:solidFill>
              <a:schemeClr val="accent5">
                <a:alpha val="15000"/>
              </a:schemeClr>
            </a:solidFill>
          </p:grpSpPr>
          <p:sp>
            <p:nvSpPr>
              <p:cNvPr id="84" name="Rectangle 34"/>
              <p:cNvSpPr>
                <a:spLocks noChangeArrowheads="1"/>
              </p:cNvSpPr>
              <p:nvPr/>
            </p:nvSpPr>
            <p:spPr bwMode="auto">
              <a:xfrm>
                <a:off x="6716713" y="1258888"/>
                <a:ext cx="227013"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85" name="Rectangle 35"/>
              <p:cNvSpPr>
                <a:spLocks noChangeArrowheads="1"/>
              </p:cNvSpPr>
              <p:nvPr/>
            </p:nvSpPr>
            <p:spPr bwMode="auto">
              <a:xfrm>
                <a:off x="818356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86" name="Rectangle 36"/>
              <p:cNvSpPr>
                <a:spLocks noChangeArrowheads="1"/>
              </p:cNvSpPr>
              <p:nvPr/>
            </p:nvSpPr>
            <p:spPr bwMode="auto">
              <a:xfrm>
                <a:off x="7451726"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87" name="Rectangle 37"/>
              <p:cNvSpPr>
                <a:spLocks noChangeArrowheads="1"/>
              </p:cNvSpPr>
              <p:nvPr/>
            </p:nvSpPr>
            <p:spPr bwMode="auto">
              <a:xfrm>
                <a:off x="89154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88" name="Rectangle 38"/>
              <p:cNvSpPr>
                <a:spLocks noChangeArrowheads="1"/>
              </p:cNvSpPr>
              <p:nvPr/>
            </p:nvSpPr>
            <p:spPr bwMode="auto">
              <a:xfrm>
                <a:off x="9647238" y="1258888"/>
                <a:ext cx="219075"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89" name="Rectangle 39"/>
              <p:cNvSpPr>
                <a:spLocks noChangeArrowheads="1"/>
              </p:cNvSpPr>
              <p:nvPr/>
            </p:nvSpPr>
            <p:spPr bwMode="auto">
              <a:xfrm>
                <a:off x="5984876" y="1258888"/>
                <a:ext cx="23018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90" name="Rectangle 40"/>
              <p:cNvSpPr>
                <a:spLocks noChangeArrowheads="1"/>
              </p:cNvSpPr>
              <p:nvPr/>
            </p:nvSpPr>
            <p:spPr bwMode="auto">
              <a:xfrm>
                <a:off x="2322513" y="1258888"/>
                <a:ext cx="228600"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91" name="Rectangle 41"/>
              <p:cNvSpPr>
                <a:spLocks noChangeArrowheads="1"/>
              </p:cNvSpPr>
              <p:nvPr/>
            </p:nvSpPr>
            <p:spPr bwMode="auto">
              <a:xfrm>
                <a:off x="3059113"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92" name="Rectangle 42"/>
              <p:cNvSpPr>
                <a:spLocks noChangeArrowheads="1"/>
              </p:cNvSpPr>
              <p:nvPr/>
            </p:nvSpPr>
            <p:spPr bwMode="auto">
              <a:xfrm>
                <a:off x="379095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93" name="Rectangle 43"/>
              <p:cNvSpPr>
                <a:spLocks noChangeArrowheads="1"/>
              </p:cNvSpPr>
              <p:nvPr/>
            </p:nvSpPr>
            <p:spPr bwMode="auto">
              <a:xfrm>
                <a:off x="4521201"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94" name="Rectangle 44"/>
              <p:cNvSpPr>
                <a:spLocks noChangeArrowheads="1"/>
              </p:cNvSpPr>
              <p:nvPr/>
            </p:nvSpPr>
            <p:spPr bwMode="auto">
              <a:xfrm>
                <a:off x="5253038" y="1258888"/>
                <a:ext cx="223838" cy="434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grpSp>
        <p:grpSp>
          <p:nvGrpSpPr>
            <p:cNvPr id="60" name="Group 59"/>
            <p:cNvGrpSpPr/>
            <p:nvPr/>
          </p:nvGrpSpPr>
          <p:grpSpPr>
            <a:xfrm>
              <a:off x="900" y="470043"/>
              <a:ext cx="9142200" cy="4119894"/>
              <a:chOff x="900" y="470043"/>
              <a:chExt cx="9142200" cy="4119894"/>
            </a:xfrm>
          </p:grpSpPr>
          <p:sp>
            <p:nvSpPr>
              <p:cNvPr id="64" name="Line 14"/>
              <p:cNvSpPr>
                <a:spLocks noChangeShapeType="1"/>
              </p:cNvSpPr>
              <p:nvPr/>
            </p:nvSpPr>
            <p:spPr bwMode="auto">
              <a:xfrm>
                <a:off x="900" y="68940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65" name="Line 15"/>
              <p:cNvSpPr>
                <a:spLocks noChangeShapeType="1"/>
              </p:cNvSpPr>
              <p:nvPr/>
            </p:nvSpPr>
            <p:spPr bwMode="auto">
              <a:xfrm>
                <a:off x="900" y="470043"/>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66" name="Line 16"/>
              <p:cNvSpPr>
                <a:spLocks noChangeShapeType="1"/>
              </p:cNvSpPr>
              <p:nvPr/>
            </p:nvSpPr>
            <p:spPr bwMode="auto">
              <a:xfrm>
                <a:off x="900" y="4589937"/>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67" name="Line 17"/>
              <p:cNvSpPr>
                <a:spLocks noChangeShapeType="1"/>
              </p:cNvSpPr>
              <p:nvPr/>
            </p:nvSpPr>
            <p:spPr bwMode="auto">
              <a:xfrm>
                <a:off x="900" y="908771"/>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68" name="Line 18"/>
              <p:cNvSpPr>
                <a:spLocks noChangeShapeType="1"/>
              </p:cNvSpPr>
              <p:nvPr/>
            </p:nvSpPr>
            <p:spPr bwMode="auto">
              <a:xfrm>
                <a:off x="900" y="1128135"/>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69" name="Line 19"/>
              <p:cNvSpPr>
                <a:spLocks noChangeShapeType="1"/>
              </p:cNvSpPr>
              <p:nvPr/>
            </p:nvSpPr>
            <p:spPr bwMode="auto">
              <a:xfrm>
                <a:off x="900" y="1347499"/>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70" name="Line 20"/>
              <p:cNvSpPr>
                <a:spLocks noChangeShapeType="1"/>
              </p:cNvSpPr>
              <p:nvPr/>
            </p:nvSpPr>
            <p:spPr bwMode="auto">
              <a:xfrm>
                <a:off x="900" y="156686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71" name="Line 21"/>
              <p:cNvSpPr>
                <a:spLocks noChangeShapeType="1"/>
              </p:cNvSpPr>
              <p:nvPr/>
            </p:nvSpPr>
            <p:spPr bwMode="auto">
              <a:xfrm>
                <a:off x="900" y="178279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72" name="Line 22"/>
              <p:cNvSpPr>
                <a:spLocks noChangeShapeType="1"/>
              </p:cNvSpPr>
              <p:nvPr/>
            </p:nvSpPr>
            <p:spPr bwMode="auto">
              <a:xfrm>
                <a:off x="900" y="199873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73" name="Line 23"/>
              <p:cNvSpPr>
                <a:spLocks noChangeShapeType="1"/>
              </p:cNvSpPr>
              <p:nvPr/>
            </p:nvSpPr>
            <p:spPr bwMode="auto">
              <a:xfrm>
                <a:off x="900" y="221466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74" name="Line 24"/>
              <p:cNvSpPr>
                <a:spLocks noChangeShapeType="1"/>
              </p:cNvSpPr>
              <p:nvPr/>
            </p:nvSpPr>
            <p:spPr bwMode="auto">
              <a:xfrm>
                <a:off x="900" y="243059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75" name="Line 25"/>
              <p:cNvSpPr>
                <a:spLocks noChangeShapeType="1"/>
              </p:cNvSpPr>
              <p:nvPr/>
            </p:nvSpPr>
            <p:spPr bwMode="auto">
              <a:xfrm>
                <a:off x="900" y="264653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76" name="Line 26"/>
              <p:cNvSpPr>
                <a:spLocks noChangeShapeType="1"/>
              </p:cNvSpPr>
              <p:nvPr/>
            </p:nvSpPr>
            <p:spPr bwMode="auto">
              <a:xfrm>
                <a:off x="900" y="286246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77" name="Line 27"/>
              <p:cNvSpPr>
                <a:spLocks noChangeShapeType="1"/>
              </p:cNvSpPr>
              <p:nvPr/>
            </p:nvSpPr>
            <p:spPr bwMode="auto">
              <a:xfrm>
                <a:off x="900" y="307840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78" name="Line 28"/>
              <p:cNvSpPr>
                <a:spLocks noChangeShapeType="1"/>
              </p:cNvSpPr>
              <p:nvPr/>
            </p:nvSpPr>
            <p:spPr bwMode="auto">
              <a:xfrm>
                <a:off x="900" y="329433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79" name="Line 29"/>
              <p:cNvSpPr>
                <a:spLocks noChangeShapeType="1"/>
              </p:cNvSpPr>
              <p:nvPr/>
            </p:nvSpPr>
            <p:spPr bwMode="auto">
              <a:xfrm>
                <a:off x="900" y="3510268"/>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80" name="Line 30"/>
              <p:cNvSpPr>
                <a:spLocks noChangeShapeType="1"/>
              </p:cNvSpPr>
              <p:nvPr/>
            </p:nvSpPr>
            <p:spPr bwMode="auto">
              <a:xfrm>
                <a:off x="900" y="3726202"/>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81" name="Line 31"/>
              <p:cNvSpPr>
                <a:spLocks noChangeShapeType="1"/>
              </p:cNvSpPr>
              <p:nvPr/>
            </p:nvSpPr>
            <p:spPr bwMode="auto">
              <a:xfrm>
                <a:off x="900" y="3942136"/>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82" name="Line 32"/>
              <p:cNvSpPr>
                <a:spLocks noChangeShapeType="1"/>
              </p:cNvSpPr>
              <p:nvPr/>
            </p:nvSpPr>
            <p:spPr bwMode="auto">
              <a:xfrm>
                <a:off x="900" y="4158070"/>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sp>
            <p:nvSpPr>
              <p:cNvPr id="83" name="Line 33"/>
              <p:cNvSpPr>
                <a:spLocks noChangeShapeType="1"/>
              </p:cNvSpPr>
              <p:nvPr/>
            </p:nvSpPr>
            <p:spPr bwMode="auto">
              <a:xfrm>
                <a:off x="900" y="4374004"/>
                <a:ext cx="9142200" cy="0"/>
              </a:xfrm>
              <a:prstGeom prst="line">
                <a:avLst/>
              </a:prstGeom>
              <a:noFill/>
              <a:ln w="6350" cap="flat">
                <a:solidFill>
                  <a:srgbClr val="30C1D7">
                    <a:alpha val="40000"/>
                  </a:srgb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013" dirty="0"/>
              </a:p>
            </p:txBody>
          </p:sp>
        </p:grpSp>
        <p:sp>
          <p:nvSpPr>
            <p:cNvPr id="61" name="Five column measure"/>
            <p:cNvSpPr>
              <a:spLocks noEditPoints="1"/>
            </p:cNvSpPr>
            <p:nvPr/>
          </p:nvSpPr>
          <p:spPr bwMode="auto">
            <a:xfrm>
              <a:off x="471599" y="4456917"/>
              <a:ext cx="8206874" cy="50108"/>
            </a:xfrm>
            <a:custGeom>
              <a:avLst/>
              <a:gdLst>
                <a:gd name="T0" fmla="*/ 1113 w 5405"/>
                <a:gd name="T1" fmla="*/ 0 h 33"/>
                <a:gd name="T2" fmla="*/ 2068 w 5405"/>
                <a:gd name="T3" fmla="*/ 0 h 33"/>
                <a:gd name="T4" fmla="*/ 2068 w 5405"/>
                <a:gd name="T5" fmla="*/ 33 h 33"/>
                <a:gd name="T6" fmla="*/ 1113 w 5405"/>
                <a:gd name="T7" fmla="*/ 33 h 33"/>
                <a:gd name="T8" fmla="*/ 1113 w 5405"/>
                <a:gd name="T9" fmla="*/ 0 h 33"/>
                <a:gd name="T10" fmla="*/ 1113 w 5405"/>
                <a:gd name="T11" fmla="*/ 0 h 33"/>
                <a:gd name="T12" fmla="*/ 4449 w 5405"/>
                <a:gd name="T13" fmla="*/ 0 h 33"/>
                <a:gd name="T14" fmla="*/ 4449 w 5405"/>
                <a:gd name="T15" fmla="*/ 33 h 33"/>
                <a:gd name="T16" fmla="*/ 5405 w 5405"/>
                <a:gd name="T17" fmla="*/ 33 h 33"/>
                <a:gd name="T18" fmla="*/ 5405 w 5405"/>
                <a:gd name="T19" fmla="*/ 0 h 33"/>
                <a:gd name="T20" fmla="*/ 4449 w 5405"/>
                <a:gd name="T21" fmla="*/ 0 h 33"/>
                <a:gd name="T22" fmla="*/ 4449 w 5405"/>
                <a:gd name="T23" fmla="*/ 0 h 33"/>
                <a:gd name="T24" fmla="*/ 3337 w 5405"/>
                <a:gd name="T25" fmla="*/ 0 h 33"/>
                <a:gd name="T26" fmla="*/ 3337 w 5405"/>
                <a:gd name="T27" fmla="*/ 33 h 33"/>
                <a:gd name="T28" fmla="*/ 4293 w 5405"/>
                <a:gd name="T29" fmla="*/ 33 h 33"/>
                <a:gd name="T30" fmla="*/ 4293 w 5405"/>
                <a:gd name="T31" fmla="*/ 0 h 33"/>
                <a:gd name="T32" fmla="*/ 3337 w 5405"/>
                <a:gd name="T33" fmla="*/ 0 h 33"/>
                <a:gd name="T34" fmla="*/ 3337 w 5405"/>
                <a:gd name="T35" fmla="*/ 0 h 33"/>
                <a:gd name="T36" fmla="*/ 2225 w 5405"/>
                <a:gd name="T37" fmla="*/ 0 h 33"/>
                <a:gd name="T38" fmla="*/ 2225 w 5405"/>
                <a:gd name="T39" fmla="*/ 33 h 33"/>
                <a:gd name="T40" fmla="*/ 3180 w 5405"/>
                <a:gd name="T41" fmla="*/ 33 h 33"/>
                <a:gd name="T42" fmla="*/ 3180 w 5405"/>
                <a:gd name="T43" fmla="*/ 0 h 33"/>
                <a:gd name="T44" fmla="*/ 2225 w 5405"/>
                <a:gd name="T45" fmla="*/ 0 h 33"/>
                <a:gd name="T46" fmla="*/ 2225 w 5405"/>
                <a:gd name="T47" fmla="*/ 0 h 33"/>
                <a:gd name="T48" fmla="*/ 0 w 5405"/>
                <a:gd name="T49" fmla="*/ 0 h 33"/>
                <a:gd name="T50" fmla="*/ 0 w 5405"/>
                <a:gd name="T51" fmla="*/ 33 h 33"/>
                <a:gd name="T52" fmla="*/ 955 w 5405"/>
                <a:gd name="T53" fmla="*/ 33 h 33"/>
                <a:gd name="T54" fmla="*/ 955 w 5405"/>
                <a:gd name="T55" fmla="*/ 0 h 33"/>
                <a:gd name="T56" fmla="*/ 0 w 5405"/>
                <a:gd name="T57" fmla="*/ 0 h 33"/>
                <a:gd name="T58" fmla="*/ 0 w 5405"/>
                <a:gd name="T5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05" h="33">
                  <a:moveTo>
                    <a:pt x="1113" y="0"/>
                  </a:moveTo>
                  <a:lnTo>
                    <a:pt x="2068" y="0"/>
                  </a:lnTo>
                  <a:lnTo>
                    <a:pt x="2068" y="33"/>
                  </a:lnTo>
                  <a:lnTo>
                    <a:pt x="1113" y="33"/>
                  </a:lnTo>
                  <a:lnTo>
                    <a:pt x="1113" y="0"/>
                  </a:lnTo>
                  <a:lnTo>
                    <a:pt x="1113" y="0"/>
                  </a:lnTo>
                  <a:close/>
                  <a:moveTo>
                    <a:pt x="4449" y="0"/>
                  </a:moveTo>
                  <a:lnTo>
                    <a:pt x="4449" y="33"/>
                  </a:lnTo>
                  <a:lnTo>
                    <a:pt x="5405" y="33"/>
                  </a:lnTo>
                  <a:lnTo>
                    <a:pt x="5405" y="0"/>
                  </a:lnTo>
                  <a:lnTo>
                    <a:pt x="4449" y="0"/>
                  </a:lnTo>
                  <a:lnTo>
                    <a:pt x="4449" y="0"/>
                  </a:lnTo>
                  <a:close/>
                  <a:moveTo>
                    <a:pt x="3337" y="0"/>
                  </a:moveTo>
                  <a:lnTo>
                    <a:pt x="3337" y="33"/>
                  </a:lnTo>
                  <a:lnTo>
                    <a:pt x="4293" y="33"/>
                  </a:lnTo>
                  <a:lnTo>
                    <a:pt x="4293" y="0"/>
                  </a:lnTo>
                  <a:lnTo>
                    <a:pt x="3337" y="0"/>
                  </a:lnTo>
                  <a:lnTo>
                    <a:pt x="3337" y="0"/>
                  </a:lnTo>
                  <a:close/>
                  <a:moveTo>
                    <a:pt x="2225" y="0"/>
                  </a:moveTo>
                  <a:lnTo>
                    <a:pt x="2225" y="33"/>
                  </a:lnTo>
                  <a:lnTo>
                    <a:pt x="3180" y="33"/>
                  </a:lnTo>
                  <a:lnTo>
                    <a:pt x="3180" y="0"/>
                  </a:lnTo>
                  <a:lnTo>
                    <a:pt x="2225" y="0"/>
                  </a:lnTo>
                  <a:lnTo>
                    <a:pt x="2225" y="0"/>
                  </a:lnTo>
                  <a:close/>
                  <a:moveTo>
                    <a:pt x="0" y="0"/>
                  </a:moveTo>
                  <a:lnTo>
                    <a:pt x="0" y="33"/>
                  </a:lnTo>
                  <a:lnTo>
                    <a:pt x="955" y="33"/>
                  </a:lnTo>
                  <a:lnTo>
                    <a:pt x="955" y="0"/>
                  </a:lnTo>
                  <a:lnTo>
                    <a:pt x="0" y="0"/>
                  </a:lnTo>
                  <a:lnTo>
                    <a:pt x="0" y="0"/>
                  </a:lnTo>
                  <a:close/>
                </a:path>
              </a:pathLst>
            </a:custGeom>
            <a:solidFill>
              <a:srgbClr val="A4A7A9">
                <a:alpha val="15000"/>
              </a:srgbClr>
            </a:solidFill>
            <a:ln w="9525">
              <a:noFill/>
              <a:round/>
              <a:headEnd/>
              <a:tailEnd/>
            </a:ln>
          </p:spPr>
          <p:txBody>
            <a:bodyPr vert="horz" wrap="square" lIns="68580" tIns="34290" rIns="68580" bIns="34290" numCol="1" anchor="t" anchorCtr="0" compatLnSpc="1">
              <a:prstTxWarp prst="textNoShape">
                <a:avLst/>
              </a:prstTxWarp>
            </a:bodyPr>
            <a:lstStyle/>
            <a:p>
              <a:endParaRPr lang="en-US" sz="1013" dirty="0"/>
            </a:p>
          </p:txBody>
        </p:sp>
        <p:sp>
          <p:nvSpPr>
            <p:cNvPr id="62" name="Live space"/>
            <p:cNvSpPr/>
            <p:nvPr/>
          </p:nvSpPr>
          <p:spPr>
            <a:xfrm>
              <a:off x="457201" y="1566862"/>
              <a:ext cx="8204454" cy="3023075"/>
            </a:xfrm>
            <a:prstGeom prst="rect">
              <a:avLst/>
            </a:prstGeom>
            <a:noFill/>
            <a:ln w="9525">
              <a:solidFill>
                <a:srgbClr val="B6006A">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750"/>
                </a:spcAft>
              </a:pPr>
              <a:endParaRPr lang="en-US" sz="900" dirty="0">
                <a:solidFill>
                  <a:schemeClr val="bg1"/>
                </a:solidFill>
              </a:endParaRPr>
            </a:p>
          </p:txBody>
        </p:sp>
        <p:sp>
          <p:nvSpPr>
            <p:cNvPr id="63" name="Footnote example"/>
            <p:cNvSpPr txBox="1"/>
            <p:nvPr/>
          </p:nvSpPr>
          <p:spPr>
            <a:xfrm>
              <a:off x="457201" y="4589938"/>
              <a:ext cx="6773186" cy="332399"/>
            </a:xfrm>
            <a:prstGeom prst="rect">
              <a:avLst/>
            </a:prstGeom>
            <a:noFill/>
          </p:spPr>
          <p:txBody>
            <a:bodyPr wrap="square" lIns="0" tIns="0" rIns="0" bIns="0" rtlCol="0" anchor="b">
              <a:spAutoFit/>
            </a:bodyPr>
            <a:lstStyle/>
            <a:p>
              <a:pPr lvl="0">
                <a:lnSpc>
                  <a:spcPct val="90000"/>
                </a:lnSpc>
                <a:defRPr/>
              </a:pPr>
              <a:r>
                <a:rPr lang="en-US" sz="800" dirty="0">
                  <a:solidFill>
                    <a:srgbClr val="A6A6A6"/>
                  </a:solidFill>
                  <a:sym typeface="Trebuchet MS" panose="020B0603020202020204" pitchFamily="34" charset="0"/>
                </a:rPr>
                <a:t>1. xxxx  2. xxxx  3. xxxx</a:t>
              </a:r>
            </a:p>
            <a:p>
              <a:pPr lvl="0">
                <a:lnSpc>
                  <a:spcPct val="90000"/>
                </a:lnSpc>
                <a:defRPr/>
              </a:pPr>
              <a:r>
                <a:rPr lang="en-US" sz="800" dirty="0">
                  <a:solidFill>
                    <a:srgbClr val="A6A6A6"/>
                  </a:solidFill>
                  <a:sym typeface="Trebuchet MS" panose="020B0603020202020204" pitchFamily="34" charset="0"/>
                </a:rPr>
                <a:t>Note: List footnotes in numerical order. Footnote numbers are not bracketed. Use 8pt font. Do not put a period at the end of the note or the source</a:t>
              </a:r>
            </a:p>
            <a:p>
              <a:pPr lvl="0">
                <a:lnSpc>
                  <a:spcPct val="90000"/>
                </a:lnSpc>
                <a:defRPr/>
              </a:pPr>
              <a:r>
                <a:rPr lang="en-US" sz="800" dirty="0">
                  <a:solidFill>
                    <a:srgbClr val="A6A6A6"/>
                  </a:solidFill>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3260243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2155614409"/>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39069"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192" y="1195"/>
                        <a:ext cx="1190" cy="1191"/>
                      </a:xfrm>
                      <a:prstGeom prst="rect">
                        <a:avLst/>
                      </a:prstGeom>
                    </p:spPr>
                  </p:pic>
                </p:oleObj>
              </mc:Fallback>
            </mc:AlternateContent>
          </a:graphicData>
        </a:graphic>
      </p:graphicFrame>
      <p:sp>
        <p:nvSpPr>
          <p:cNvPr id="7"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dirty="0">
              <a:solidFill>
                <a:srgbClr val="FF0000"/>
              </a:solidFill>
              <a:latin typeface="Arial" panose="020B0604020202020204" pitchFamily="34" charset="0"/>
              <a:ea typeface="+mn-ea"/>
              <a:cs typeface="+mn-cs"/>
              <a:sym typeface="+mn-lt"/>
            </a:endParaRPr>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ea typeface="+mn-ea"/>
                <a:cs typeface="+mn-cs"/>
                <a:sym typeface="+mn-lt"/>
              </a:rPr>
              <a:t>Copyright © 2020 by Boston Consulting Group. All rights reserved.</a:t>
            </a:r>
          </a:p>
        </p:txBody>
      </p:sp>
      <p:sp>
        <p:nvSpPr>
          <p:cNvPr id="11" name="Rectangle 10"/>
          <p:cNvSpPr/>
          <p:nvPr userDrawn="1"/>
        </p:nvSpPr>
        <p:spPr bwMode="invGray">
          <a:xfrm>
            <a:off x="1041111" y="3521648"/>
            <a:ext cx="697003" cy="747597"/>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500" dirty="0">
              <a:solidFill>
                <a:prstClr val="white"/>
              </a:solidFill>
              <a:latin typeface="+mn-lt"/>
              <a:ea typeface="+mn-ea"/>
              <a:cs typeface="+mn-cs"/>
              <a:sym typeface="+mn-lt"/>
            </a:endParaRPr>
          </a:p>
        </p:txBody>
      </p:sp>
      <p:sp>
        <p:nvSpPr>
          <p:cNvPr id="12" name="Rectangle 11"/>
          <p:cNvSpPr/>
          <p:nvPr userDrawn="1">
            <p:custDataLst>
              <p:tags r:id="rId4"/>
            </p:custDataLst>
          </p:nvPr>
        </p:nvSpPr>
        <p:spPr>
          <a:xfrm>
            <a:off x="1882112" y="3521648"/>
            <a:ext cx="1177614" cy="1102152"/>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5000" rIns="137160" bIns="137160" numCol="1" spcCol="0" rtlCol="0" fromWordArt="0" anchor="t" anchorCtr="0" forceAA="0" compatLnSpc="1">
            <a:prstTxWarp prst="textNoShape">
              <a:avLst/>
            </a:prstTxWarp>
            <a:noAutofit/>
          </a:bodyPr>
          <a:lstStyle/>
          <a:p>
            <a:pPr>
              <a:lnSpc>
                <a:spcPct val="95000"/>
              </a:lnSpc>
            </a:pPr>
            <a:endParaRPr lang="en-US" sz="900" dirty="0">
              <a:solidFill>
                <a:srgbClr val="FFFFFF"/>
              </a:solidFill>
              <a:latin typeface="+mn-lt"/>
              <a:ea typeface="+mn-ea"/>
              <a:cs typeface="+mn-cs"/>
              <a:sym typeface="+mn-lt"/>
            </a:endParaRPr>
          </a:p>
        </p:txBody>
      </p:sp>
      <p:sp>
        <p:nvSpPr>
          <p:cNvPr id="2" name="TextBox 1"/>
          <p:cNvSpPr txBox="1"/>
          <p:nvPr userDrawn="1"/>
        </p:nvSpPr>
        <p:spPr>
          <a:xfrm>
            <a:off x="472500" y="681029"/>
            <a:ext cx="2586600" cy="2622182"/>
          </a:xfrm>
          <a:prstGeom prst="rect">
            <a:avLst/>
          </a:prstGeom>
          <a:noFill/>
          <a:ln>
            <a:solidFill>
              <a:schemeClr val="bg1"/>
            </a:solidFill>
          </a:ln>
        </p:spPr>
        <p:txBody>
          <a:bodyPr wrap="square" lIns="459000" tIns="351000" rIns="0" bIns="0" rtlCol="0" anchor="t">
            <a:noAutofit/>
          </a:bodyPr>
          <a:lstStyle/>
          <a:p>
            <a:pPr>
              <a:lnSpc>
                <a:spcPct val="90000"/>
              </a:lnSpc>
              <a:spcAft>
                <a:spcPts val="450"/>
              </a:spcAft>
            </a:pPr>
            <a:endParaRPr lang="en-US" sz="4050" dirty="0">
              <a:solidFill>
                <a:schemeClr val="bg1"/>
              </a:solidFill>
              <a:latin typeface="+mn-lt"/>
              <a:ea typeface="+mn-ea"/>
              <a:cs typeface="+mn-cs"/>
              <a:sym typeface="+mn-lt"/>
            </a:endParaRPr>
          </a:p>
        </p:txBody>
      </p:sp>
      <p:sp>
        <p:nvSpPr>
          <p:cNvPr id="10" name="TextBox 1"/>
          <p:cNvSpPr txBox="1"/>
          <p:nvPr userDrawn="1"/>
        </p:nvSpPr>
        <p:spPr>
          <a:xfrm>
            <a:off x="877052" y="837337"/>
            <a:ext cx="1776961" cy="684418"/>
          </a:xfrm>
          <a:prstGeom prst="rect">
            <a:avLst/>
          </a:prstGeom>
          <a:noFill/>
        </p:spPr>
        <p:txBody>
          <a:bodyPr wrap="none" rtlCol="0">
            <a:spAutoFit/>
          </a:bodyPr>
          <a:lstStyle/>
          <a:p>
            <a:pPr algn="ctr" fontAlgn="auto">
              <a:lnSpc>
                <a:spcPct val="95000"/>
              </a:lnSpc>
              <a:spcBef>
                <a:spcPts val="0"/>
              </a:spcBef>
              <a:spcAft>
                <a:spcPts val="0"/>
              </a:spcAft>
            </a:pPr>
            <a:r>
              <a:rPr lang="en-US" sz="40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2289516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555566839"/>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40093"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7"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dirty="0">
              <a:solidFill>
                <a:srgbClr val="FF0000"/>
              </a:solidFill>
              <a:latin typeface="Arial" panose="020B0604020202020204" pitchFamily="34" charset="0"/>
              <a:ea typeface="+mn-ea"/>
              <a:cs typeface="+mn-cs"/>
              <a:sym typeface="+mn-lt"/>
            </a:endParaRPr>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ea typeface="+mn-ea"/>
                <a:cs typeface="+mn-cs"/>
                <a:sym typeface="+mn-lt"/>
              </a:rPr>
              <a:t>Copyright © 2020 by Boston Consulting Group. All rights reserved.</a:t>
            </a:r>
          </a:p>
        </p:txBody>
      </p:sp>
      <p:sp>
        <p:nvSpPr>
          <p:cNvPr id="10" name="Rectangle 9"/>
          <p:cNvSpPr/>
          <p:nvPr userDrawn="1"/>
        </p:nvSpPr>
        <p:spPr bwMode="white">
          <a:xfrm>
            <a:off x="963557" y="1072090"/>
            <a:ext cx="710754" cy="71141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dirty="0">
              <a:solidFill>
                <a:schemeClr val="bg1"/>
              </a:solidFill>
              <a:latin typeface="+mn-lt"/>
              <a:ea typeface="+mn-ea"/>
              <a:cs typeface="+mn-cs"/>
              <a:sym typeface="+mn-lt"/>
            </a:endParaRPr>
          </a:p>
        </p:txBody>
      </p:sp>
      <p:sp>
        <p:nvSpPr>
          <p:cNvPr id="13" name="Rectangle 12"/>
          <p:cNvSpPr/>
          <p:nvPr userDrawn="1"/>
        </p:nvSpPr>
        <p:spPr>
          <a:xfrm>
            <a:off x="963900" y="2002553"/>
            <a:ext cx="7214400" cy="2402523"/>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500" dirty="0">
              <a:solidFill>
                <a:prstClr val="white"/>
              </a:solidFill>
              <a:latin typeface="+mn-lt"/>
              <a:ea typeface="+mn-ea"/>
              <a:cs typeface="+mn-cs"/>
              <a:sym typeface="+mn-lt"/>
            </a:endParaRPr>
          </a:p>
        </p:txBody>
      </p:sp>
    </p:spTree>
    <p:extLst>
      <p:ext uri="{BB962C8B-B14F-4D97-AF65-F5344CB8AC3E}">
        <p14:creationId xmlns:p14="http://schemas.microsoft.com/office/powerpoint/2010/main" val="39548453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4975224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4086273296"/>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41117"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7" name="JS SlideHeader"/>
          <p:cNvSpPr txBox="1"/>
          <p:nvPr userDrawn="1"/>
        </p:nvSpPr>
        <p:spPr bwMode="white">
          <a:xfrm>
            <a:off x="8375904" y="4738605"/>
            <a:ext cx="285750" cy="184666"/>
          </a:xfrm>
          <a:prstGeom prst="rect">
            <a:avLst/>
          </a:prstGeom>
          <a:noFill/>
        </p:spPr>
        <p:txBody>
          <a:bodyPr wrap="square" lIns="0" tIns="0" rIns="0" bIns="0" rtlCol="0" anchor="b">
            <a:spAutoFit/>
          </a:bodyPr>
          <a:lstStyle/>
          <a:p>
            <a:pPr marL="0" marR="0" indent="0" algn="ct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1200" b="1" i="0" u="none" kern="1200" smtClean="0">
                <a:solidFill>
                  <a:srgbClr val="FF0000"/>
                </a:solidFill>
                <a:latin typeface="Arial" panose="020B0604020202020204" pitchFamily="34" charset="0"/>
                <a:ea typeface="+mn-ea"/>
                <a:cs typeface="+mn-cs"/>
                <a:sym typeface="+mn-lt"/>
              </a:rPr>
              <a:pPr marL="0" marR="0" indent="0" algn="ctr" defTabSz="685783" rtl="0" eaLnBrk="1" fontAlgn="auto" latinLnBrk="0" hangingPunct="1">
                <a:lnSpc>
                  <a:spcPct val="100000"/>
                </a:lnSpc>
                <a:spcBef>
                  <a:spcPts val="0"/>
                </a:spcBef>
                <a:spcAft>
                  <a:spcPts val="0"/>
                </a:spcAft>
                <a:buClrTx/>
                <a:buSzTx/>
                <a:buFontTx/>
                <a:buNone/>
                <a:tabLst/>
                <a:defRPr/>
              </a:pPr>
              <a:t>‹#›</a:t>
            </a:fld>
            <a:endParaRPr lang="en-US" sz="1200" b="1" i="0" u="none" kern="1200" dirty="0">
              <a:solidFill>
                <a:srgbClr val="FF0000"/>
              </a:solidFill>
              <a:latin typeface="Arial" panose="020B0604020202020204" pitchFamily="34" charset="0"/>
              <a:ea typeface="+mn-ea"/>
              <a:cs typeface="+mn-cs"/>
              <a:sym typeface="+mn-lt"/>
            </a:endParaRPr>
          </a:p>
        </p:txBody>
      </p:sp>
      <p:sp>
        <p:nvSpPr>
          <p:cNvPr id="9"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ea typeface="+mn-ea"/>
                <a:cs typeface="+mn-cs"/>
                <a:sym typeface="+mn-lt"/>
              </a:rPr>
              <a:t>Copyright © 2020 by Boston Consulting Group. All rights reserved.</a:t>
            </a:r>
          </a:p>
        </p:txBody>
      </p:sp>
      <p:sp>
        <p:nvSpPr>
          <p:cNvPr id="10" name="Title 1"/>
          <p:cNvSpPr txBox="1">
            <a:spLocks/>
          </p:cNvSpPr>
          <p:nvPr userDrawn="1"/>
        </p:nvSpPr>
        <p:spPr>
          <a:xfrm>
            <a:off x="472502" y="467532"/>
            <a:ext cx="5392499" cy="34624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500" dirty="0">
                <a:solidFill>
                  <a:schemeClr val="bg1"/>
                </a:solidFill>
                <a:latin typeface="+mn-lt"/>
                <a:ea typeface="+mn-ea"/>
                <a:cs typeface="+mn-cs"/>
                <a:sym typeface="+mn-lt"/>
              </a:rPr>
              <a:t>Agenda</a:t>
            </a:r>
          </a:p>
        </p:txBody>
      </p:sp>
      <p:cxnSp>
        <p:nvCxnSpPr>
          <p:cNvPr id="13" name="Straight Connector 12"/>
          <p:cNvCxnSpPr/>
          <p:nvPr userDrawn="1"/>
        </p:nvCxnSpPr>
        <p:spPr bwMode="white">
          <a:xfrm>
            <a:off x="464174" y="905338"/>
            <a:ext cx="8682228"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9254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3327103298"/>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42141"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4" y="2"/>
            <a:ext cx="312713" cy="5148263"/>
          </a:xfrm>
          <a:prstGeom prst="rect">
            <a:avLst/>
          </a:prstGeom>
        </p:spPr>
      </p:pic>
      <p:sp>
        <p:nvSpPr>
          <p:cNvPr id="13" name="Rectangle 12"/>
          <p:cNvSpPr/>
          <p:nvPr userDrawn="1"/>
        </p:nvSpPr>
        <p:spPr bwMode="white">
          <a:xfrm>
            <a:off x="3060573" y="-982"/>
            <a:ext cx="6083428" cy="514924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dirty="0">
              <a:solidFill>
                <a:schemeClr val="bg1"/>
              </a:solidFill>
              <a:latin typeface="+mn-lt"/>
              <a:ea typeface="+mn-ea"/>
              <a:cs typeface="+mn-cs"/>
              <a:sym typeface="+mn-lt"/>
            </a:endParaRPr>
          </a:p>
        </p:txBody>
      </p:sp>
      <p:sp>
        <p:nvSpPr>
          <p:cNvPr id="16"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sp>
        <p:nvSpPr>
          <p:cNvPr id="15" name="TextBox 14"/>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lumMod val="50000"/>
                </a:schemeClr>
              </a:solidFill>
              <a:latin typeface="+mn-lt"/>
              <a:ea typeface="+mn-ea"/>
              <a:cs typeface="+mn-cs"/>
              <a:sym typeface="+mn-lt"/>
            </a:endParaRPr>
          </a:p>
        </p:txBody>
      </p:sp>
      <p:sp>
        <p:nvSpPr>
          <p:cNvPr id="17" name="TextBox 16"/>
          <p:cNvSpPr txBox="1"/>
          <p:nvPr userDrawn="1"/>
        </p:nvSpPr>
        <p:spPr>
          <a:xfrm>
            <a:off x="472503" y="2408016"/>
            <a:ext cx="1160357" cy="332399"/>
          </a:xfrm>
          <a:prstGeom prst="rect">
            <a:avLst/>
          </a:prstGeom>
          <a:noFill/>
        </p:spPr>
        <p:txBody>
          <a:bodyPr wrap="square" lIns="0" tIns="0" rIns="0" bIns="0" rtlCol="0" anchor="t">
            <a:spAutoFit/>
          </a:bodyPr>
          <a:lstStyle/>
          <a:p>
            <a:pPr>
              <a:lnSpc>
                <a:spcPct val="90000"/>
              </a:lnSpc>
              <a:spcAft>
                <a:spcPts val="450"/>
              </a:spcAft>
            </a:pPr>
            <a:r>
              <a:rPr lang="en-US" sz="24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12628027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1440508"/>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43165"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Rectangle 7"/>
          <p:cNvSpPr/>
          <p:nvPr userDrawn="1"/>
        </p:nvSpPr>
        <p:spPr bwMode="invGray">
          <a:xfrm>
            <a:off x="1041111" y="3521648"/>
            <a:ext cx="697003" cy="747597"/>
          </a:xfrm>
          <a:prstGeom prst="rect">
            <a:avLst/>
          </a:prstGeom>
          <a:noFill/>
          <a:ln w="9525">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1500" dirty="0">
              <a:solidFill>
                <a:prstClr val="white"/>
              </a:solidFill>
              <a:latin typeface="+mn-lt"/>
              <a:ea typeface="+mn-ea"/>
              <a:cs typeface="+mn-cs"/>
              <a:sym typeface="+mn-lt"/>
            </a:endParaRPr>
          </a:p>
        </p:txBody>
      </p:sp>
      <p:sp>
        <p:nvSpPr>
          <p:cNvPr id="10" name="Rectangle 9"/>
          <p:cNvSpPr/>
          <p:nvPr userDrawn="1">
            <p:custDataLst>
              <p:tags r:id="rId3"/>
            </p:custDataLst>
          </p:nvPr>
        </p:nvSpPr>
        <p:spPr>
          <a:xfrm>
            <a:off x="1882112" y="3521648"/>
            <a:ext cx="1177614" cy="1102152"/>
          </a:xfrm>
          <a:prstGeom prst="rect">
            <a:avLst/>
          </a:prstGeom>
          <a:noFill/>
          <a:ln w="9525" cmpd="sng">
            <a:solidFill>
              <a:srgbClr val="002D3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5000" rIns="137160" bIns="137160" numCol="1" spcCol="0" rtlCol="0" fromWordArt="0" anchor="t" anchorCtr="0" forceAA="0" compatLnSpc="1">
            <a:prstTxWarp prst="textNoShape">
              <a:avLst/>
            </a:prstTxWarp>
            <a:noAutofit/>
          </a:bodyPr>
          <a:lstStyle/>
          <a:p>
            <a:pPr>
              <a:lnSpc>
                <a:spcPct val="95000"/>
              </a:lnSpc>
            </a:pPr>
            <a:endParaRPr lang="en-US" sz="900" dirty="0">
              <a:solidFill>
                <a:srgbClr val="FFFFFF"/>
              </a:solidFill>
              <a:latin typeface="+mn-lt"/>
              <a:ea typeface="+mn-ea"/>
              <a:cs typeface="+mn-cs"/>
              <a:sym typeface="+mn-lt"/>
            </a:endParaRPr>
          </a:p>
        </p:txBody>
      </p:sp>
      <p:sp>
        <p:nvSpPr>
          <p:cNvPr id="11" name="TextBox 10"/>
          <p:cNvSpPr txBox="1"/>
          <p:nvPr userDrawn="1"/>
        </p:nvSpPr>
        <p:spPr>
          <a:xfrm>
            <a:off x="472500" y="681028"/>
            <a:ext cx="2586600" cy="2622182"/>
          </a:xfrm>
          <a:prstGeom prst="rect">
            <a:avLst/>
          </a:prstGeom>
          <a:noFill/>
          <a:ln>
            <a:solidFill>
              <a:srgbClr val="002D3F"/>
            </a:solidFill>
          </a:ln>
        </p:spPr>
        <p:txBody>
          <a:bodyPr wrap="square" lIns="459000" tIns="351000" rIns="0" bIns="0" rtlCol="0" anchor="t">
            <a:noAutofit/>
          </a:bodyPr>
          <a:lstStyle/>
          <a:p>
            <a:pPr>
              <a:lnSpc>
                <a:spcPct val="90000"/>
              </a:lnSpc>
              <a:spcAft>
                <a:spcPts val="450"/>
              </a:spcAft>
            </a:pPr>
            <a:endParaRPr lang="en-US" sz="4050" dirty="0">
              <a:solidFill>
                <a:schemeClr val="accent4"/>
              </a:solidFill>
              <a:latin typeface="+mn-lt"/>
              <a:ea typeface="+mn-ea"/>
              <a:cs typeface="+mn-cs"/>
              <a:sym typeface="+mn-lt"/>
            </a:endParaRPr>
          </a:p>
        </p:txBody>
      </p:sp>
      <p:sp>
        <p:nvSpPr>
          <p:cNvPr id="9" name="TextBox 1"/>
          <p:cNvSpPr txBox="1"/>
          <p:nvPr userDrawn="1"/>
        </p:nvSpPr>
        <p:spPr>
          <a:xfrm>
            <a:off x="877052" y="837337"/>
            <a:ext cx="1776961" cy="684418"/>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4000" dirty="0">
                <a:solidFill>
                  <a:srgbClr val="002D3F"/>
                </a:solidFill>
                <a:latin typeface="+mn-lt"/>
                <a:ea typeface="+mn-ea"/>
                <a:cs typeface="+mn-cs"/>
                <a:sym typeface="+mn-lt"/>
              </a:rPr>
              <a:t>Agenda</a:t>
            </a:r>
          </a:p>
        </p:txBody>
      </p:sp>
    </p:spTree>
    <p:extLst>
      <p:ext uri="{BB962C8B-B14F-4D97-AF65-F5344CB8AC3E}">
        <p14:creationId xmlns:p14="http://schemas.microsoft.com/office/powerpoint/2010/main" val="39179377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91255460"/>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4418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5"/>
                        <a:ext cx="1190" cy="1191"/>
                      </a:xfrm>
                      <a:prstGeom prst="rect">
                        <a:avLst/>
                      </a:prstGeom>
                    </p:spPr>
                  </p:pic>
                </p:oleObj>
              </mc:Fallback>
            </mc:AlternateContent>
          </a:graphicData>
        </a:graphic>
      </p:graphicFrame>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sp>
        <p:nvSpPr>
          <p:cNvPr id="8" name="Rectangle 7"/>
          <p:cNvSpPr/>
          <p:nvPr userDrawn="1"/>
        </p:nvSpPr>
        <p:spPr bwMode="white">
          <a:xfrm>
            <a:off x="963557" y="1072090"/>
            <a:ext cx="710754" cy="711412"/>
          </a:xfrm>
          <a:prstGeom prst="rect">
            <a:avLst/>
          </a:prstGeom>
          <a:noFill/>
          <a:ln w="9525">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dirty="0">
              <a:solidFill>
                <a:schemeClr val="bg1"/>
              </a:solidFill>
              <a:latin typeface="+mn-lt"/>
              <a:ea typeface="+mn-ea"/>
              <a:cs typeface="+mn-cs"/>
              <a:sym typeface="+mn-lt"/>
            </a:endParaRPr>
          </a:p>
        </p:txBody>
      </p:sp>
      <p:sp>
        <p:nvSpPr>
          <p:cNvPr id="10" name="Rectangle 9"/>
          <p:cNvSpPr/>
          <p:nvPr userDrawn="1"/>
        </p:nvSpPr>
        <p:spPr>
          <a:xfrm>
            <a:off x="963900" y="2002553"/>
            <a:ext cx="7214400" cy="2402523"/>
          </a:xfrm>
          <a:prstGeom prst="rect">
            <a:avLst/>
          </a:prstGeom>
          <a:noFill/>
          <a:ln w="9525">
            <a:solidFill>
              <a:srgbClr val="002D3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1500" dirty="0">
              <a:solidFill>
                <a:prstClr val="white"/>
              </a:solidFill>
              <a:latin typeface="+mn-lt"/>
              <a:ea typeface="+mn-ea"/>
              <a:cs typeface="+mn-cs"/>
              <a:sym typeface="+mn-lt"/>
            </a:endParaRPr>
          </a:p>
        </p:txBody>
      </p:sp>
    </p:spTree>
    <p:extLst>
      <p:ext uri="{BB962C8B-B14F-4D97-AF65-F5344CB8AC3E}">
        <p14:creationId xmlns:p14="http://schemas.microsoft.com/office/powerpoint/2010/main" val="13061034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7756230"/>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4521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5"/>
                        <a:ext cx="1190" cy="1191"/>
                      </a:xfrm>
                      <a:prstGeom prst="rect">
                        <a:avLst/>
                      </a:prstGeom>
                    </p:spPr>
                  </p:pic>
                </p:oleObj>
              </mc:Fallback>
            </mc:AlternateContent>
          </a:graphicData>
        </a:graphic>
      </p:graphicFrame>
      <p:sp>
        <p:nvSpPr>
          <p:cNvPr id="5"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sp>
        <p:nvSpPr>
          <p:cNvPr id="7" name="Title 1"/>
          <p:cNvSpPr txBox="1">
            <a:spLocks/>
          </p:cNvSpPr>
          <p:nvPr userDrawn="1"/>
        </p:nvSpPr>
        <p:spPr>
          <a:xfrm>
            <a:off x="472502" y="467532"/>
            <a:ext cx="5392499" cy="34624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500" dirty="0">
                <a:solidFill>
                  <a:srgbClr val="002D3F"/>
                </a:solidFill>
                <a:latin typeface="+mn-lt"/>
                <a:ea typeface="+mn-ea"/>
                <a:cs typeface="+mn-cs"/>
                <a:sym typeface="+mn-lt"/>
              </a:rPr>
              <a:t>Agenda</a:t>
            </a:r>
          </a:p>
        </p:txBody>
      </p:sp>
      <p:cxnSp>
        <p:nvCxnSpPr>
          <p:cNvPr id="9" name="Straight Connector 8"/>
          <p:cNvCxnSpPr/>
          <p:nvPr userDrawn="1"/>
        </p:nvCxnSpPr>
        <p:spPr bwMode="white">
          <a:xfrm>
            <a:off x="464174" y="905338"/>
            <a:ext cx="8682228" cy="0"/>
          </a:xfrm>
          <a:prstGeom prst="line">
            <a:avLst/>
          </a:prstGeom>
          <a:ln w="9525" cmpd="sng">
            <a:solidFill>
              <a:srgbClr val="002D3F"/>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09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103215334"/>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46237"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4" y="2"/>
            <a:ext cx="312713" cy="5148263"/>
          </a:xfrm>
          <a:prstGeom prst="rect">
            <a:avLst/>
          </a:prstGeom>
        </p:spPr>
      </p:pic>
      <p:sp>
        <p:nvSpPr>
          <p:cNvPr id="26" name="Rectangle 25"/>
          <p:cNvSpPr/>
          <p:nvPr userDrawn="1"/>
        </p:nvSpPr>
        <p:spPr bwMode="ltGray">
          <a:xfrm>
            <a:off x="3060573" y="-982"/>
            <a:ext cx="6083428" cy="51492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900" dirty="0">
              <a:solidFill>
                <a:schemeClr val="bg1"/>
              </a:solidFill>
              <a:latin typeface="+mn-lt"/>
              <a:ea typeface="+mn-ea"/>
              <a:cs typeface="+mn-cs"/>
              <a:sym typeface="+mn-lt"/>
            </a:endParaRPr>
          </a:p>
        </p:txBody>
      </p:sp>
      <p:sp>
        <p:nvSpPr>
          <p:cNvPr id="29" name="JS SlideHeader" hidden="1"/>
          <p:cNvSpPr txBox="1"/>
          <p:nvPr userDrawn="1"/>
        </p:nvSpPr>
        <p:spPr>
          <a:xfrm rot="16200000">
            <a:off x="7113395" y="2814789"/>
            <a:ext cx="3854047" cy="332399"/>
          </a:xfrm>
          <a:prstGeom prst="rect">
            <a:avLst/>
          </a:prstGeom>
          <a:noFill/>
        </p:spPr>
        <p:txBody>
          <a:bodyPr wrap="square" lIns="0" tIns="0" rIns="0" bIns="0" rtlCol="0" anchor="t">
            <a:spAutoFit/>
          </a:bodyPr>
          <a:lstStyle/>
          <a:p>
            <a:pPr algn="ctr">
              <a:lnSpc>
                <a:spcPct val="90000"/>
              </a:lnSpc>
              <a:spcAft>
                <a:spcPts val="450"/>
              </a:spcAft>
            </a:pPr>
            <a:r>
              <a:rPr lang="en-US" sz="1200" b="1" i="0" u="none" dirty="0">
                <a:solidFill>
                  <a:srgbClr val="FF0000"/>
                </a:solidFill>
                <a:latin typeface="Arial" panose="020B0604020202020204" pitchFamily="34" charset="0"/>
                <a:ea typeface="+mn-ea"/>
                <a:cs typeface="+mn-cs"/>
                <a:sym typeface="+mn-lt"/>
              </a:rPr>
              <a:t>Copyright © 2020 by Boston Consulting Group. All rights reserved.</a:t>
            </a:r>
          </a:p>
        </p:txBody>
      </p:sp>
      <p:sp>
        <p:nvSpPr>
          <p:cNvPr id="28" name="TextBox 27"/>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lumMod val="50000"/>
                </a:schemeClr>
              </a:solidFill>
              <a:latin typeface="+mn-lt"/>
              <a:ea typeface="+mn-ea"/>
              <a:cs typeface="+mn-cs"/>
              <a:sym typeface="+mn-lt"/>
            </a:endParaRPr>
          </a:p>
        </p:txBody>
      </p:sp>
      <p:sp>
        <p:nvSpPr>
          <p:cNvPr id="10" name="TextBox 9"/>
          <p:cNvSpPr txBox="1"/>
          <p:nvPr userDrawn="1"/>
        </p:nvSpPr>
        <p:spPr>
          <a:xfrm>
            <a:off x="472503" y="2448877"/>
            <a:ext cx="870785" cy="249299"/>
          </a:xfrm>
          <a:prstGeom prst="rect">
            <a:avLst/>
          </a:prstGeom>
          <a:noFill/>
        </p:spPr>
        <p:txBody>
          <a:bodyPr wrap="square" lIns="0" tIns="0" rIns="0" bIns="0" rtlCol="0" anchor="t">
            <a:spAutoFit/>
          </a:bodyPr>
          <a:lstStyle/>
          <a:p>
            <a:pPr>
              <a:lnSpc>
                <a:spcPct val="90000"/>
              </a:lnSpc>
              <a:spcAft>
                <a:spcPts val="450"/>
              </a:spcAft>
            </a:pPr>
            <a:r>
              <a:rPr lang="en-US" sz="18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30157502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100000">
              <a:srgbClr val="002D3F"/>
            </a:gs>
            <a:gs pos="0">
              <a:srgbClr val="00425C"/>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616046423"/>
              </p:ext>
            </p:extLst>
          </p:nvPr>
        </p:nvGraphicFramePr>
        <p:xfrm>
          <a:off x="1192" y="1195"/>
          <a:ext cx="1190" cy="1191"/>
        </p:xfrm>
        <a:graphic>
          <a:graphicData uri="http://schemas.openxmlformats.org/presentationml/2006/ole">
            <mc:AlternateContent xmlns:mc="http://schemas.openxmlformats.org/markup-compatibility/2006">
              <mc:Choice xmlns:v="urn:schemas-microsoft-com:vml" Requires="v">
                <p:oleObj spid="_x0000_s47261"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5"/>
                        <a:ext cx="1190" cy="1191"/>
                      </a:xfrm>
                      <a:prstGeom prst="rect">
                        <a:avLst/>
                      </a:prstGeom>
                    </p:spPr>
                  </p:pic>
                </p:oleObj>
              </mc:Fallback>
            </mc:AlternateContent>
          </a:graphicData>
        </a:graphic>
      </p:graphicFrame>
      <p:sp>
        <p:nvSpPr>
          <p:cNvPr id="13" name="Freeform 12"/>
          <p:cNvSpPr/>
          <p:nvPr/>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dirty="0">
              <a:solidFill>
                <a:prstClr val="white"/>
              </a:solidFill>
              <a:latin typeface="+mn-lt"/>
              <a:ea typeface="+mn-ea"/>
              <a:cs typeface="+mn-cs"/>
              <a:sym typeface="+mn-lt"/>
            </a:endParaRPr>
          </a:p>
        </p:txBody>
      </p:sp>
      <p:sp>
        <p:nvSpPr>
          <p:cNvPr id="17" name="Freeform 12"/>
          <p:cNvSpPr/>
          <p:nvPr userDrawn="1"/>
        </p:nvSpPr>
        <p:spPr bwMode="ltGray">
          <a:xfrm>
            <a:off x="0" y="2"/>
            <a:ext cx="3066234" cy="5148263"/>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750"/>
              </a:spcAft>
            </a:pPr>
            <a:endParaRPr lang="en-US" sz="900" dirty="0">
              <a:solidFill>
                <a:prstClr val="white"/>
              </a:solidFill>
              <a:latin typeface="+mn-lt"/>
              <a:ea typeface="+mn-ea"/>
              <a:cs typeface="+mn-cs"/>
              <a:sym typeface="+mn-lt"/>
            </a:endParaRPr>
          </a:p>
        </p:txBody>
      </p:sp>
      <p:sp>
        <p:nvSpPr>
          <p:cNvPr id="20" name="JS SlideHeader"/>
          <p:cNvSpPr txBox="1"/>
          <p:nvPr userDrawn="1"/>
        </p:nvSpPr>
        <p:spPr>
          <a:xfrm>
            <a:off x="457200" y="2505561"/>
            <a:ext cx="2129850" cy="181909"/>
          </a:xfrm>
          <a:prstGeom prst="rect">
            <a:avLst/>
          </a:prstGeom>
          <a:noFill/>
        </p:spPr>
        <p:txBody>
          <a:bodyPr wrap="square" lIns="0" tIns="0" rIns="0" bIns="0" rtlCol="0" anchor="ctr">
            <a:spAutoFit/>
          </a:bodyPr>
          <a:lstStyle/>
          <a:p>
            <a:pPr marL="0" indent="0" algn="ctr">
              <a:lnSpc>
                <a:spcPct val="106000"/>
              </a:lnSpc>
              <a:spcAft>
                <a:spcPts val="525"/>
              </a:spcAft>
              <a:buFontTx/>
              <a:buNone/>
            </a:pPr>
            <a:r>
              <a:rPr lang="en-US" sz="1200" b="1" i="0" u="none" dirty="0">
                <a:solidFill>
                  <a:srgbClr val="FF0000"/>
                </a:solidFill>
                <a:latin typeface="Arial" panose="020B0604020202020204" pitchFamily="34" charset="0"/>
                <a:ea typeface="+mn-ea"/>
                <a:cs typeface="+mn-cs"/>
                <a:sym typeface="+mn-lt"/>
              </a:rPr>
              <a:t>Table of contents</a:t>
            </a:r>
          </a:p>
        </p:txBody>
      </p:sp>
      <p:sp>
        <p:nvSpPr>
          <p:cNvPr id="24" name="Copyright" hidden="1"/>
          <p:cNvSpPr txBox="1"/>
          <p:nvPr userDrawn="1"/>
        </p:nvSpPr>
        <p:spPr>
          <a:xfrm rot="16200000">
            <a:off x="7113395" y="2944632"/>
            <a:ext cx="3854047"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31478" y="2692554"/>
            <a:ext cx="1023938" cy="2539571"/>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159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75284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C07FA4D-7106-8D4E-B634-B66E2B70CA38}" type="slidenum">
              <a:rPr lang="en-US" smtClean="0"/>
              <a:t>‹#›</a:t>
            </a:fld>
            <a:endParaRPr lang="en-US" dirty="0"/>
          </a:p>
        </p:txBody>
      </p:sp>
    </p:spTree>
    <p:extLst>
      <p:ext uri="{BB962C8B-B14F-4D97-AF65-F5344CB8AC3E}">
        <p14:creationId xmlns:p14="http://schemas.microsoft.com/office/powerpoint/2010/main" val="2359267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2A41D09-847A-4E2D-8D96-7504979AED76}"/>
              </a:ext>
            </a:extLst>
          </p:cNvPr>
          <p:cNvSpPr>
            <a:spLocks noGrp="1"/>
          </p:cNvSpPr>
          <p:nvPr userDrawn="1">
            <p:ph type="title" hasCustomPrompt="1"/>
          </p:nvPr>
        </p:nvSpPr>
        <p:spPr>
          <a:xfrm>
            <a:off x="557102" y="697658"/>
            <a:ext cx="7868464" cy="334627"/>
          </a:xfrm>
        </p:spPr>
        <p:txBody>
          <a:bodyPr lIns="36000" tIns="36000" rIns="36000" bIns="36000">
            <a:normAutofit/>
          </a:bodyPr>
          <a:lstStyle>
            <a:lvl1pPr>
              <a:defRPr sz="1802" b="1">
                <a:latin typeface="Arial Nova Cond" panose="020B0506020202020204" pitchFamily="34" charset="0"/>
              </a:defRPr>
            </a:lvl1pPr>
          </a:lstStyle>
          <a:p>
            <a:r>
              <a:rPr lang="en-US"/>
              <a:t>Jobseekers under New Employment service model</a:t>
            </a:r>
          </a:p>
        </p:txBody>
      </p:sp>
      <p:sp>
        <p:nvSpPr>
          <p:cNvPr id="4" name="Text Placeholder 2">
            <a:extLst>
              <a:ext uri="{FF2B5EF4-FFF2-40B4-BE49-F238E27FC236}">
                <a16:creationId xmlns:a16="http://schemas.microsoft.com/office/drawing/2014/main" id="{036060D9-F6D8-4A03-82A8-93CD853D0412}"/>
              </a:ext>
            </a:extLst>
          </p:cNvPr>
          <p:cNvSpPr>
            <a:spLocks noGrp="1"/>
          </p:cNvSpPr>
          <p:nvPr userDrawn="1">
            <p:ph type="body" sz="quarter" idx="17" hasCustomPrompt="1"/>
          </p:nvPr>
        </p:nvSpPr>
        <p:spPr>
          <a:xfrm>
            <a:off x="557102" y="450473"/>
            <a:ext cx="3102147" cy="168033"/>
          </a:xfrm>
        </p:spPr>
        <p:txBody>
          <a:bodyPr lIns="36000" tIns="36000" rIns="36000" bIns="36000"/>
          <a:lstStyle>
            <a:lvl1pPr marL="0" indent="0">
              <a:buNone/>
              <a:defRPr b="0">
                <a:solidFill>
                  <a:schemeClr val="tx1"/>
                </a:solidFill>
                <a:latin typeface="Arial Nova Cond Light" panose="020B0306020202020204" pitchFamily="34" charset="0"/>
              </a:defRPr>
            </a:lvl1pPr>
          </a:lstStyle>
          <a:p>
            <a:pPr lvl="0"/>
            <a:r>
              <a:rPr lang="en-US"/>
              <a:t>User Journey</a:t>
            </a:r>
            <a:endParaRPr lang="en-AU"/>
          </a:p>
        </p:txBody>
      </p:sp>
      <p:sp>
        <p:nvSpPr>
          <p:cNvPr id="2" name="Footer Placeholder 1">
            <a:extLst>
              <a:ext uri="{FF2B5EF4-FFF2-40B4-BE49-F238E27FC236}">
                <a16:creationId xmlns:a16="http://schemas.microsoft.com/office/drawing/2014/main" id="{D1EE3595-33F5-4DA2-BCF0-163773BD690C}"/>
              </a:ext>
            </a:extLst>
          </p:cNvPr>
          <p:cNvSpPr>
            <a:spLocks noGrp="1"/>
          </p:cNvSpPr>
          <p:nvPr>
            <p:ph type="ftr" sz="quarter" idx="18"/>
          </p:nvPr>
        </p:nvSpPr>
        <p:spPr>
          <a:xfrm>
            <a:off x="2883877" y="4771678"/>
            <a:ext cx="2672862" cy="274097"/>
          </a:xfrm>
          <a:prstGeom prst="rect">
            <a:avLst/>
          </a:prstGeom>
        </p:spPr>
        <p:txBody>
          <a:bodyPr/>
          <a:lstStyle>
            <a:lvl1pPr algn="ctr">
              <a:defRPr sz="1200" b="1" i="0" u="none">
                <a:solidFill>
                  <a:srgbClr val="FF0000"/>
                </a:solidFill>
                <a:latin typeface="Arial" panose="020B0604020202020204" pitchFamily="34" charset="0"/>
              </a:defRPr>
            </a:lvl1pPr>
          </a:lstStyle>
          <a:p>
            <a:r>
              <a:rPr lang="en-AU" dirty="0"/>
              <a:t>​‌OFFICIAL‌​</a:t>
            </a:r>
          </a:p>
        </p:txBody>
      </p:sp>
    </p:spTree>
    <p:extLst>
      <p:ext uri="{BB962C8B-B14F-4D97-AF65-F5344CB8AC3E}">
        <p14:creationId xmlns:p14="http://schemas.microsoft.com/office/powerpoint/2010/main" val="212451968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8472886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oleObject" Target="../embeddings/oleObject3.bin"/><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tags" Target="../tags/tag4.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4" Type="http://schemas.openxmlformats.org/officeDocument/2006/relationships/vmlDrawing" Target="../drawings/vmlDrawing3.v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theme" Target="../theme/theme8.xml"/><Relationship Id="rId48" Type="http://schemas.openxmlformats.org/officeDocument/2006/relationships/image" Target="../media/image10.emf"/><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tags" Target="../tags/tag5.xml"/><Relationship Id="rId20" Type="http://schemas.openxmlformats.org/officeDocument/2006/relationships/slideLayout" Target="../slideLayouts/slideLayout34.xml"/><Relationship Id="rId41"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70013"/>
            <a:ext cx="7886700" cy="3267075"/>
          </a:xfrm>
          <a:prstGeom prst="rect">
            <a:avLst/>
          </a:prstGeom>
        </p:spPr>
        <p:txBody>
          <a:bodyPr vert="horz" lIns="91440" tIns="45720" rIns="91440" bIns="45720" rtlCol="0">
            <a:normAutofit/>
          </a:bodyPr>
          <a:lstStyle/>
          <a:p>
            <a:r>
              <a:rPr lang="en-AU" b="1" dirty="0">
                <a:solidFill>
                  <a:schemeClr val="bg2"/>
                </a:solidFill>
              </a:rPr>
              <a:t>Subtitle style  </a:t>
            </a:r>
            <a:r>
              <a:rPr lang="en-AU" b="1" dirty="0">
                <a:solidFill>
                  <a:srgbClr val="E9A913"/>
                </a:solidFill>
              </a:rPr>
              <a:t>|</a:t>
            </a:r>
            <a:r>
              <a:rPr lang="en-AU" b="1" dirty="0">
                <a:solidFill>
                  <a:schemeClr val="bg2"/>
                </a:solidFill>
              </a:rPr>
              <a:t>  et </a:t>
            </a:r>
            <a:r>
              <a:rPr lang="en-AU" b="1" dirty="0" err="1">
                <a:solidFill>
                  <a:schemeClr val="bg2"/>
                </a:solidFill>
              </a:rPr>
              <a:t>milliaea</a:t>
            </a:r>
            <a:r>
              <a:rPr lang="en-AU" b="1" dirty="0">
                <a:solidFill>
                  <a:schemeClr val="bg2"/>
                </a:solidFill>
              </a:rPr>
              <a:t> </a:t>
            </a:r>
            <a:r>
              <a:rPr lang="en-AU" b="1" dirty="0" err="1">
                <a:solidFill>
                  <a:schemeClr val="bg2"/>
                </a:solidFill>
              </a:rPr>
              <a:t>doluptatur</a:t>
            </a:r>
            <a:r>
              <a:rPr lang="en-AU" b="1" dirty="0">
                <a:solidFill>
                  <a:schemeClr val="bg2"/>
                </a:solidFill>
              </a:rPr>
              <a:t>  </a:t>
            </a:r>
            <a:r>
              <a:rPr lang="en-AU" b="1" dirty="0">
                <a:solidFill>
                  <a:srgbClr val="E9A913"/>
                </a:solidFill>
              </a:rPr>
              <a:t>|</a:t>
            </a:r>
            <a:r>
              <a:rPr lang="en-AU" b="1" dirty="0">
                <a:solidFill>
                  <a:schemeClr val="bg2"/>
                </a:solidFill>
              </a:rPr>
              <a:t>  as </a:t>
            </a:r>
            <a:r>
              <a:rPr lang="en-AU" b="1" dirty="0" err="1">
                <a:solidFill>
                  <a:schemeClr val="bg2"/>
                </a:solidFill>
              </a:rPr>
              <a:t>molupti</a:t>
            </a:r>
            <a:r>
              <a:rPr lang="en-AU" b="1" dirty="0">
                <a:solidFill>
                  <a:schemeClr val="bg2"/>
                </a:solidFill>
              </a:rPr>
              <a:t> </a:t>
            </a:r>
            <a:r>
              <a:rPr lang="en-AU" b="1" dirty="0" err="1">
                <a:solidFill>
                  <a:schemeClr val="bg2"/>
                </a:solidFill>
              </a:rPr>
              <a:t>oribus</a:t>
            </a:r>
            <a:endParaRPr lang="en-AU" b="1" dirty="0">
              <a:solidFill>
                <a:schemeClr val="bg2"/>
              </a:solidFill>
            </a:endParaRPr>
          </a:p>
        </p:txBody>
      </p:sp>
      <p:sp>
        <p:nvSpPr>
          <p:cNvPr id="4" name="Date Placeholder 3"/>
          <p:cNvSpPr>
            <a:spLocks noGrp="1"/>
          </p:cNvSpPr>
          <p:nvPr>
            <p:ph type="dt" sz="half" idx="2"/>
          </p:nvPr>
        </p:nvSpPr>
        <p:spPr>
          <a:xfrm>
            <a:off x="628650" y="4772025"/>
            <a:ext cx="20574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3833BC88-7E36-4428-94BF-D011E0F038CB}" type="datetimeFigureOut">
              <a:rPr lang="en-US" smtClean="0"/>
              <a:t>4/22/2022</a:t>
            </a:fld>
            <a:endParaRPr lang="en-US" dirty="0"/>
          </a:p>
        </p:txBody>
      </p:sp>
      <p:sp>
        <p:nvSpPr>
          <p:cNvPr id="5" name="Footer Placeholder 4"/>
          <p:cNvSpPr>
            <a:spLocks noGrp="1"/>
          </p:cNvSpPr>
          <p:nvPr>
            <p:ph type="ftr" sz="quarter" idx="3"/>
          </p:nvPr>
        </p:nvSpPr>
        <p:spPr>
          <a:xfrm>
            <a:off x="3028950" y="4772025"/>
            <a:ext cx="3086100"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72025"/>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204BDF8A-F3AC-4977-BAC0-38A644132836}" type="slidenum">
              <a:rPr lang="en-US" smtClean="0"/>
              <a:t>‹#›</a:t>
            </a:fld>
            <a:endParaRPr lang="en-US" dirty="0"/>
          </a:p>
        </p:txBody>
      </p:sp>
    </p:spTree>
    <p:extLst>
      <p:ext uri="{BB962C8B-B14F-4D97-AF65-F5344CB8AC3E}">
        <p14:creationId xmlns:p14="http://schemas.microsoft.com/office/powerpoint/2010/main" val="186324150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13" r:id="rId3"/>
    <p:sldLayoutId id="2147483758" r:id="rId4"/>
    <p:sldLayoutId id="2147483759" r:id="rId5"/>
  </p:sldLayoutIdLst>
  <p:txStyles>
    <p:titleStyle>
      <a:lvl1pPr algn="l" defTabSz="914400" rtl="0" eaLnBrk="1" latinLnBrk="0" hangingPunct="1">
        <a:lnSpc>
          <a:spcPct val="90000"/>
        </a:lnSpc>
        <a:spcBef>
          <a:spcPct val="0"/>
        </a:spcBef>
        <a:buNone/>
        <a:defRPr sz="2500" kern="1200">
          <a:solidFill>
            <a:schemeClr val="bg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639050964"/>
      </p:ext>
    </p:extLst>
  </p:cSld>
  <p:clrMap bg1="lt1" tx1="dk1" bg2="lt2" tx2="dk2" accent1="accent1" accent2="accent2" accent3="accent3" accent4="accent4" accent5="accent5" accent6="accent6" hlink="hlink" folHlink="folHlink"/>
  <p:sldLayoutIdLst>
    <p:sldLayoutId id="2147483700" r:id="rId1"/>
    <p:sldLayoutId id="2147483711" r:id="rId2"/>
    <p:sldLayoutId id="2147483761" r:id="rId3"/>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143553983"/>
      </p:ext>
    </p:extLst>
  </p:cSld>
  <p:clrMap bg1="lt1" tx1="dk1" bg2="lt2" tx2="dk2" accent1="accent1" accent2="accent2" accent3="accent3" accent4="accent4" accent5="accent5" accent6="accent6" hlink="hlink" folHlink="folHlink"/>
  <p:sldLayoutIdLst>
    <p:sldLayoutId id="2147483698" r:id="rId1"/>
    <p:sldLayoutId id="2147483710" r:id="rId2"/>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189091278"/>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25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3474800"/>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25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46802903"/>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25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23157743"/>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25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45"/>
            </p:custDataLst>
            <p:extLst>
              <p:ext uri="{D42A27DB-BD31-4B8C-83A1-F6EECF244321}">
                <p14:modId xmlns:p14="http://schemas.microsoft.com/office/powerpoint/2010/main" val="1871936924"/>
              </p:ext>
            </p:extLst>
          </p:nvPr>
        </p:nvGraphicFramePr>
        <p:xfrm>
          <a:off x="1192" y="1194"/>
          <a:ext cx="1190" cy="1191"/>
        </p:xfrm>
        <a:graphic>
          <a:graphicData uri="http://schemas.openxmlformats.org/presentationml/2006/ole">
            <mc:AlternateContent xmlns:mc="http://schemas.openxmlformats.org/markup-compatibility/2006">
              <mc:Choice xmlns:v="urn:schemas-microsoft-com:vml" Requires="v">
                <p:oleObj spid="_x0000_s4254" name="think-cell Slide" r:id="rId47" imgW="270" imgH="270" progId="TCLayout.ActiveDocument.1">
                  <p:embed/>
                </p:oleObj>
              </mc:Choice>
              <mc:Fallback>
                <p:oleObj name="think-cell Slide" r:id="rId47" imgW="270" imgH="270" progId="TCLayout.ActiveDocument.1">
                  <p:embed/>
                  <p:pic>
                    <p:nvPicPr>
                      <p:cNvPr id="2" name="Object 1" hidden="1"/>
                      <p:cNvPicPr/>
                      <p:nvPr/>
                    </p:nvPicPr>
                    <p:blipFill>
                      <a:blip r:embed="rId48"/>
                      <a:stretch>
                        <a:fillRect/>
                      </a:stretch>
                    </p:blipFill>
                    <p:spPr>
                      <a:xfrm>
                        <a:off x="1192" y="1194"/>
                        <a:ext cx="1190" cy="1191"/>
                      </a:xfrm>
                      <a:prstGeom prst="rect">
                        <a:avLst/>
                      </a:prstGeom>
                    </p:spPr>
                  </p:pic>
                </p:oleObj>
              </mc:Fallback>
            </mc:AlternateContent>
          </a:graphicData>
        </a:graphic>
      </p:graphicFrame>
      <p:sp>
        <p:nvSpPr>
          <p:cNvPr id="5" name="Rectangle 4" hidden="1"/>
          <p:cNvSpPr/>
          <p:nvPr userDrawn="1">
            <p:custDataLst>
              <p:tags r:id="rId46"/>
            </p:custDataLst>
          </p:nvPr>
        </p:nvSpPr>
        <p:spPr>
          <a:xfrm>
            <a:off x="2" y="1"/>
            <a:ext cx="119063" cy="119173"/>
          </a:xfrm>
          <a:prstGeom prst="rect">
            <a:avLst/>
          </a:prstGeom>
          <a:solidFill>
            <a:srgbClr val="002D3F"/>
          </a:solidFill>
          <a:ln w="9525" cap="rnd" cmpd="sng" algn="ctr">
            <a:solidFill>
              <a:srgbClr val="002D3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5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1" name="Date Placeholder 3"/>
          <p:cNvSpPr>
            <a:spLocks noGrp="1"/>
          </p:cNvSpPr>
          <p:nvPr>
            <p:ph type="dt" sz="half" idx="2"/>
          </p:nvPr>
        </p:nvSpPr>
        <p:spPr>
          <a:xfrm>
            <a:off x="7258051" y="4808225"/>
            <a:ext cx="1111538" cy="115523"/>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dirty="0"/>
          </a:p>
        </p:txBody>
      </p:sp>
      <p:sp>
        <p:nvSpPr>
          <p:cNvPr id="12" name="TextBox 11"/>
          <p:cNvSpPr txBox="1"/>
          <p:nvPr userDrawn="1"/>
        </p:nvSpPr>
        <p:spPr>
          <a:xfrm>
            <a:off x="8375904" y="4808332"/>
            <a:ext cx="28575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dirty="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457200" y="349200"/>
            <a:ext cx="6364188" cy="993775"/>
          </a:xfrm>
          <a:prstGeom prst="rect">
            <a:avLst/>
          </a:prstGeom>
        </p:spPr>
        <p:txBody>
          <a:bodyPr vert="horz" wrap="square" lIns="0" tIns="0" rIns="0" bIns="0" rtlCol="0" anchor="ctr">
            <a:normAutofit/>
          </a:bodyPr>
          <a:lstStyle/>
          <a:p>
            <a:pPr marL="0" lvl="0" defTabSz="914400"/>
            <a:r>
              <a:rPr lang="en-US"/>
              <a:t>Click to add title</a:t>
            </a:r>
          </a:p>
        </p:txBody>
      </p:sp>
      <p:sp>
        <p:nvSpPr>
          <p:cNvPr id="4" name="Text Placeholder 3"/>
          <p:cNvSpPr>
            <a:spLocks noGrp="1"/>
          </p:cNvSpPr>
          <p:nvPr>
            <p:ph type="body" idx="1"/>
          </p:nvPr>
        </p:nvSpPr>
        <p:spPr>
          <a:xfrm>
            <a:off x="457201" y="1710000"/>
            <a:ext cx="8204454"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3" name="JS SlideHeader">
            <a:extLst>
              <a:ext uri="{FF2B5EF4-FFF2-40B4-BE49-F238E27FC236}">
                <a16:creationId xmlns:a16="http://schemas.microsoft.com/office/drawing/2014/main" id="{CB8F781F-AA86-4B86-B76C-63ACE1A5582C}"/>
              </a:ext>
            </a:extLst>
          </p:cNvPr>
          <p:cNvSpPr txBox="1"/>
          <p:nvPr userDrawn="1"/>
        </p:nvSpPr>
        <p:spPr>
          <a:xfrm>
            <a:off x="914400" y="63500"/>
            <a:ext cx="7315200" cy="4572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200" b="1" i="0" u="none" dirty="0">
              <a:solidFill>
                <a:srgbClr val="FF0000"/>
              </a:solidFill>
              <a:latin typeface="Arial" panose="020B0604020202020204" pitchFamily="34" charset="0"/>
            </a:endParaRPr>
          </a:p>
        </p:txBody>
      </p:sp>
    </p:spTree>
    <p:extLst>
      <p:ext uri="{BB962C8B-B14F-4D97-AF65-F5344CB8AC3E}">
        <p14:creationId xmlns:p14="http://schemas.microsoft.com/office/powerpoint/2010/main" val="264342142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 id="2147483750" r:id="rId35"/>
    <p:sldLayoutId id="2147483751" r:id="rId36"/>
    <p:sldLayoutId id="2147483752" r:id="rId37"/>
    <p:sldLayoutId id="2147483753" r:id="rId38"/>
    <p:sldLayoutId id="2147483754" r:id="rId39"/>
    <p:sldLayoutId id="2147483755" r:id="rId40"/>
    <p:sldLayoutId id="2147483756" r:id="rId41"/>
    <p:sldLayoutId id="2147483757" r:id="rId4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685783" rtl="0" eaLnBrk="1" latinLnBrk="0" hangingPunct="1">
        <a:lnSpc>
          <a:spcPct val="90000"/>
        </a:lnSpc>
        <a:spcBef>
          <a:spcPct val="0"/>
        </a:spcBef>
        <a:buNone/>
        <a:defRPr kumimoji="0" lang="en-US" sz="2500" b="0" i="0" u="none" strike="noStrike" kern="1200" cap="none" spc="0" normalizeH="0" baseline="0" dirty="0">
          <a:ln>
            <a:noFill/>
          </a:ln>
          <a:solidFill>
            <a:srgbClr val="002D3F"/>
          </a:solidFill>
          <a:effectLst/>
          <a:uLnTx/>
          <a:uFillTx/>
          <a:latin typeface="+mj-lt"/>
          <a:ea typeface="+mj-ea"/>
          <a:cs typeface="+mj-cs"/>
          <a:sym typeface="+mj-lt"/>
        </a:defRPr>
      </a:lvl1pPr>
    </p:titleStyle>
    <p:bodyStyle>
      <a:lvl1pPr marL="0" indent="0" algn="l" defTabSz="685783" rtl="0" eaLnBrk="1" latinLnBrk="0" hangingPunct="1">
        <a:lnSpc>
          <a:spcPct val="110000"/>
        </a:lnSpc>
        <a:spcBef>
          <a:spcPts val="450"/>
        </a:spcBef>
        <a:spcAft>
          <a:spcPts val="225"/>
        </a:spcAft>
        <a:buClr>
          <a:srgbClr val="002D3F"/>
        </a:buClr>
        <a:buFont typeface="Arial" panose="020B0604020202020204" pitchFamily="34" charset="0"/>
        <a:buChar char="​"/>
        <a:defRPr lang="en-US" sz="900" kern="1200">
          <a:solidFill>
            <a:srgbClr val="000000"/>
          </a:solidFill>
          <a:latin typeface="+mn-lt"/>
          <a:ea typeface="+mn-ea"/>
          <a:cs typeface="+mn-cs"/>
          <a:sym typeface="+mn-lt"/>
        </a:defRPr>
      </a:lvl1pPr>
      <a:lvl2pPr marL="213295" indent="-129597" algn="l" defTabSz="685783" rtl="0" eaLnBrk="1" latinLnBrk="0" hangingPunct="1">
        <a:lnSpc>
          <a:spcPct val="90000"/>
        </a:lnSpc>
        <a:spcBef>
          <a:spcPts val="0"/>
        </a:spcBef>
        <a:spcAft>
          <a:spcPts val="225"/>
        </a:spcAft>
        <a:buClr>
          <a:srgbClr val="002D3F"/>
        </a:buClr>
        <a:buFont typeface="Arial" panose="020B0604020202020204" pitchFamily="34" charset="0"/>
        <a:buChar char="•"/>
        <a:defRPr lang="en-US" sz="900" kern="1200">
          <a:solidFill>
            <a:srgbClr val="000000"/>
          </a:solidFill>
          <a:latin typeface="+mn-lt"/>
          <a:ea typeface="+mn-ea"/>
          <a:cs typeface="+mn-cs"/>
          <a:sym typeface="+mn-lt"/>
        </a:defRPr>
      </a:lvl2pPr>
      <a:lvl3pPr marL="383390" indent="-124197" algn="l" defTabSz="685783" rtl="0" eaLnBrk="1" latinLnBrk="0" hangingPunct="1">
        <a:lnSpc>
          <a:spcPct val="90000"/>
        </a:lnSpc>
        <a:spcBef>
          <a:spcPts val="0"/>
        </a:spcBef>
        <a:spcAft>
          <a:spcPts val="225"/>
        </a:spcAft>
        <a:buClr>
          <a:srgbClr val="002D3F"/>
        </a:buClr>
        <a:buFont typeface="Trebuchet MS" panose="020B0603020202020204" pitchFamily="34" charset="0"/>
        <a:buChar char="–"/>
        <a:defRPr lang="en-US" sz="900" kern="1200">
          <a:solidFill>
            <a:srgbClr val="000000"/>
          </a:solidFill>
          <a:latin typeface="+mn-lt"/>
          <a:ea typeface="+mn-ea"/>
          <a:cs typeface="+mn-cs"/>
          <a:sym typeface="+mn-lt"/>
        </a:defRPr>
      </a:lvl3pPr>
      <a:lvl4pPr marL="0" indent="0" algn="l" defTabSz="685783" rtl="0" eaLnBrk="1" latinLnBrk="0" hangingPunct="1">
        <a:lnSpc>
          <a:spcPct val="110000"/>
        </a:lnSpc>
        <a:spcBef>
          <a:spcPts val="225"/>
        </a:spcBef>
        <a:spcAft>
          <a:spcPts val="225"/>
        </a:spcAft>
        <a:buClr>
          <a:srgbClr val="002D3F"/>
        </a:buClr>
        <a:buFont typeface="Arial" panose="020B0604020202020204" pitchFamily="34" charset="0"/>
        <a:buChar char="​"/>
        <a:defRPr lang="en-US" sz="1200" kern="1200">
          <a:solidFill>
            <a:srgbClr val="002D3F"/>
          </a:solidFill>
          <a:latin typeface="+mn-lt"/>
          <a:ea typeface="+mn-ea"/>
          <a:cs typeface="+mn-cs"/>
          <a:sym typeface="+mn-lt"/>
        </a:defRPr>
      </a:lvl4pPr>
      <a:lvl5pPr marL="0" indent="0" algn="l" defTabSz="685783" rtl="0" eaLnBrk="1" latinLnBrk="0" hangingPunct="1">
        <a:lnSpc>
          <a:spcPct val="100000"/>
        </a:lnSpc>
        <a:spcBef>
          <a:spcPts val="0"/>
        </a:spcBef>
        <a:spcAft>
          <a:spcPts val="225"/>
        </a:spcAft>
        <a:buClr>
          <a:srgbClr val="002D3F"/>
        </a:buClr>
        <a:buFont typeface="Arial" panose="020B0604020202020204" pitchFamily="34" charset="0"/>
        <a:buChar char="​"/>
        <a:defRPr lang="en-US" sz="1200" b="1" kern="1200" smtClean="0">
          <a:solidFill>
            <a:srgbClr val="000000"/>
          </a:solidFill>
          <a:latin typeface="+mn-lt"/>
          <a:ea typeface="+mn-ea"/>
          <a:cs typeface="+mn-cs"/>
          <a:sym typeface="+mn-lt"/>
        </a:defRPr>
      </a:lvl5pPr>
      <a:lvl6pPr marL="202401" indent="-114297" algn="l" defTabSz="685783" rtl="0" eaLnBrk="1" latinLnBrk="0" hangingPunct="1">
        <a:lnSpc>
          <a:spcPct val="90000"/>
        </a:lnSpc>
        <a:spcBef>
          <a:spcPts val="0"/>
        </a:spcBef>
        <a:spcAft>
          <a:spcPts val="450"/>
        </a:spcAft>
        <a:buClr>
          <a:srgbClr val="002D3F"/>
        </a:buClr>
        <a:buFont typeface="Arial" panose="020B0604020202020204" pitchFamily="34" charset="0"/>
        <a:buChar char="•"/>
        <a:defRPr lang="en-US" sz="1200" kern="1200" smtClean="0">
          <a:solidFill>
            <a:srgbClr val="000000"/>
          </a:solidFill>
          <a:latin typeface="+mn-lt"/>
          <a:ea typeface="+mn-ea"/>
          <a:cs typeface="+mn-cs"/>
          <a:sym typeface="+mn-lt"/>
        </a:defRPr>
      </a:lvl6pPr>
      <a:lvl7pPr marL="0" indent="0" algn="l" defTabSz="685783" rtl="0" eaLnBrk="1" latinLnBrk="0" hangingPunct="1">
        <a:lnSpc>
          <a:spcPct val="90000"/>
        </a:lnSpc>
        <a:spcBef>
          <a:spcPts val="675"/>
        </a:spcBef>
        <a:spcAft>
          <a:spcPts val="675"/>
        </a:spcAft>
        <a:buClr>
          <a:srgbClr val="002D3F"/>
        </a:buClr>
        <a:buFont typeface="Arial" panose="020B0604020202020204" pitchFamily="34" charset="0"/>
        <a:buChar char="​"/>
        <a:defRPr lang="en-US" sz="3300" kern="1200" baseline="0" smtClean="0">
          <a:solidFill>
            <a:srgbClr val="000000"/>
          </a:solidFill>
          <a:latin typeface="+mn-lt"/>
          <a:ea typeface="+mn-ea"/>
          <a:cs typeface="+mn-cs"/>
          <a:sym typeface="+mn-lt"/>
        </a:defRPr>
      </a:lvl7pPr>
      <a:lvl8pPr marL="0" indent="0" algn="l" defTabSz="685783" rtl="0" eaLnBrk="1" latinLnBrk="0" hangingPunct="1">
        <a:lnSpc>
          <a:spcPct val="90000"/>
        </a:lnSpc>
        <a:spcBef>
          <a:spcPts val="675"/>
        </a:spcBef>
        <a:spcAft>
          <a:spcPts val="0"/>
        </a:spcAft>
        <a:buClr>
          <a:srgbClr val="002D3F"/>
        </a:buClr>
        <a:buFont typeface="Arial" panose="020B0604020202020204" pitchFamily="34" charset="0"/>
        <a:buChar char="​"/>
        <a:defRPr lang="en-US" sz="4050" kern="1200" baseline="0" smtClean="0">
          <a:solidFill>
            <a:srgbClr val="002D3F"/>
          </a:solidFill>
          <a:latin typeface="+mn-lt"/>
          <a:ea typeface="+mn-ea"/>
          <a:cs typeface="+mn-cs"/>
          <a:sym typeface="+mn-lt"/>
        </a:defRPr>
      </a:lvl8pPr>
      <a:lvl9pPr marL="0" indent="0" algn="l" defTabSz="685783" rtl="0" eaLnBrk="1" latinLnBrk="0" hangingPunct="1">
        <a:lnSpc>
          <a:spcPct val="100000"/>
        </a:lnSpc>
        <a:spcBef>
          <a:spcPts val="0"/>
        </a:spcBef>
        <a:spcAft>
          <a:spcPts val="675"/>
        </a:spcAft>
        <a:buClr>
          <a:srgbClr val="002D3F"/>
        </a:buClr>
        <a:buFont typeface="Arial" panose="020B0604020202020204" pitchFamily="34" charset="0"/>
        <a:buChar char="​"/>
        <a:defRPr lang="en-US" sz="1800" kern="1200" baseline="0" dirty="0">
          <a:solidFill>
            <a:srgbClr val="002D3F"/>
          </a:solidFill>
          <a:latin typeface="+mn-lt"/>
          <a:ea typeface="+mn-ea"/>
          <a:cs typeface="+mn-cs"/>
          <a:sym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4">
          <p15:clr>
            <a:srgbClr val="F26B43"/>
          </p15:clr>
        </p15:guide>
        <p15:guide id="2" pos="297">
          <p15:clr>
            <a:srgbClr val="F26B43"/>
          </p15:clr>
        </p15:guide>
        <p15:guide id="3" pos="5463">
          <p15:clr>
            <a:srgbClr val="F26B43"/>
          </p15:clr>
        </p15:guide>
        <p15:guide id="4" orient="horz" pos="291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slideLayout" Target="../slideLayouts/slideLayout7.xml"/><Relationship Id="rId7" Type="http://schemas.openxmlformats.org/officeDocument/2006/relationships/chart" Target="../charts/chart1.xml"/><Relationship Id="rId2" Type="http://schemas.openxmlformats.org/officeDocument/2006/relationships/tags" Target="../tags/tag76.xml"/><Relationship Id="rId1" Type="http://schemas.openxmlformats.org/officeDocument/2006/relationships/vmlDrawing" Target="../drawings/vmlDrawing49.vml"/><Relationship Id="rId6" Type="http://schemas.openxmlformats.org/officeDocument/2006/relationships/image" Target="../media/image21.emf"/><Relationship Id="rId5" Type="http://schemas.openxmlformats.org/officeDocument/2006/relationships/oleObject" Target="../embeddings/oleObject47.bin"/><Relationship Id="rId10" Type="http://schemas.openxmlformats.org/officeDocument/2006/relationships/chart" Target="../charts/chart4.xml"/><Relationship Id="rId4" Type="http://schemas.openxmlformats.org/officeDocument/2006/relationships/notesSlide" Target="../notesSlides/notesSlide10.xml"/><Relationship Id="rId9" Type="http://schemas.openxmlformats.org/officeDocument/2006/relationships/chart" Target="../charts/chart3.xml"/></Relationships>
</file>

<file path=ppt/slides/_rels/slide11.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18" Type="http://schemas.openxmlformats.org/officeDocument/2006/relationships/image" Target="../media/image66.sv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svg"/><Relationship Id="rId17" Type="http://schemas.openxmlformats.org/officeDocument/2006/relationships/image" Target="../media/image65.png"/><Relationship Id="rId2" Type="http://schemas.openxmlformats.org/officeDocument/2006/relationships/notesSlide" Target="../notesSlides/notesSlide11.xml"/><Relationship Id="rId16" Type="http://schemas.openxmlformats.org/officeDocument/2006/relationships/image" Target="../media/image64.svg"/><Relationship Id="rId1" Type="http://schemas.openxmlformats.org/officeDocument/2006/relationships/slideLayout" Target="../slideLayouts/slideLayout8.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 Id="rId14" Type="http://schemas.openxmlformats.org/officeDocument/2006/relationships/image" Target="../media/image62.svg"/></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5.xml"/><Relationship Id="rId7" Type="http://schemas.openxmlformats.org/officeDocument/2006/relationships/image" Target="../media/image22.png"/><Relationship Id="rId2" Type="http://schemas.openxmlformats.org/officeDocument/2006/relationships/tags" Target="../tags/tag73.xml"/><Relationship Id="rId1" Type="http://schemas.openxmlformats.org/officeDocument/2006/relationships/vmlDrawing" Target="../drawings/vmlDrawing46.vml"/><Relationship Id="rId6" Type="http://schemas.openxmlformats.org/officeDocument/2006/relationships/image" Target="../media/image21.emf"/><Relationship Id="rId5" Type="http://schemas.openxmlformats.org/officeDocument/2006/relationships/oleObject" Target="../embeddings/oleObject46.bin"/><Relationship Id="rId4" Type="http://schemas.openxmlformats.org/officeDocument/2006/relationships/notesSlide" Target="../notesSlides/notesSlide3.xml"/><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4.xml"/><Relationship Id="rId16" Type="http://schemas.openxmlformats.org/officeDocument/2006/relationships/image" Target="../media/image38.svg"/><Relationship Id="rId1" Type="http://schemas.openxmlformats.org/officeDocument/2006/relationships/slideLayout" Target="../slideLayouts/slideLayout4.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slideLayout" Target="../slideLayouts/slideLayout7.xml"/><Relationship Id="rId7" Type="http://schemas.openxmlformats.org/officeDocument/2006/relationships/oleObject" Target="../embeddings/oleObject47.bin"/><Relationship Id="rId2" Type="http://schemas.openxmlformats.org/officeDocument/2006/relationships/tags" Target="../tags/tag74.xml"/><Relationship Id="rId1" Type="http://schemas.openxmlformats.org/officeDocument/2006/relationships/vmlDrawing" Target="../drawings/vmlDrawing47.vml"/><Relationship Id="rId6" Type="http://schemas.openxmlformats.org/officeDocument/2006/relationships/image" Target="../media/image17.png"/><Relationship Id="rId11" Type="http://schemas.openxmlformats.org/officeDocument/2006/relationships/image" Target="../media/image42.png"/><Relationship Id="rId5" Type="http://schemas.openxmlformats.org/officeDocument/2006/relationships/image" Target="../media/image39.png"/><Relationship Id="rId10" Type="http://schemas.openxmlformats.org/officeDocument/2006/relationships/image" Target="../media/image41.svg"/><Relationship Id="rId4" Type="http://schemas.openxmlformats.org/officeDocument/2006/relationships/notesSlide" Target="../notesSlides/notesSlide5.xml"/><Relationship Id="rId9"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7.xml"/><Relationship Id="rId7" Type="http://schemas.openxmlformats.org/officeDocument/2006/relationships/image" Target="../media/image43.png"/><Relationship Id="rId2" Type="http://schemas.openxmlformats.org/officeDocument/2006/relationships/tags" Target="../tags/tag75.xml"/><Relationship Id="rId1" Type="http://schemas.openxmlformats.org/officeDocument/2006/relationships/vmlDrawing" Target="../drawings/vmlDrawing48.vml"/><Relationship Id="rId6" Type="http://schemas.openxmlformats.org/officeDocument/2006/relationships/image" Target="../media/image21.emf"/><Relationship Id="rId5" Type="http://schemas.openxmlformats.org/officeDocument/2006/relationships/oleObject" Target="../embeddings/oleObject47.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sv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a:xfrm>
            <a:off x="864000" y="1782043"/>
            <a:ext cx="6858000" cy="457323"/>
          </a:xfrm>
        </p:spPr>
        <p:txBody>
          <a:bodyPr>
            <a:normAutofit fontScale="90000"/>
          </a:bodyPr>
          <a:lstStyle/>
          <a:p>
            <a:r>
              <a:rPr lang="en-AU" dirty="0"/>
              <a:t>Introduction to the Points Based Activation System for Workforce Australia</a:t>
            </a:r>
            <a:endParaRPr lang="en-US" dirty="0"/>
          </a:p>
        </p:txBody>
      </p:sp>
      <p:sp>
        <p:nvSpPr>
          <p:cNvPr id="3" name="Subtitle 2">
            <a:extLst>
              <a:ext uri="{FF2B5EF4-FFF2-40B4-BE49-F238E27FC236}">
                <a16:creationId xmlns:a16="http://schemas.microsoft.com/office/drawing/2014/main" id="{7300B9E3-7CB8-4F48-BD2E-A8CDC8CED07F}"/>
              </a:ext>
            </a:extLst>
          </p:cNvPr>
          <p:cNvSpPr>
            <a:spLocks noGrp="1"/>
          </p:cNvSpPr>
          <p:nvPr>
            <p:ph type="subTitle" idx="1"/>
          </p:nvPr>
        </p:nvSpPr>
        <p:spPr/>
        <p:txBody>
          <a:bodyPr/>
          <a:lstStyle/>
          <a:p>
            <a:r>
              <a:rPr lang="en-AU" dirty="0"/>
              <a:t>12 April 2022</a:t>
            </a:r>
          </a:p>
        </p:txBody>
      </p:sp>
    </p:spTree>
    <p:extLst>
      <p:ext uri="{BB962C8B-B14F-4D97-AF65-F5344CB8AC3E}">
        <p14:creationId xmlns:p14="http://schemas.microsoft.com/office/powerpoint/2010/main" val="3395825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5817" y="3969"/>
          <a:ext cx="1586" cy="1586"/>
        </p:xfrm>
        <a:graphic>
          <a:graphicData uri="http://schemas.openxmlformats.org/presentationml/2006/ole">
            <mc:AlternateContent xmlns:mc="http://schemas.openxmlformats.org/markup-compatibility/2006">
              <mc:Choice xmlns:v="urn:schemas-microsoft-com:vml" Requires="v">
                <p:oleObj spid="_x0000_s52404"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5817" y="3969"/>
                        <a:ext cx="1586" cy="1586"/>
                      </a:xfrm>
                      <a:prstGeom prst="rect">
                        <a:avLst/>
                      </a:prstGeom>
                    </p:spPr>
                  </p:pic>
                </p:oleObj>
              </mc:Fallback>
            </mc:AlternateContent>
          </a:graphicData>
        </a:graphic>
      </p:graphicFrame>
      <p:sp>
        <p:nvSpPr>
          <p:cNvPr id="28" name="Title 1">
            <a:extLst>
              <a:ext uri="{FF2B5EF4-FFF2-40B4-BE49-F238E27FC236}">
                <a16:creationId xmlns:a16="http://schemas.microsoft.com/office/drawing/2014/main" id="{2E2ADE7F-D70D-CB40-8105-E00FD1AEF33B}"/>
              </a:ext>
            </a:extLst>
          </p:cNvPr>
          <p:cNvSpPr txBox="1">
            <a:spLocks/>
          </p:cNvSpPr>
          <p:nvPr/>
        </p:nvSpPr>
        <p:spPr>
          <a:xfrm>
            <a:off x="494780" y="82534"/>
            <a:ext cx="4997670" cy="441498"/>
          </a:xfrm>
          <a:prstGeom prst="rect">
            <a:avLst/>
          </a:prstGeom>
        </p:spPr>
        <p:txBody>
          <a:bodyPr lIns="91355" tIns="45678" rIns="91355" bIns="45678"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2400" b="1" i="0" u="none" strike="noStrike" kern="1200" cap="none" spc="0" normalizeH="0" baseline="0" noProof="0" dirty="0">
                <a:ln>
                  <a:noFill/>
                </a:ln>
                <a:solidFill>
                  <a:srgbClr val="002D3F"/>
                </a:solidFill>
                <a:effectLst/>
                <a:uLnTx/>
                <a:uFillTx/>
                <a:latin typeface="Arial Nova" panose="020B0504020202020204" pitchFamily="34" charset="0"/>
                <a:ea typeface="+mj-ea"/>
                <a:cs typeface="+mj-cs"/>
                <a:sym typeface="+mj-lt"/>
              </a:rPr>
              <a:t>Meeting the points target </a:t>
            </a:r>
          </a:p>
        </p:txBody>
      </p:sp>
      <p:sp>
        <p:nvSpPr>
          <p:cNvPr id="38" name="Title 1">
            <a:extLst>
              <a:ext uri="{FF2B5EF4-FFF2-40B4-BE49-F238E27FC236}">
                <a16:creationId xmlns:a16="http://schemas.microsoft.com/office/drawing/2014/main" id="{89F95387-3EE0-284D-9809-64BB440F2E76}"/>
              </a:ext>
            </a:extLst>
          </p:cNvPr>
          <p:cNvSpPr txBox="1">
            <a:spLocks/>
          </p:cNvSpPr>
          <p:nvPr/>
        </p:nvSpPr>
        <p:spPr>
          <a:xfrm>
            <a:off x="150761" y="1122805"/>
            <a:ext cx="3362678" cy="1329227"/>
          </a:xfrm>
          <a:prstGeom prst="rect">
            <a:avLst/>
          </a:prstGeom>
        </p:spPr>
        <p:txBody>
          <a:bodyPr lIns="91355" tIns="45678" rIns="91355" bIns="45678"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71450" indent="-171450" defTabSz="514350">
              <a:lnSpc>
                <a:spcPct val="100000"/>
              </a:lnSpc>
              <a:spcAft>
                <a:spcPts val="200"/>
              </a:spcAft>
              <a:buFont typeface="Arial" panose="020B0604020202020204" pitchFamily="34" charset="0"/>
              <a:buChar char="•"/>
            </a:pPr>
            <a:endParaRPr lang="en-AU" sz="1400" b="1" dirty="0">
              <a:solidFill>
                <a:schemeClr val="tx1">
                  <a:lumMod val="65000"/>
                  <a:lumOff val="35000"/>
                </a:schemeClr>
              </a:solidFill>
              <a:latin typeface="+mn-lt"/>
            </a:endParaRPr>
          </a:p>
          <a:p>
            <a:pPr marL="171450" indent="-171450" defTabSz="514350">
              <a:lnSpc>
                <a:spcPct val="100000"/>
              </a:lnSpc>
              <a:spcAft>
                <a:spcPts val="200"/>
              </a:spcAft>
              <a:buFont typeface="Arial" panose="020B0604020202020204" pitchFamily="34" charset="0"/>
              <a:buChar char="•"/>
            </a:pPr>
            <a:endParaRPr lang="en-AU" sz="1400" dirty="0">
              <a:solidFill>
                <a:schemeClr val="bg1"/>
              </a:solidFill>
              <a:latin typeface="+mn-lt"/>
            </a:endParaRPr>
          </a:p>
          <a:p>
            <a:pPr marL="171450" indent="-171450" defTabSz="514350">
              <a:lnSpc>
                <a:spcPct val="100000"/>
              </a:lnSpc>
              <a:spcAft>
                <a:spcPts val="200"/>
              </a:spcAft>
              <a:buFont typeface="Arial" panose="020B0604020202020204" pitchFamily="34" charset="0"/>
              <a:buChar char="•"/>
            </a:pPr>
            <a:endParaRPr lang="en-AU" sz="1400" dirty="0">
              <a:solidFill>
                <a:schemeClr val="bg1"/>
              </a:solidFill>
              <a:latin typeface="+mn-lt"/>
            </a:endParaRPr>
          </a:p>
          <a:p>
            <a:pPr marL="171450" indent="-171450" defTabSz="514350">
              <a:lnSpc>
                <a:spcPct val="100000"/>
              </a:lnSpc>
              <a:spcAft>
                <a:spcPts val="200"/>
              </a:spcAft>
              <a:buFont typeface="Arial" panose="020B0604020202020204" pitchFamily="34" charset="0"/>
              <a:buChar char="•"/>
            </a:pPr>
            <a:endParaRPr lang="en-AU" sz="1400" dirty="0">
              <a:solidFill>
                <a:schemeClr val="bg1"/>
              </a:solidFill>
              <a:latin typeface="+mn-lt"/>
            </a:endParaRPr>
          </a:p>
          <a:p>
            <a:pPr marL="171450" indent="-171450" defTabSz="514350">
              <a:lnSpc>
                <a:spcPct val="100000"/>
              </a:lnSpc>
              <a:spcAft>
                <a:spcPts val="200"/>
              </a:spcAft>
              <a:buFont typeface="Arial" panose="020B0604020202020204" pitchFamily="34" charset="0"/>
              <a:buChar char="•"/>
            </a:pPr>
            <a:endParaRPr lang="en-AU" sz="1400" dirty="0">
              <a:solidFill>
                <a:schemeClr val="bg1"/>
              </a:solidFill>
              <a:latin typeface="+mn-lt"/>
            </a:endParaRPr>
          </a:p>
          <a:p>
            <a:pPr marL="171450" indent="-171450" defTabSz="514350">
              <a:lnSpc>
                <a:spcPct val="100000"/>
              </a:lnSpc>
              <a:spcAft>
                <a:spcPts val="200"/>
              </a:spcAft>
              <a:buFont typeface="Arial" panose="020B0604020202020204" pitchFamily="34" charset="0"/>
              <a:buChar char="•"/>
            </a:pPr>
            <a:endParaRPr lang="en-AU" sz="1400" dirty="0">
              <a:solidFill>
                <a:schemeClr val="bg1"/>
              </a:solidFill>
              <a:latin typeface="+mn-lt"/>
            </a:endParaRPr>
          </a:p>
          <a:p>
            <a:pPr marL="171450" indent="-171450" defTabSz="514350">
              <a:lnSpc>
                <a:spcPct val="100000"/>
              </a:lnSpc>
              <a:spcAft>
                <a:spcPts val="200"/>
              </a:spcAft>
              <a:buFont typeface="Arial" panose="020B0604020202020204" pitchFamily="34" charset="0"/>
              <a:buChar char="•"/>
            </a:pPr>
            <a:endParaRPr lang="en-US" sz="1400" b="1" dirty="0">
              <a:solidFill>
                <a:schemeClr val="bg1"/>
              </a:solidFill>
              <a:latin typeface="+mn-lt"/>
              <a:ea typeface="+mj-lt"/>
              <a:cs typeface="Calibri Light" panose="020F0302020204030204"/>
            </a:endParaRPr>
          </a:p>
          <a:p>
            <a:pPr marL="171292" indent="-171292" defTabSz="514350">
              <a:lnSpc>
                <a:spcPct val="100000"/>
              </a:lnSpc>
              <a:spcAft>
                <a:spcPts val="200"/>
              </a:spcAft>
              <a:buFont typeface="Arial,Sans-Serif"/>
              <a:buChar char="•"/>
            </a:pPr>
            <a:endParaRPr lang="en-AU" sz="1400" dirty="0">
              <a:solidFill>
                <a:schemeClr val="bg1"/>
              </a:solidFill>
              <a:latin typeface="+mn-lt"/>
            </a:endParaRPr>
          </a:p>
          <a:p>
            <a:pPr defTabSz="514350">
              <a:lnSpc>
                <a:spcPct val="100000"/>
              </a:lnSpc>
              <a:spcAft>
                <a:spcPts val="200"/>
              </a:spcAft>
              <a:buFont typeface="Arial,Sans-Serif"/>
              <a:buChar char="•"/>
            </a:pPr>
            <a:endParaRPr lang="en-AU" sz="1400" dirty="0">
              <a:solidFill>
                <a:schemeClr val="bg1"/>
              </a:solidFill>
              <a:latin typeface="+mn-lt"/>
            </a:endParaRPr>
          </a:p>
        </p:txBody>
      </p:sp>
      <p:sp>
        <p:nvSpPr>
          <p:cNvPr id="14" name="Title 1">
            <a:extLst>
              <a:ext uri="{FF2B5EF4-FFF2-40B4-BE49-F238E27FC236}">
                <a16:creationId xmlns:a16="http://schemas.microsoft.com/office/drawing/2014/main" id="{B5DCBB2C-25A6-4BFC-AB20-3CADD3E6EA99}"/>
              </a:ext>
            </a:extLst>
          </p:cNvPr>
          <p:cNvSpPr txBox="1">
            <a:spLocks/>
          </p:cNvSpPr>
          <p:nvPr/>
        </p:nvSpPr>
        <p:spPr>
          <a:xfrm>
            <a:off x="6473329" y="779263"/>
            <a:ext cx="1724528" cy="441498"/>
          </a:xfrm>
          <a:prstGeom prst="rect">
            <a:avLst/>
          </a:prstGeom>
        </p:spPr>
        <p:txBody>
          <a:bodyPr lIns="91355" tIns="45678" rIns="91355" bIns="45678"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514350">
              <a:lnSpc>
                <a:spcPct val="100000"/>
              </a:lnSpc>
              <a:spcAft>
                <a:spcPts val="200"/>
              </a:spcAft>
            </a:pPr>
            <a:r>
              <a:rPr lang="en-AU" sz="1199" b="1" dirty="0">
                <a:solidFill>
                  <a:prstClr val="white"/>
                </a:solidFill>
                <a:latin typeface="+mn-lt"/>
                <a:cs typeface="Calibri"/>
              </a:rPr>
              <a:t>From…</a:t>
            </a:r>
          </a:p>
          <a:p>
            <a:pPr marL="171292" indent="-171292" defTabSz="514350">
              <a:lnSpc>
                <a:spcPct val="100000"/>
              </a:lnSpc>
              <a:spcAft>
                <a:spcPts val="200"/>
              </a:spcAft>
              <a:buFont typeface="Arial" panose="020B0604020202020204" pitchFamily="34" charset="0"/>
              <a:buChar char="•"/>
            </a:pPr>
            <a:r>
              <a:rPr lang="en-AU" sz="1049" dirty="0">
                <a:solidFill>
                  <a:prstClr val="white"/>
                </a:solidFill>
                <a:latin typeface="+mn-lt"/>
                <a:cs typeface="Calibri Light"/>
              </a:rPr>
              <a:t>…</a:t>
            </a:r>
          </a:p>
        </p:txBody>
      </p:sp>
      <p:sp>
        <p:nvSpPr>
          <p:cNvPr id="16" name="Title 1">
            <a:extLst>
              <a:ext uri="{FF2B5EF4-FFF2-40B4-BE49-F238E27FC236}">
                <a16:creationId xmlns:a16="http://schemas.microsoft.com/office/drawing/2014/main" id="{659ABFE0-33BD-4A3C-A9E2-44190E416917}"/>
              </a:ext>
            </a:extLst>
          </p:cNvPr>
          <p:cNvSpPr txBox="1">
            <a:spLocks/>
          </p:cNvSpPr>
          <p:nvPr/>
        </p:nvSpPr>
        <p:spPr>
          <a:xfrm>
            <a:off x="4500069" y="1122805"/>
            <a:ext cx="3786153" cy="3323534"/>
          </a:xfrm>
          <a:prstGeom prst="rect">
            <a:avLst/>
          </a:prstGeom>
        </p:spPr>
        <p:txBody>
          <a:bodyPr lIns="91355" tIns="45678" rIns="91355" bIns="45678"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71292" indent="-171292" defTabSz="514350">
              <a:lnSpc>
                <a:spcPct val="100000"/>
              </a:lnSpc>
              <a:spcAft>
                <a:spcPts val="200"/>
              </a:spcAft>
              <a:buFont typeface="Arial,Sans-Serif"/>
              <a:buChar char="•"/>
            </a:pPr>
            <a:endParaRPr lang="en-AU" sz="1400" u="sng" dirty="0"/>
          </a:p>
          <a:p>
            <a:pPr defTabSz="514350">
              <a:lnSpc>
                <a:spcPct val="100000"/>
              </a:lnSpc>
              <a:spcAft>
                <a:spcPts val="200"/>
              </a:spcAft>
            </a:pPr>
            <a:endParaRPr lang="en-AU" sz="1400" dirty="0"/>
          </a:p>
          <a:p>
            <a:pPr defTabSz="514350">
              <a:lnSpc>
                <a:spcPct val="100000"/>
              </a:lnSpc>
              <a:spcAft>
                <a:spcPts val="200"/>
              </a:spcAft>
            </a:pPr>
            <a:endParaRPr lang="en-AU" sz="1400" b="1" dirty="0">
              <a:latin typeface="+mn-lt"/>
            </a:endParaRPr>
          </a:p>
          <a:p>
            <a:pPr marL="285750" indent="-285750" defTabSz="514350">
              <a:lnSpc>
                <a:spcPct val="100000"/>
              </a:lnSpc>
              <a:spcAft>
                <a:spcPts val="200"/>
              </a:spcAft>
              <a:buFont typeface="Arial" panose="020B0604020202020204" pitchFamily="34" charset="0"/>
              <a:buChar char="•"/>
            </a:pPr>
            <a:endParaRPr lang="en-AU" sz="1400" b="1" dirty="0">
              <a:latin typeface="+mn-lt"/>
            </a:endParaRPr>
          </a:p>
          <a:p>
            <a:pPr marL="171292" indent="-171292" defTabSz="514350">
              <a:lnSpc>
                <a:spcPct val="100000"/>
              </a:lnSpc>
              <a:spcAft>
                <a:spcPts val="200"/>
              </a:spcAft>
              <a:buFont typeface="Arial,Sans-Serif"/>
              <a:buChar char="•"/>
            </a:pPr>
            <a:endParaRPr lang="en-AU" sz="1400" dirty="0">
              <a:latin typeface="+mn-lt"/>
            </a:endParaRPr>
          </a:p>
          <a:p>
            <a:pPr marL="171292" indent="-171292" defTabSz="514350">
              <a:lnSpc>
                <a:spcPct val="100000"/>
              </a:lnSpc>
              <a:spcAft>
                <a:spcPts val="200"/>
              </a:spcAft>
              <a:buFont typeface="Arial,Sans-Serif"/>
              <a:buChar char="•"/>
            </a:pPr>
            <a:endParaRPr lang="en-AU" sz="1400" dirty="0">
              <a:latin typeface="+mn-lt"/>
            </a:endParaRPr>
          </a:p>
          <a:p>
            <a:pPr marL="171292" indent="-171292" defTabSz="514350">
              <a:lnSpc>
                <a:spcPct val="100000"/>
              </a:lnSpc>
              <a:spcAft>
                <a:spcPts val="200"/>
              </a:spcAft>
              <a:buFont typeface="Arial,Sans-Serif"/>
              <a:buChar char="•"/>
            </a:pPr>
            <a:endParaRPr lang="en-AU" sz="1400" dirty="0">
              <a:solidFill>
                <a:srgbClr val="002A3B"/>
              </a:solidFill>
              <a:latin typeface="+mn-lt"/>
              <a:ea typeface="+mj-lt"/>
              <a:cs typeface="Calibri Light" panose="020F0302020204030204"/>
            </a:endParaRPr>
          </a:p>
          <a:p>
            <a:pPr marL="171292" indent="-171292" defTabSz="514350">
              <a:lnSpc>
                <a:spcPct val="100000"/>
              </a:lnSpc>
              <a:spcAft>
                <a:spcPts val="200"/>
              </a:spcAft>
              <a:buFont typeface="Arial,Sans-Serif"/>
              <a:buChar char="•"/>
            </a:pPr>
            <a:endParaRPr lang="en-AU" sz="1400" dirty="0">
              <a:solidFill>
                <a:srgbClr val="002A3B"/>
              </a:solidFill>
              <a:latin typeface="+mn-lt"/>
              <a:cs typeface="Calibri Light"/>
            </a:endParaRPr>
          </a:p>
          <a:p>
            <a:pPr marL="171292" indent="-171292" defTabSz="514350">
              <a:lnSpc>
                <a:spcPct val="100000"/>
              </a:lnSpc>
              <a:spcAft>
                <a:spcPts val="200"/>
              </a:spcAft>
              <a:buFont typeface="Arial,Sans-Serif"/>
              <a:buChar char="•"/>
            </a:pPr>
            <a:endParaRPr lang="en-US" sz="1400" dirty="0">
              <a:solidFill>
                <a:prstClr val="black"/>
              </a:solidFill>
              <a:latin typeface="+mn-lt"/>
              <a:cs typeface="Calibri Light" panose="020F0302020204030204"/>
            </a:endParaRPr>
          </a:p>
          <a:p>
            <a:pPr marL="171292" indent="-171292" defTabSz="514350">
              <a:lnSpc>
                <a:spcPct val="100000"/>
              </a:lnSpc>
              <a:spcAft>
                <a:spcPts val="200"/>
              </a:spcAft>
              <a:buFont typeface="Arial,Sans-Serif"/>
              <a:buChar char="•"/>
            </a:pPr>
            <a:endParaRPr lang="en-AU" sz="1400" dirty="0">
              <a:solidFill>
                <a:prstClr val="black"/>
              </a:solidFill>
              <a:latin typeface="+mn-lt"/>
              <a:cs typeface="Calibri Light"/>
            </a:endParaRPr>
          </a:p>
          <a:p>
            <a:pPr defTabSz="514350">
              <a:lnSpc>
                <a:spcPct val="100000"/>
              </a:lnSpc>
              <a:spcAft>
                <a:spcPts val="200"/>
              </a:spcAft>
              <a:buFont typeface="Arial,Sans-Serif"/>
              <a:buChar char="•"/>
            </a:pPr>
            <a:endParaRPr lang="en-AU" sz="1400" dirty="0">
              <a:solidFill>
                <a:prstClr val="black"/>
              </a:solidFill>
              <a:latin typeface="+mn-lt"/>
              <a:cs typeface="Calibri Light"/>
            </a:endParaRPr>
          </a:p>
        </p:txBody>
      </p:sp>
      <p:sp>
        <p:nvSpPr>
          <p:cNvPr id="3" name="Slide Number Placeholder 2">
            <a:extLst>
              <a:ext uri="{FF2B5EF4-FFF2-40B4-BE49-F238E27FC236}">
                <a16:creationId xmlns:a16="http://schemas.microsoft.com/office/drawing/2014/main" id="{C8A0FE33-888C-4B46-BA18-E27445E64CA5}"/>
              </a:ext>
            </a:extLst>
          </p:cNvPr>
          <p:cNvSpPr>
            <a:spLocks noGrp="1"/>
          </p:cNvSpPr>
          <p:nvPr>
            <p:ph type="sldNum" sz="quarter" idx="12"/>
          </p:nvPr>
        </p:nvSpPr>
        <p:spPr/>
        <p:txBody>
          <a:bodyPr/>
          <a:lstStyle/>
          <a:p>
            <a:r>
              <a:rPr lang="en-US" dirty="0"/>
              <a:t>11</a:t>
            </a:r>
          </a:p>
        </p:txBody>
      </p:sp>
      <p:sp>
        <p:nvSpPr>
          <p:cNvPr id="13" name="TextBox 12">
            <a:extLst>
              <a:ext uri="{FF2B5EF4-FFF2-40B4-BE49-F238E27FC236}">
                <a16:creationId xmlns:a16="http://schemas.microsoft.com/office/drawing/2014/main" id="{E4D22FA0-981C-4A46-AC2E-1BDC6FBABD3E}"/>
              </a:ext>
            </a:extLst>
          </p:cNvPr>
          <p:cNvSpPr txBox="1"/>
          <p:nvPr/>
        </p:nvSpPr>
        <p:spPr>
          <a:xfrm>
            <a:off x="2526810" y="1148952"/>
            <a:ext cx="1599777" cy="923330"/>
          </a:xfrm>
          <a:prstGeom prst="rect">
            <a:avLst/>
          </a:prstGeom>
          <a:noFill/>
        </p:spPr>
        <p:txBody>
          <a:bodyPr wrap="square" rtlCol="0">
            <a:spAutoFit/>
          </a:bodyPr>
          <a:lstStyle/>
          <a:p>
            <a:pPr marL="171450" indent="-171450">
              <a:buFont typeface="Arial" panose="020B0604020202020204" pitchFamily="34" charset="0"/>
              <a:buChar char="•"/>
            </a:pPr>
            <a:r>
              <a:rPr lang="en-AU" sz="1200" kern="1200" dirty="0">
                <a:solidFill>
                  <a:schemeClr val="tx1"/>
                </a:solidFill>
                <a:effectLst/>
                <a:latin typeface="+mn-lt"/>
                <a:ea typeface="+mn-ea"/>
                <a:cs typeface="+mn-cs"/>
              </a:rPr>
              <a:t>20 job searches. </a:t>
            </a:r>
            <a:r>
              <a:rPr lang="en-AU" sz="1200" i="1" kern="1200" dirty="0">
                <a:solidFill>
                  <a:schemeClr val="tx1"/>
                </a:solidFill>
                <a:effectLst/>
                <a:latin typeface="+mn-lt"/>
                <a:ea typeface="+mn-ea"/>
                <a:cs typeface="+mn-cs"/>
              </a:rPr>
              <a:t>(one job search is worth five points).</a:t>
            </a:r>
          </a:p>
          <a:p>
            <a:endParaRPr lang="en-AU" dirty="0"/>
          </a:p>
        </p:txBody>
      </p:sp>
      <p:sp>
        <p:nvSpPr>
          <p:cNvPr id="17" name="TextBox 16">
            <a:extLst>
              <a:ext uri="{FF2B5EF4-FFF2-40B4-BE49-F238E27FC236}">
                <a16:creationId xmlns:a16="http://schemas.microsoft.com/office/drawing/2014/main" id="{AE668708-928C-40BB-8499-105854A28057}"/>
              </a:ext>
            </a:extLst>
          </p:cNvPr>
          <p:cNvSpPr txBox="1"/>
          <p:nvPr/>
        </p:nvSpPr>
        <p:spPr>
          <a:xfrm>
            <a:off x="7091321" y="807603"/>
            <a:ext cx="1559809" cy="1908215"/>
          </a:xfrm>
          <a:prstGeom prst="rect">
            <a:avLst/>
          </a:prstGeom>
          <a:noFill/>
        </p:spPr>
        <p:txBody>
          <a:bodyPr wrap="square" rtlCol="0">
            <a:spAutoFit/>
          </a:bodyPr>
          <a:lstStyle/>
          <a:p>
            <a:pPr marL="171450" indent="-171450" rtl="0" fontAlgn="base">
              <a:buFont typeface="Arial" panose="020B0604020202020204" pitchFamily="34" charset="0"/>
              <a:buChar char="•"/>
            </a:pPr>
            <a:r>
              <a:rPr lang="en-AU" sz="1200" dirty="0"/>
              <a:t>F</a:t>
            </a:r>
            <a:r>
              <a:rPr lang="en-AU" sz="1200" b="0" i="0" kern="1200" dirty="0">
                <a:solidFill>
                  <a:schemeClr val="tx1"/>
                </a:solidFill>
                <a:effectLst/>
                <a:latin typeface="+mn-lt"/>
                <a:ea typeface="+mn-ea"/>
                <a:cs typeface="+mn-cs"/>
              </a:rPr>
              <a:t>our-week full-time </a:t>
            </a:r>
            <a:r>
              <a:rPr lang="en-AU" sz="1200" dirty="0"/>
              <a:t>in Skills for Education and Employment (SEE) course </a:t>
            </a:r>
            <a:r>
              <a:rPr lang="en-AU" sz="1200" i="1" dirty="0"/>
              <a:t>(20 points per week).</a:t>
            </a:r>
          </a:p>
          <a:p>
            <a:pPr rtl="0" fontAlgn="base"/>
            <a:endParaRPr lang="en-AU" sz="1000" b="1" i="1" kern="1200" dirty="0">
              <a:solidFill>
                <a:schemeClr val="tx1"/>
              </a:solidFill>
              <a:effectLst/>
              <a:latin typeface="+mn-lt"/>
              <a:ea typeface="+mn-ea"/>
              <a:cs typeface="+mn-cs"/>
            </a:endParaRPr>
          </a:p>
          <a:p>
            <a:pPr algn="ctr" rtl="0" fontAlgn="base"/>
            <a:r>
              <a:rPr lang="en-AU" sz="1200" b="1" i="1" kern="1200" dirty="0">
                <a:solidFill>
                  <a:schemeClr val="tx1"/>
                </a:solidFill>
                <a:effectLst/>
                <a:latin typeface="+mn-lt"/>
                <a:ea typeface="+mn-ea"/>
                <a:cs typeface="+mn-cs"/>
              </a:rPr>
              <a:t>5 points banked towards next reporting period</a:t>
            </a:r>
          </a:p>
        </p:txBody>
      </p:sp>
      <p:sp>
        <p:nvSpPr>
          <p:cNvPr id="18" name="TextBox 17">
            <a:extLst>
              <a:ext uri="{FF2B5EF4-FFF2-40B4-BE49-F238E27FC236}">
                <a16:creationId xmlns:a16="http://schemas.microsoft.com/office/drawing/2014/main" id="{F72065D2-2B73-4C76-B3B6-00DB381DCCA3}"/>
              </a:ext>
            </a:extLst>
          </p:cNvPr>
          <p:cNvSpPr txBox="1"/>
          <p:nvPr/>
        </p:nvSpPr>
        <p:spPr>
          <a:xfrm>
            <a:off x="2442670" y="2887589"/>
            <a:ext cx="2057399" cy="2123658"/>
          </a:xfrm>
          <a:prstGeom prst="rect">
            <a:avLst/>
          </a:prstGeom>
          <a:noFill/>
        </p:spPr>
        <p:txBody>
          <a:bodyPr wrap="square" rtlCol="0">
            <a:spAutoFit/>
          </a:bodyPr>
          <a:lstStyle/>
          <a:p>
            <a:pPr marL="171450" indent="-171450">
              <a:buFont typeface="Arial" panose="020B0604020202020204" pitchFamily="34" charset="0"/>
              <a:buChar char="•"/>
            </a:pPr>
            <a:r>
              <a:rPr lang="en-AU" sz="1200" dirty="0"/>
              <a:t>Full-time in Education and training		 </a:t>
            </a:r>
            <a:r>
              <a:rPr lang="en-AU" sz="1200" b="0" i="1" kern="1200" dirty="0">
                <a:solidFill>
                  <a:schemeClr val="tx1"/>
                </a:solidFill>
                <a:effectLst/>
                <a:latin typeface="+mn-lt"/>
                <a:ea typeface="+mn-ea"/>
                <a:cs typeface="+mn-cs"/>
              </a:rPr>
              <a:t>(20 </a:t>
            </a:r>
            <a:r>
              <a:rPr lang="en-AU" sz="1200" i="1" dirty="0"/>
              <a:t>p</a:t>
            </a:r>
            <a:r>
              <a:rPr lang="en-AU" sz="1200" b="0" i="1" kern="1200" dirty="0">
                <a:solidFill>
                  <a:schemeClr val="tx1"/>
                </a:solidFill>
                <a:effectLst/>
                <a:latin typeface="+mn-lt"/>
                <a:ea typeface="+mn-ea"/>
                <a:cs typeface="+mn-cs"/>
              </a:rPr>
              <a:t>oints per week). </a:t>
            </a:r>
          </a:p>
          <a:p>
            <a:pPr marL="171450" indent="-171450">
              <a:buFont typeface="Arial" panose="020B0604020202020204" pitchFamily="34" charset="0"/>
              <a:buChar char="•"/>
            </a:pPr>
            <a:r>
              <a:rPr lang="en-AU" sz="1200" dirty="0"/>
              <a:t>P</a:t>
            </a:r>
            <a:r>
              <a:rPr lang="en-AU" sz="1200" b="0" i="0" kern="1200" dirty="0">
                <a:solidFill>
                  <a:schemeClr val="tx1"/>
                </a:solidFill>
                <a:effectLst/>
                <a:latin typeface="+mn-lt"/>
                <a:ea typeface="+mn-ea"/>
                <a:cs typeface="+mn-cs"/>
              </a:rPr>
              <a:t>aid work for 10 hours per week </a:t>
            </a:r>
            <a:r>
              <a:rPr lang="en-AU" sz="1200" b="0" i="1" kern="1200" dirty="0">
                <a:solidFill>
                  <a:schemeClr val="tx1"/>
                </a:solidFill>
                <a:effectLst/>
                <a:latin typeface="+mn-lt"/>
                <a:ea typeface="+mn-ea"/>
                <a:cs typeface="+mn-cs"/>
              </a:rPr>
              <a:t>(</a:t>
            </a:r>
            <a:r>
              <a:rPr lang="en-AU" sz="1200" i="1" dirty="0"/>
              <a:t>5</a:t>
            </a:r>
            <a:r>
              <a:rPr lang="en-AU" sz="1200" b="0" i="1" kern="1200" dirty="0">
                <a:solidFill>
                  <a:schemeClr val="tx1"/>
                </a:solidFill>
                <a:effectLst/>
                <a:latin typeface="+mn-lt"/>
                <a:ea typeface="+mn-ea"/>
                <a:cs typeface="+mn-cs"/>
              </a:rPr>
              <a:t> points for </a:t>
            </a:r>
            <a:r>
              <a:rPr lang="en-AU" sz="1200" i="1" dirty="0"/>
              <a:t>5</a:t>
            </a:r>
            <a:r>
              <a:rPr lang="en-AU" sz="1200" b="0" i="1" kern="1200" dirty="0">
                <a:solidFill>
                  <a:schemeClr val="tx1"/>
                </a:solidFill>
                <a:effectLst/>
                <a:latin typeface="+mn-lt"/>
                <a:ea typeface="+mn-ea"/>
                <a:cs typeface="+mn-cs"/>
              </a:rPr>
              <a:t> hours)</a:t>
            </a:r>
          </a:p>
          <a:p>
            <a:pPr marL="171450" indent="-171450">
              <a:buFont typeface="Arial" panose="020B0604020202020204" pitchFamily="34" charset="0"/>
              <a:buChar char="•"/>
            </a:pPr>
            <a:r>
              <a:rPr lang="en-AU" sz="1200" dirty="0"/>
              <a:t>No job search requirement as fully meeting through activities</a:t>
            </a:r>
            <a:endParaRPr lang="en-AU" sz="1200" b="0" i="0" kern="1200" dirty="0">
              <a:solidFill>
                <a:schemeClr val="tx1"/>
              </a:solidFill>
              <a:effectLst/>
              <a:latin typeface="+mn-lt"/>
              <a:ea typeface="+mn-ea"/>
              <a:cs typeface="+mn-cs"/>
            </a:endParaRPr>
          </a:p>
          <a:p>
            <a:endParaRPr lang="en-AU" sz="1200" b="1" i="1" dirty="0"/>
          </a:p>
          <a:p>
            <a:pPr algn="ctr"/>
            <a:r>
              <a:rPr lang="en-AU" sz="1200" b="1" i="1" dirty="0"/>
              <a:t>20 points banked towards next reporting period</a:t>
            </a:r>
            <a:r>
              <a:rPr lang="en-AU" sz="1200" b="1" i="1" kern="1200" dirty="0">
                <a:solidFill>
                  <a:schemeClr val="tx1"/>
                </a:solidFill>
                <a:effectLst/>
                <a:latin typeface="+mn-lt"/>
                <a:ea typeface="+mn-ea"/>
                <a:cs typeface="+mn-cs"/>
              </a:rPr>
              <a:t> </a:t>
            </a:r>
          </a:p>
        </p:txBody>
      </p:sp>
      <p:sp>
        <p:nvSpPr>
          <p:cNvPr id="19" name="TextBox 18">
            <a:extLst>
              <a:ext uri="{FF2B5EF4-FFF2-40B4-BE49-F238E27FC236}">
                <a16:creationId xmlns:a16="http://schemas.microsoft.com/office/drawing/2014/main" id="{86598CC2-3F67-4746-ABF3-F4D7A75ECA15}"/>
              </a:ext>
            </a:extLst>
          </p:cNvPr>
          <p:cNvSpPr txBox="1"/>
          <p:nvPr/>
        </p:nvSpPr>
        <p:spPr>
          <a:xfrm>
            <a:off x="7063943" y="2934529"/>
            <a:ext cx="2057395" cy="2123658"/>
          </a:xfrm>
          <a:prstGeom prst="rect">
            <a:avLst/>
          </a:prstGeom>
          <a:noFill/>
        </p:spPr>
        <p:txBody>
          <a:bodyPr wrap="square" rtlCol="0">
            <a:spAutoFit/>
          </a:bodyPr>
          <a:lstStyle/>
          <a:p>
            <a:pPr marL="171450" indent="-171450" rtl="0" fontAlgn="base">
              <a:buFont typeface="Arial" panose="020B0604020202020204" pitchFamily="34" charset="0"/>
              <a:buChar char="•"/>
            </a:pPr>
            <a:r>
              <a:rPr lang="en-AU" sz="1200" dirty="0"/>
              <a:t>Four weeks in the </a:t>
            </a:r>
            <a:r>
              <a:rPr lang="en-AU" sz="1200" b="0" i="0" kern="1200" dirty="0">
                <a:solidFill>
                  <a:schemeClr val="tx1"/>
                </a:solidFill>
                <a:effectLst/>
                <a:latin typeface="+mn-lt"/>
                <a:ea typeface="+mn-ea"/>
                <a:cs typeface="+mn-cs"/>
              </a:rPr>
              <a:t>Career Transition Assistance</a:t>
            </a:r>
            <a:r>
              <a:rPr lang="en-AU" sz="1200" dirty="0"/>
              <a:t> (CTA)</a:t>
            </a:r>
            <a:r>
              <a:rPr lang="en-AU" sz="1200" b="0" i="0" kern="1200" dirty="0">
                <a:solidFill>
                  <a:schemeClr val="tx1"/>
                </a:solidFill>
                <a:effectLst/>
                <a:latin typeface="+mn-lt"/>
                <a:ea typeface="+mn-ea"/>
                <a:cs typeface="+mn-cs"/>
              </a:rPr>
              <a:t> pr</a:t>
            </a:r>
            <a:r>
              <a:rPr lang="en-AU" sz="1200" dirty="0"/>
              <a:t>ogram </a:t>
            </a:r>
            <a:r>
              <a:rPr lang="en-AU" sz="1200" i="1" dirty="0"/>
              <a:t>(15 points per week)</a:t>
            </a:r>
            <a:endParaRPr lang="en-AU" sz="1200" b="0" i="1"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AU" sz="1200" b="0" i="0" kern="1200" dirty="0">
                <a:solidFill>
                  <a:schemeClr val="tx1"/>
                </a:solidFill>
                <a:effectLst/>
                <a:latin typeface="+mn-lt"/>
                <a:ea typeface="+mn-ea"/>
                <a:cs typeface="+mn-cs"/>
              </a:rPr>
              <a:t>One job interview	 </a:t>
            </a:r>
            <a:r>
              <a:rPr lang="en-AU" sz="1200" b="0" i="1" kern="1200" dirty="0">
                <a:solidFill>
                  <a:schemeClr val="tx1"/>
                </a:solidFill>
                <a:effectLst/>
                <a:latin typeface="+mn-lt"/>
                <a:ea typeface="+mn-ea"/>
                <a:cs typeface="+mn-cs"/>
              </a:rPr>
              <a:t>(20 points)   </a:t>
            </a:r>
          </a:p>
          <a:p>
            <a:pPr marL="171450" indent="-171450" rtl="0" fontAlgn="base">
              <a:buFont typeface="Arial" panose="020B0604020202020204" pitchFamily="34" charset="0"/>
              <a:buChar char="•"/>
            </a:pPr>
            <a:r>
              <a:rPr lang="en-AU" sz="1200" dirty="0"/>
              <a:t>Five</a:t>
            </a:r>
            <a:r>
              <a:rPr lang="en-AU" sz="1200" b="0" i="0" kern="1200" dirty="0">
                <a:solidFill>
                  <a:schemeClr val="tx1"/>
                </a:solidFill>
                <a:effectLst/>
                <a:latin typeface="+mn-lt"/>
                <a:ea typeface="+mn-ea"/>
                <a:cs typeface="+mn-cs"/>
              </a:rPr>
              <a:t> job searches	</a:t>
            </a:r>
            <a:r>
              <a:rPr lang="en-AU" sz="1200" dirty="0"/>
              <a:t> </a:t>
            </a:r>
            <a:r>
              <a:rPr lang="en-AU" sz="1200" i="1" dirty="0"/>
              <a:t>(5 points each)</a:t>
            </a:r>
          </a:p>
          <a:p>
            <a:pPr rtl="0" fontAlgn="base"/>
            <a:endParaRPr lang="en-AU" sz="1200" b="1" i="1" kern="1200" dirty="0">
              <a:solidFill>
                <a:schemeClr val="tx1"/>
              </a:solidFill>
              <a:effectLst/>
              <a:latin typeface="+mn-lt"/>
              <a:ea typeface="+mn-ea"/>
              <a:cs typeface="+mn-cs"/>
            </a:endParaRPr>
          </a:p>
          <a:p>
            <a:pPr algn="ctr" rtl="0" fontAlgn="base"/>
            <a:r>
              <a:rPr lang="en-AU" sz="1200" b="1" i="1" kern="1200" dirty="0">
                <a:solidFill>
                  <a:schemeClr val="tx1"/>
                </a:solidFill>
                <a:effectLst/>
                <a:latin typeface="+mn-lt"/>
                <a:ea typeface="+mn-ea"/>
                <a:cs typeface="+mn-cs"/>
              </a:rPr>
              <a:t>5 points banked towards next reporting period</a:t>
            </a:r>
          </a:p>
        </p:txBody>
      </p:sp>
      <p:sp>
        <p:nvSpPr>
          <p:cNvPr id="20" name="Slide Number Placeholder 5">
            <a:extLst>
              <a:ext uri="{FF2B5EF4-FFF2-40B4-BE49-F238E27FC236}">
                <a16:creationId xmlns:a16="http://schemas.microsoft.com/office/drawing/2014/main" id="{EB5C9F59-EEEC-4B68-AE27-85CEFDAC644E}"/>
              </a:ext>
            </a:extLst>
          </p:cNvPr>
          <p:cNvSpPr txBox="1">
            <a:spLocks/>
          </p:cNvSpPr>
          <p:nvPr/>
        </p:nvSpPr>
        <p:spPr>
          <a:xfrm>
            <a:off x="6457950" y="4772025"/>
            <a:ext cx="2057400" cy="273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21" name="Chart 20">
            <a:extLst>
              <a:ext uri="{FF2B5EF4-FFF2-40B4-BE49-F238E27FC236}">
                <a16:creationId xmlns:a16="http://schemas.microsoft.com/office/drawing/2014/main" id="{073A45AC-EE21-4FF0-892D-A568AC44F949}"/>
              </a:ext>
            </a:extLst>
          </p:cNvPr>
          <p:cNvGraphicFramePr>
            <a:graphicFrameLocks/>
          </p:cNvGraphicFramePr>
          <p:nvPr>
            <p:extLst>
              <p:ext uri="{D42A27DB-BD31-4B8C-83A1-F6EECF244321}">
                <p14:modId xmlns:p14="http://schemas.microsoft.com/office/powerpoint/2010/main" val="243697743"/>
              </p:ext>
            </p:extLst>
          </p:nvPr>
        </p:nvGraphicFramePr>
        <p:xfrm>
          <a:off x="-437189" y="608753"/>
          <a:ext cx="3711852" cy="2126385"/>
        </p:xfrm>
        <a:graphic>
          <a:graphicData uri="http://schemas.openxmlformats.org/drawingml/2006/chart">
            <c:chart xmlns:c="http://schemas.openxmlformats.org/drawingml/2006/chart" xmlns:r="http://schemas.openxmlformats.org/officeDocument/2006/relationships" r:id="rId7"/>
          </a:graphicData>
        </a:graphic>
      </p:graphicFrame>
      <p:cxnSp>
        <p:nvCxnSpPr>
          <p:cNvPr id="23" name="Straight Connector 22">
            <a:extLst>
              <a:ext uri="{FF2B5EF4-FFF2-40B4-BE49-F238E27FC236}">
                <a16:creationId xmlns:a16="http://schemas.microsoft.com/office/drawing/2014/main" id="{5FF3F37B-7644-4673-891A-2256F8374456}"/>
              </a:ext>
            </a:extLst>
          </p:cNvPr>
          <p:cNvCxnSpPr>
            <a:cxnSpLocks/>
          </p:cNvCxnSpPr>
          <p:nvPr/>
        </p:nvCxnSpPr>
        <p:spPr>
          <a:xfrm>
            <a:off x="4500069" y="0"/>
            <a:ext cx="0" cy="5148263"/>
          </a:xfrm>
          <a:prstGeom prst="line">
            <a:avLst/>
          </a:prstGeom>
          <a:ln>
            <a:solidFill>
              <a:srgbClr val="008377"/>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4D429999-A1D1-4E3F-B075-E8DCEAD0E5B0}"/>
              </a:ext>
            </a:extLst>
          </p:cNvPr>
          <p:cNvCxnSpPr>
            <a:cxnSpLocks/>
          </p:cNvCxnSpPr>
          <p:nvPr/>
        </p:nvCxnSpPr>
        <p:spPr>
          <a:xfrm>
            <a:off x="-9777" y="2718147"/>
            <a:ext cx="9153777" cy="0"/>
          </a:xfrm>
          <a:prstGeom prst="line">
            <a:avLst/>
          </a:prstGeom>
          <a:ln>
            <a:solidFill>
              <a:srgbClr val="008377"/>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graphicFrame>
        <p:nvGraphicFramePr>
          <p:cNvPr id="25" name="Chart 24">
            <a:extLst>
              <a:ext uri="{FF2B5EF4-FFF2-40B4-BE49-F238E27FC236}">
                <a16:creationId xmlns:a16="http://schemas.microsoft.com/office/drawing/2014/main" id="{81F86BE0-E910-4F48-B4CE-A8116EABB881}"/>
              </a:ext>
            </a:extLst>
          </p:cNvPr>
          <p:cNvGraphicFramePr>
            <a:graphicFrameLocks/>
          </p:cNvGraphicFramePr>
          <p:nvPr>
            <p:extLst>
              <p:ext uri="{D42A27DB-BD31-4B8C-83A1-F6EECF244321}">
                <p14:modId xmlns:p14="http://schemas.microsoft.com/office/powerpoint/2010/main" val="3022611334"/>
              </p:ext>
            </p:extLst>
          </p:nvPr>
        </p:nvGraphicFramePr>
        <p:xfrm>
          <a:off x="3854006" y="608752"/>
          <a:ext cx="3874677" cy="212638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9" name="Chart 28">
            <a:extLst>
              <a:ext uri="{FF2B5EF4-FFF2-40B4-BE49-F238E27FC236}">
                <a16:creationId xmlns:a16="http://schemas.microsoft.com/office/drawing/2014/main" id="{2B5CAF22-8821-4CFE-94BE-D42085911233}"/>
              </a:ext>
            </a:extLst>
          </p:cNvPr>
          <p:cNvGraphicFramePr>
            <a:graphicFrameLocks/>
          </p:cNvGraphicFramePr>
          <p:nvPr>
            <p:extLst>
              <p:ext uri="{D42A27DB-BD31-4B8C-83A1-F6EECF244321}">
                <p14:modId xmlns:p14="http://schemas.microsoft.com/office/powerpoint/2010/main" val="1461813369"/>
              </p:ext>
            </p:extLst>
          </p:nvPr>
        </p:nvGraphicFramePr>
        <p:xfrm>
          <a:off x="-165673" y="2767570"/>
          <a:ext cx="3159288" cy="226728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0" name="Chart 29">
            <a:extLst>
              <a:ext uri="{FF2B5EF4-FFF2-40B4-BE49-F238E27FC236}">
                <a16:creationId xmlns:a16="http://schemas.microsoft.com/office/drawing/2014/main" id="{69F99E9D-FC7F-489F-A517-FFD687A5A3A1}"/>
              </a:ext>
            </a:extLst>
          </p:cNvPr>
          <p:cNvGraphicFramePr>
            <a:graphicFrameLocks/>
          </p:cNvGraphicFramePr>
          <p:nvPr>
            <p:extLst>
              <p:ext uri="{D42A27DB-BD31-4B8C-83A1-F6EECF244321}">
                <p14:modId xmlns:p14="http://schemas.microsoft.com/office/powerpoint/2010/main" val="1878531597"/>
              </p:ext>
            </p:extLst>
          </p:nvPr>
        </p:nvGraphicFramePr>
        <p:xfrm>
          <a:off x="4135161" y="2887589"/>
          <a:ext cx="3312368" cy="2138632"/>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614836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97EA8021-3FDF-4BC7-92D9-02C4DC8A5D95}"/>
              </a:ext>
            </a:extLst>
          </p:cNvPr>
          <p:cNvSpPr>
            <a:spLocks noGrp="1"/>
          </p:cNvSpPr>
          <p:nvPr>
            <p:ph type="ftr" sz="quarter" idx="18"/>
          </p:nvPr>
        </p:nvSpPr>
        <p:spPr/>
        <p:txBody>
          <a:bodyPr/>
          <a:lstStyle/>
          <a:p>
            <a:r>
              <a:rPr lang="en-AU" dirty="0"/>
              <a:t>​‌OFFICIAL‌​</a:t>
            </a:r>
          </a:p>
        </p:txBody>
      </p:sp>
      <p:sp>
        <p:nvSpPr>
          <p:cNvPr id="117" name="Slide Number Placeholder 5">
            <a:extLst>
              <a:ext uri="{FF2B5EF4-FFF2-40B4-BE49-F238E27FC236}">
                <a16:creationId xmlns:a16="http://schemas.microsoft.com/office/drawing/2014/main" id="{86F618B2-B52E-4907-978C-73B8B9791E04}"/>
              </a:ext>
            </a:extLst>
          </p:cNvPr>
          <p:cNvSpPr txBox="1">
            <a:spLocks/>
          </p:cNvSpPr>
          <p:nvPr/>
        </p:nvSpPr>
        <p:spPr>
          <a:xfrm>
            <a:off x="6457950" y="4772025"/>
            <a:ext cx="2057400" cy="273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4BDF8A-F3AC-4977-BAC0-38A644132836}" type="slidenum">
              <a:rPr lang="en-US" smtClean="0"/>
              <a:pPr/>
              <a:t>11</a:t>
            </a:fld>
            <a:endParaRPr lang="en-US" dirty="0"/>
          </a:p>
        </p:txBody>
      </p:sp>
      <p:cxnSp>
        <p:nvCxnSpPr>
          <p:cNvPr id="118" name="Straight Connector 117">
            <a:extLst>
              <a:ext uri="{FF2B5EF4-FFF2-40B4-BE49-F238E27FC236}">
                <a16:creationId xmlns:a16="http://schemas.microsoft.com/office/drawing/2014/main" id="{61CB767F-F3D4-4FFC-B929-B6E2B8E75DDB}"/>
              </a:ext>
            </a:extLst>
          </p:cNvPr>
          <p:cNvCxnSpPr>
            <a:cxnSpLocks/>
          </p:cNvCxnSpPr>
          <p:nvPr/>
        </p:nvCxnSpPr>
        <p:spPr>
          <a:xfrm flipH="1" flipV="1">
            <a:off x="3076011" y="3380105"/>
            <a:ext cx="607" cy="579926"/>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1C8A135A-95D3-43A0-BB20-AF06D7E3526E}"/>
              </a:ext>
            </a:extLst>
          </p:cNvPr>
          <p:cNvCxnSpPr>
            <a:cxnSpLocks/>
          </p:cNvCxnSpPr>
          <p:nvPr/>
        </p:nvCxnSpPr>
        <p:spPr>
          <a:xfrm flipH="1">
            <a:off x="5286165" y="1798011"/>
            <a:ext cx="613" cy="608175"/>
          </a:xfrm>
          <a:prstGeom prst="straightConnector1">
            <a:avLst/>
          </a:prstGeom>
          <a:ln>
            <a:solidFill>
              <a:schemeClr val="tx1">
                <a:lumMod val="85000"/>
                <a:lumOff val="1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B28C05F-BBD3-40D4-BBEF-0423B939024A}"/>
              </a:ext>
            </a:extLst>
          </p:cNvPr>
          <p:cNvCxnSpPr>
            <a:cxnSpLocks/>
          </p:cNvCxnSpPr>
          <p:nvPr/>
        </p:nvCxnSpPr>
        <p:spPr>
          <a:xfrm flipV="1">
            <a:off x="4173419" y="1757460"/>
            <a:ext cx="0" cy="578851"/>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2FD05FA-C048-4EF6-9692-4C32BEDB4271}"/>
              </a:ext>
            </a:extLst>
          </p:cNvPr>
          <p:cNvCxnSpPr>
            <a:cxnSpLocks/>
          </p:cNvCxnSpPr>
          <p:nvPr/>
        </p:nvCxnSpPr>
        <p:spPr>
          <a:xfrm flipV="1">
            <a:off x="6438996" y="3487467"/>
            <a:ext cx="0" cy="400447"/>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
        <p:nvSpPr>
          <p:cNvPr id="125" name="Arrow: Chevron 124">
            <a:extLst>
              <a:ext uri="{FF2B5EF4-FFF2-40B4-BE49-F238E27FC236}">
                <a16:creationId xmlns:a16="http://schemas.microsoft.com/office/drawing/2014/main" id="{18CB1C11-298C-41B0-B420-9F127A0E87DB}"/>
              </a:ext>
            </a:extLst>
          </p:cNvPr>
          <p:cNvSpPr/>
          <p:nvPr/>
        </p:nvSpPr>
        <p:spPr>
          <a:xfrm>
            <a:off x="6378936" y="3973612"/>
            <a:ext cx="1520895" cy="50684"/>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solidFill>
                <a:schemeClr val="tx1"/>
              </a:solidFill>
            </a:endParaRPr>
          </a:p>
        </p:txBody>
      </p:sp>
      <p:cxnSp>
        <p:nvCxnSpPr>
          <p:cNvPr id="126" name="Straight Connector 125">
            <a:extLst>
              <a:ext uri="{FF2B5EF4-FFF2-40B4-BE49-F238E27FC236}">
                <a16:creationId xmlns:a16="http://schemas.microsoft.com/office/drawing/2014/main" id="{BDA119C6-E53D-4D00-B296-049450D65818}"/>
              </a:ext>
            </a:extLst>
          </p:cNvPr>
          <p:cNvCxnSpPr>
            <a:cxnSpLocks/>
          </p:cNvCxnSpPr>
          <p:nvPr/>
        </p:nvCxnSpPr>
        <p:spPr>
          <a:xfrm>
            <a:off x="3866947" y="3457658"/>
            <a:ext cx="0" cy="460619"/>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
        <p:nvSpPr>
          <p:cNvPr id="127" name="Isosceles Triangle 126">
            <a:extLst>
              <a:ext uri="{FF2B5EF4-FFF2-40B4-BE49-F238E27FC236}">
                <a16:creationId xmlns:a16="http://schemas.microsoft.com/office/drawing/2014/main" id="{52F2336D-9060-4C7C-9FA5-A15FF60E1EDC}"/>
              </a:ext>
            </a:extLst>
          </p:cNvPr>
          <p:cNvSpPr/>
          <p:nvPr/>
        </p:nvSpPr>
        <p:spPr>
          <a:xfrm rot="16200000">
            <a:off x="567655" y="2515793"/>
            <a:ext cx="2067511" cy="587463"/>
          </a:xfrm>
          <a:prstGeom prst="triangle">
            <a:avLst>
              <a:gd name="adj" fmla="val 508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cxnSp>
        <p:nvCxnSpPr>
          <p:cNvPr id="128" name="Straight Connector 127">
            <a:extLst>
              <a:ext uri="{FF2B5EF4-FFF2-40B4-BE49-F238E27FC236}">
                <a16:creationId xmlns:a16="http://schemas.microsoft.com/office/drawing/2014/main" id="{3102D84D-8528-48EE-95F4-4C440888BBA4}"/>
              </a:ext>
            </a:extLst>
          </p:cNvPr>
          <p:cNvCxnSpPr>
            <a:cxnSpLocks/>
          </p:cNvCxnSpPr>
          <p:nvPr/>
        </p:nvCxnSpPr>
        <p:spPr>
          <a:xfrm>
            <a:off x="1911232" y="1767863"/>
            <a:ext cx="0" cy="296981"/>
          </a:xfrm>
          <a:prstGeom prst="line">
            <a:avLst/>
          </a:prstGeom>
          <a:ln w="38100">
            <a:solidFill>
              <a:srgbClr val="008276"/>
            </a:solidFill>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374F27D7-CDD9-4A3F-AE7A-9B903222C381}"/>
              </a:ext>
            </a:extLst>
          </p:cNvPr>
          <p:cNvSpPr/>
          <p:nvPr/>
        </p:nvSpPr>
        <p:spPr>
          <a:xfrm>
            <a:off x="6630443" y="1678542"/>
            <a:ext cx="990605" cy="369717"/>
          </a:xfrm>
          <a:prstGeom prst="rect">
            <a:avLst/>
          </a:prstGeom>
        </p:spPr>
        <p:txBody>
          <a:bodyPr wrap="square">
            <a:spAutoFit/>
          </a:bodyPr>
          <a:lstStyle/>
          <a:p>
            <a:r>
              <a:rPr lang="en-AU" sz="601" b="1" dirty="0">
                <a:solidFill>
                  <a:schemeClr val="accent3"/>
                </a:solidFill>
                <a:latin typeface="Arial Nova Cond" panose="020B0506020202020204" pitchFamily="34" charset="0"/>
              </a:rPr>
              <a:t>Service Extension</a:t>
            </a:r>
            <a:br>
              <a:rPr lang="en-AU" sz="601" b="1" dirty="0">
                <a:solidFill>
                  <a:schemeClr val="accent3"/>
                </a:solidFill>
                <a:latin typeface="Arial Nova Cond" panose="020B0506020202020204" pitchFamily="34" charset="0"/>
              </a:rPr>
            </a:br>
            <a:r>
              <a:rPr lang="en-AU" sz="601" dirty="0">
                <a:solidFill>
                  <a:schemeClr val="tx1">
                    <a:lumMod val="75000"/>
                    <a:lumOff val="25000"/>
                  </a:schemeClr>
                </a:solidFill>
                <a:latin typeface="Arial Nova Cond" panose="020B0506020202020204" pitchFamily="34" charset="0"/>
              </a:rPr>
              <a:t>For additional 6 months after completion </a:t>
            </a:r>
          </a:p>
        </p:txBody>
      </p:sp>
      <p:sp>
        <p:nvSpPr>
          <p:cNvPr id="131" name="Rectangle 130">
            <a:extLst>
              <a:ext uri="{FF2B5EF4-FFF2-40B4-BE49-F238E27FC236}">
                <a16:creationId xmlns:a16="http://schemas.microsoft.com/office/drawing/2014/main" id="{BEA673D1-FBCA-4B85-842C-F6BF84FDAA13}"/>
              </a:ext>
            </a:extLst>
          </p:cNvPr>
          <p:cNvSpPr/>
          <p:nvPr/>
        </p:nvSpPr>
        <p:spPr>
          <a:xfrm>
            <a:off x="3949898" y="3233131"/>
            <a:ext cx="1132859" cy="739561"/>
          </a:xfrm>
          <a:prstGeom prst="rect">
            <a:avLst/>
          </a:prstGeom>
        </p:spPr>
        <p:txBody>
          <a:bodyPr wrap="square">
            <a:spAutoFit/>
          </a:bodyPr>
          <a:lstStyle/>
          <a:p>
            <a:pPr defTabSz="686440">
              <a:defRPr/>
            </a:pPr>
            <a:r>
              <a:rPr lang="en-AU" sz="601" dirty="0">
                <a:solidFill>
                  <a:schemeClr val="tx1">
                    <a:lumMod val="75000"/>
                    <a:lumOff val="25000"/>
                  </a:schemeClr>
                </a:solidFill>
                <a:latin typeface="Arial Nova Cond" panose="020B0506020202020204" pitchFamily="34" charset="0"/>
              </a:rPr>
              <a:t>Job seekers Referred from Workforce Australia Online who have completed 12 months or more, will have an </a:t>
            </a:r>
            <a:r>
              <a:rPr lang="en-AU" sz="601" b="1" dirty="0">
                <a:solidFill>
                  <a:schemeClr val="tx1">
                    <a:lumMod val="75000"/>
                    <a:lumOff val="25000"/>
                  </a:schemeClr>
                </a:solidFill>
                <a:latin typeface="Arial Nova Cond" panose="020B0506020202020204" pitchFamily="34" charset="0"/>
              </a:rPr>
              <a:t>activation requirement at 3 months </a:t>
            </a:r>
            <a:r>
              <a:rPr lang="en-AU" sz="601" dirty="0">
                <a:solidFill>
                  <a:schemeClr val="tx1">
                    <a:lumMod val="75000"/>
                    <a:lumOff val="25000"/>
                  </a:schemeClr>
                </a:solidFill>
                <a:latin typeface="Arial Nova Cond" panose="020B0506020202020204" pitchFamily="34" charset="0"/>
              </a:rPr>
              <a:t>of Workforce Australia Services</a:t>
            </a:r>
          </a:p>
        </p:txBody>
      </p:sp>
      <p:sp>
        <p:nvSpPr>
          <p:cNvPr id="132" name="Rectangle 131">
            <a:extLst>
              <a:ext uri="{FF2B5EF4-FFF2-40B4-BE49-F238E27FC236}">
                <a16:creationId xmlns:a16="http://schemas.microsoft.com/office/drawing/2014/main" id="{6C3CD5B1-2F05-4351-85DE-29BD89632AF9}"/>
              </a:ext>
            </a:extLst>
          </p:cNvPr>
          <p:cNvSpPr/>
          <p:nvPr/>
        </p:nvSpPr>
        <p:spPr>
          <a:xfrm>
            <a:off x="3138929" y="3066760"/>
            <a:ext cx="723341" cy="924484"/>
          </a:xfrm>
          <a:prstGeom prst="rect">
            <a:avLst/>
          </a:prstGeom>
        </p:spPr>
        <p:txBody>
          <a:bodyPr wrap="square">
            <a:spAutoFit/>
          </a:bodyPr>
          <a:lstStyle/>
          <a:p>
            <a:r>
              <a:rPr lang="en-AU" sz="601" b="1" dirty="0">
                <a:solidFill>
                  <a:schemeClr val="accent6"/>
                </a:solidFill>
                <a:latin typeface="Arial Nova Cond" panose="020B0506020202020204" pitchFamily="34" charset="0"/>
              </a:rPr>
              <a:t>Commencement: </a:t>
            </a:r>
            <a:br>
              <a:rPr lang="en-AU" sz="601" b="1" dirty="0">
                <a:solidFill>
                  <a:schemeClr val="accent3"/>
                </a:solidFill>
                <a:latin typeface="Arial Nova Cond" panose="020B0506020202020204" pitchFamily="34" charset="0"/>
              </a:rPr>
            </a:br>
            <a:r>
              <a:rPr lang="en-AU" sz="601" b="1" dirty="0">
                <a:solidFill>
                  <a:schemeClr val="tx1">
                    <a:lumMod val="75000"/>
                    <a:lumOff val="25000"/>
                  </a:schemeClr>
                </a:solidFill>
                <a:latin typeface="Arial Nova Cond" panose="020B0506020202020204" pitchFamily="34" charset="0"/>
              </a:rPr>
              <a:t>Job seeker</a:t>
            </a:r>
            <a:r>
              <a:rPr lang="en-AU" sz="601" dirty="0">
                <a:solidFill>
                  <a:schemeClr val="tx1">
                    <a:lumMod val="75000"/>
                    <a:lumOff val="25000"/>
                  </a:schemeClr>
                </a:solidFill>
                <a:latin typeface="Arial Nova Cond" panose="020B0506020202020204" pitchFamily="34" charset="0"/>
              </a:rPr>
              <a:t> commences in Workforce Australia Services and completes a </a:t>
            </a:r>
            <a:r>
              <a:rPr lang="en-AU" sz="601" b="1" dirty="0">
                <a:solidFill>
                  <a:schemeClr val="tx1">
                    <a:lumMod val="75000"/>
                    <a:lumOff val="25000"/>
                  </a:schemeClr>
                </a:solidFill>
                <a:latin typeface="Arial Nova Cond" panose="020B0506020202020204" pitchFamily="34" charset="0"/>
              </a:rPr>
              <a:t>Job Plan </a:t>
            </a:r>
            <a:r>
              <a:rPr lang="en-AU" sz="601" dirty="0">
                <a:solidFill>
                  <a:schemeClr val="tx1">
                    <a:lumMod val="75000"/>
                    <a:lumOff val="25000"/>
                  </a:schemeClr>
                </a:solidFill>
                <a:latin typeface="Arial Nova Cond" panose="020B0506020202020204" pitchFamily="34" charset="0"/>
              </a:rPr>
              <a:t>with their provider</a:t>
            </a:r>
            <a:endParaRPr lang="en-AU" sz="601" dirty="0"/>
          </a:p>
        </p:txBody>
      </p:sp>
      <p:sp>
        <p:nvSpPr>
          <p:cNvPr id="133" name="Title 1">
            <a:extLst>
              <a:ext uri="{FF2B5EF4-FFF2-40B4-BE49-F238E27FC236}">
                <a16:creationId xmlns:a16="http://schemas.microsoft.com/office/drawing/2014/main" id="{016AAF32-62E2-49EB-B267-3769F1136495}"/>
              </a:ext>
            </a:extLst>
          </p:cNvPr>
          <p:cNvSpPr>
            <a:spLocks noGrp="1"/>
          </p:cNvSpPr>
          <p:nvPr>
            <p:ph type="title"/>
          </p:nvPr>
        </p:nvSpPr>
        <p:spPr>
          <a:xfrm>
            <a:off x="735570" y="701923"/>
            <a:ext cx="6399046" cy="334627"/>
          </a:xfrm>
        </p:spPr>
        <p:txBody>
          <a:bodyPr/>
          <a:lstStyle/>
          <a:p>
            <a:r>
              <a:rPr lang="en-AU" dirty="0"/>
              <a:t>High Level Overview of Activation Points</a:t>
            </a:r>
          </a:p>
        </p:txBody>
      </p:sp>
      <p:sp>
        <p:nvSpPr>
          <p:cNvPr id="135" name="Text Placeholder 2">
            <a:extLst>
              <a:ext uri="{FF2B5EF4-FFF2-40B4-BE49-F238E27FC236}">
                <a16:creationId xmlns:a16="http://schemas.microsoft.com/office/drawing/2014/main" id="{0B8DC6FA-CE0B-4479-B612-525CE1124B8B}"/>
              </a:ext>
            </a:extLst>
          </p:cNvPr>
          <p:cNvSpPr>
            <a:spLocks noGrp="1"/>
          </p:cNvSpPr>
          <p:nvPr>
            <p:ph type="body" sz="quarter" idx="17"/>
          </p:nvPr>
        </p:nvSpPr>
        <p:spPr>
          <a:xfrm>
            <a:off x="735570" y="496890"/>
            <a:ext cx="2522828" cy="168033"/>
          </a:xfrm>
        </p:spPr>
        <p:txBody>
          <a:bodyPr>
            <a:normAutofit fontScale="40000" lnSpcReduction="20000"/>
          </a:bodyPr>
          <a:lstStyle/>
          <a:p>
            <a:r>
              <a:rPr lang="en-AU" dirty="0"/>
              <a:t>Workforce Australia</a:t>
            </a:r>
          </a:p>
        </p:txBody>
      </p:sp>
      <p:sp>
        <p:nvSpPr>
          <p:cNvPr id="136" name="TextBox 135">
            <a:extLst>
              <a:ext uri="{FF2B5EF4-FFF2-40B4-BE49-F238E27FC236}">
                <a16:creationId xmlns:a16="http://schemas.microsoft.com/office/drawing/2014/main" id="{FCBAD867-A69F-42A8-9643-9824B6999C20}"/>
              </a:ext>
            </a:extLst>
          </p:cNvPr>
          <p:cNvSpPr txBox="1"/>
          <p:nvPr/>
        </p:nvSpPr>
        <p:spPr>
          <a:xfrm>
            <a:off x="735570" y="1033993"/>
            <a:ext cx="6129698" cy="490840"/>
          </a:xfrm>
          <a:prstGeom prst="rect">
            <a:avLst/>
          </a:prstGeom>
          <a:solidFill>
            <a:schemeClr val="bg1"/>
          </a:solidFill>
          <a:ln w="6350">
            <a:noFill/>
            <a:prstDash val="solid"/>
          </a:ln>
        </p:spPr>
        <p:txBody>
          <a:bodyPr wrap="square" lIns="27025" rIns="27025" rtlCol="0">
            <a:spAutoFit/>
          </a:bodyPr>
          <a:lstStyle/>
          <a:p>
            <a:pPr defTabSz="686440">
              <a:defRPr/>
            </a:pPr>
            <a:r>
              <a:rPr lang="en-AU" sz="901" b="1" dirty="0">
                <a:solidFill>
                  <a:schemeClr val="tx1">
                    <a:lumMod val="85000"/>
                    <a:lumOff val="15000"/>
                  </a:schemeClr>
                </a:solidFill>
                <a:latin typeface="Arial Nova Cond" panose="020B0506020202020204" pitchFamily="34" charset="0"/>
              </a:rPr>
              <a:t>Workforce Australia will offer job seekers different employment service pathways through </a:t>
            </a:r>
            <a:r>
              <a:rPr lang="en-AU" sz="901" b="1" dirty="0">
                <a:solidFill>
                  <a:schemeClr val="accent3"/>
                </a:solidFill>
                <a:latin typeface="Arial Nova Cond" panose="020B0506020202020204" pitchFamily="34" charset="0"/>
              </a:rPr>
              <a:t>Online Services </a:t>
            </a:r>
            <a:r>
              <a:rPr lang="en-AU" sz="901" b="1" dirty="0">
                <a:solidFill>
                  <a:schemeClr val="tx1">
                    <a:lumMod val="85000"/>
                    <a:lumOff val="15000"/>
                  </a:schemeClr>
                </a:solidFill>
                <a:latin typeface="Arial Nova Cond" panose="020B0506020202020204" pitchFamily="34" charset="0"/>
              </a:rPr>
              <a:t>or</a:t>
            </a:r>
            <a:r>
              <a:rPr lang="en-AU" sz="901" b="1" dirty="0">
                <a:latin typeface="Arial Nova Cond" panose="020B0506020202020204" pitchFamily="34" charset="0"/>
              </a:rPr>
              <a:t> </a:t>
            </a:r>
            <a:r>
              <a:rPr lang="en-AU" sz="901" b="1" dirty="0">
                <a:solidFill>
                  <a:schemeClr val="accent6"/>
                </a:solidFill>
                <a:latin typeface="Arial Nova Cond" panose="020B0506020202020204" pitchFamily="34" charset="0"/>
              </a:rPr>
              <a:t>Workforce Australia Services </a:t>
            </a:r>
            <a:r>
              <a:rPr lang="en-AU" sz="901" b="1" dirty="0">
                <a:solidFill>
                  <a:schemeClr val="tx1">
                    <a:lumMod val="85000"/>
                    <a:lumOff val="15000"/>
                  </a:schemeClr>
                </a:solidFill>
                <a:latin typeface="Arial Nova Cond" panose="020B0506020202020204" pitchFamily="34" charset="0"/>
              </a:rPr>
              <a:t>programs. </a:t>
            </a:r>
            <a:r>
              <a:rPr lang="en-AU" sz="788" dirty="0">
                <a:solidFill>
                  <a:schemeClr val="tx1">
                    <a:lumMod val="85000"/>
                    <a:lumOff val="15000"/>
                  </a:schemeClr>
                </a:solidFill>
                <a:latin typeface="Arial Nova Cond" panose="020B0506020202020204" pitchFamily="34" charset="0"/>
              </a:rPr>
              <a:t>The pathways outlined below summarise the events and mandatory requirements that job seekers will undertake while using each service after their initial Digital Literacy Assessment. </a:t>
            </a:r>
          </a:p>
        </p:txBody>
      </p:sp>
      <p:cxnSp>
        <p:nvCxnSpPr>
          <p:cNvPr id="137" name="Straight Connector 136">
            <a:extLst>
              <a:ext uri="{FF2B5EF4-FFF2-40B4-BE49-F238E27FC236}">
                <a16:creationId xmlns:a16="http://schemas.microsoft.com/office/drawing/2014/main" id="{30BEC57A-C20A-43CE-821F-3EE67B23730A}"/>
              </a:ext>
            </a:extLst>
          </p:cNvPr>
          <p:cNvCxnSpPr>
            <a:cxnSpLocks/>
          </p:cNvCxnSpPr>
          <p:nvPr/>
        </p:nvCxnSpPr>
        <p:spPr>
          <a:xfrm flipV="1">
            <a:off x="3076314" y="1812534"/>
            <a:ext cx="0" cy="552388"/>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
        <p:nvSpPr>
          <p:cNvPr id="138" name="Arrow: Pentagon 137">
            <a:extLst>
              <a:ext uri="{FF2B5EF4-FFF2-40B4-BE49-F238E27FC236}">
                <a16:creationId xmlns:a16="http://schemas.microsoft.com/office/drawing/2014/main" id="{A90B8C88-1800-46A1-9165-8C3F1F17D4C0}"/>
              </a:ext>
            </a:extLst>
          </p:cNvPr>
          <p:cNvSpPr/>
          <p:nvPr/>
        </p:nvSpPr>
        <p:spPr>
          <a:xfrm>
            <a:off x="3068650" y="3973827"/>
            <a:ext cx="3310285" cy="49334"/>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sp>
        <p:nvSpPr>
          <p:cNvPr id="139" name="Arrow: Pentagon 138">
            <a:extLst>
              <a:ext uri="{FF2B5EF4-FFF2-40B4-BE49-F238E27FC236}">
                <a16:creationId xmlns:a16="http://schemas.microsoft.com/office/drawing/2014/main" id="{B5E8E7E8-40BA-4303-A841-78FABF134CB3}"/>
              </a:ext>
            </a:extLst>
          </p:cNvPr>
          <p:cNvSpPr/>
          <p:nvPr/>
        </p:nvSpPr>
        <p:spPr>
          <a:xfrm>
            <a:off x="3068649" y="2392277"/>
            <a:ext cx="2310421" cy="5630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1" dirty="0"/>
              <a:t> </a:t>
            </a:r>
          </a:p>
        </p:txBody>
      </p:sp>
      <p:grpSp>
        <p:nvGrpSpPr>
          <p:cNvPr id="140" name="Group 139">
            <a:extLst>
              <a:ext uri="{FF2B5EF4-FFF2-40B4-BE49-F238E27FC236}">
                <a16:creationId xmlns:a16="http://schemas.microsoft.com/office/drawing/2014/main" id="{E44D23ED-C3E9-46D8-818A-A4DDBB922CA0}"/>
              </a:ext>
            </a:extLst>
          </p:cNvPr>
          <p:cNvGrpSpPr/>
          <p:nvPr/>
        </p:nvGrpSpPr>
        <p:grpSpPr>
          <a:xfrm>
            <a:off x="3022572" y="2367649"/>
            <a:ext cx="107483" cy="107483"/>
            <a:chOff x="1014538" y="3262914"/>
            <a:chExt cx="143178" cy="143178"/>
          </a:xfrm>
          <a:solidFill>
            <a:schemeClr val="accent3"/>
          </a:solidFill>
        </p:grpSpPr>
        <p:sp>
          <p:nvSpPr>
            <p:cNvPr id="141" name="Oval 140">
              <a:extLst>
                <a:ext uri="{FF2B5EF4-FFF2-40B4-BE49-F238E27FC236}">
                  <a16:creationId xmlns:a16="http://schemas.microsoft.com/office/drawing/2014/main" id="{8AC4CF8D-25A2-478B-9F23-E4F77C1BE8B6}"/>
                </a:ext>
              </a:extLst>
            </p:cNvPr>
            <p:cNvSpPr/>
            <p:nvPr/>
          </p:nvSpPr>
          <p:spPr>
            <a:xfrm>
              <a:off x="1014538" y="3262914"/>
              <a:ext cx="143178" cy="143178"/>
            </a:xfrm>
            <a:prstGeom prst="ellipse">
              <a:avLst/>
            </a:pr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sp>
          <p:nvSpPr>
            <p:cNvPr id="142" name="Oval 141">
              <a:extLst>
                <a:ext uri="{FF2B5EF4-FFF2-40B4-BE49-F238E27FC236}">
                  <a16:creationId xmlns:a16="http://schemas.microsoft.com/office/drawing/2014/main" id="{6F16123B-A2F9-4C9E-AE25-915DED222226}"/>
                </a:ext>
              </a:extLst>
            </p:cNvPr>
            <p:cNvSpPr/>
            <p:nvPr/>
          </p:nvSpPr>
          <p:spPr>
            <a:xfrm>
              <a:off x="1068127" y="3315047"/>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grpSp>
      <p:grpSp>
        <p:nvGrpSpPr>
          <p:cNvPr id="143" name="Group 142">
            <a:extLst>
              <a:ext uri="{FF2B5EF4-FFF2-40B4-BE49-F238E27FC236}">
                <a16:creationId xmlns:a16="http://schemas.microsoft.com/office/drawing/2014/main" id="{C6E7B65C-E799-49E7-8D5F-686A1DFA059C}"/>
              </a:ext>
            </a:extLst>
          </p:cNvPr>
          <p:cNvGrpSpPr/>
          <p:nvPr/>
        </p:nvGrpSpPr>
        <p:grpSpPr>
          <a:xfrm>
            <a:off x="2964138" y="1626387"/>
            <a:ext cx="224351" cy="224352"/>
            <a:chOff x="2502489" y="2851794"/>
            <a:chExt cx="187842" cy="187840"/>
          </a:xfrm>
        </p:grpSpPr>
        <p:sp>
          <p:nvSpPr>
            <p:cNvPr id="144" name="Oval 143">
              <a:extLst>
                <a:ext uri="{FF2B5EF4-FFF2-40B4-BE49-F238E27FC236}">
                  <a16:creationId xmlns:a16="http://schemas.microsoft.com/office/drawing/2014/main" id="{FFE1A0D7-4975-4B3C-B697-B4E09BF09E75}"/>
                </a:ext>
              </a:extLst>
            </p:cNvPr>
            <p:cNvSpPr/>
            <p:nvPr/>
          </p:nvSpPr>
          <p:spPr>
            <a:xfrm>
              <a:off x="2540794" y="2897131"/>
              <a:ext cx="110516" cy="1105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pic>
          <p:nvPicPr>
            <p:cNvPr id="146" name="Graphic 145" descr="Stopwatch">
              <a:extLst>
                <a:ext uri="{FF2B5EF4-FFF2-40B4-BE49-F238E27FC236}">
                  <a16:creationId xmlns:a16="http://schemas.microsoft.com/office/drawing/2014/main" id="{90C3A83E-5054-421A-BEBB-AD097B63DD0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13929">
              <a:off x="2502489" y="2851794"/>
              <a:ext cx="187842" cy="187840"/>
            </a:xfrm>
            <a:prstGeom prst="rect">
              <a:avLst/>
            </a:prstGeom>
          </p:spPr>
        </p:pic>
      </p:grpSp>
      <p:sp>
        <p:nvSpPr>
          <p:cNvPr id="147" name="Rectangle 146">
            <a:extLst>
              <a:ext uri="{FF2B5EF4-FFF2-40B4-BE49-F238E27FC236}">
                <a16:creationId xmlns:a16="http://schemas.microsoft.com/office/drawing/2014/main" id="{8A91D34D-509D-43B6-93A2-BD3931D9D7CA}"/>
              </a:ext>
            </a:extLst>
          </p:cNvPr>
          <p:cNvSpPr/>
          <p:nvPr/>
        </p:nvSpPr>
        <p:spPr>
          <a:xfrm>
            <a:off x="3106041" y="1651155"/>
            <a:ext cx="880089" cy="647100"/>
          </a:xfrm>
          <a:prstGeom prst="rect">
            <a:avLst/>
          </a:prstGeom>
        </p:spPr>
        <p:txBody>
          <a:bodyPr wrap="square">
            <a:spAutoFit/>
          </a:bodyPr>
          <a:lstStyle/>
          <a:p>
            <a:r>
              <a:rPr lang="en-AU" sz="601" b="1" dirty="0">
                <a:solidFill>
                  <a:schemeClr val="accent3"/>
                </a:solidFill>
                <a:latin typeface="Arial Nova Cond" panose="020B0506020202020204" pitchFamily="34" charset="0"/>
              </a:rPr>
              <a:t>Commencement: </a:t>
            </a:r>
            <a:br>
              <a:rPr lang="en-AU" sz="601" b="1" dirty="0">
                <a:solidFill>
                  <a:schemeClr val="accent3"/>
                </a:solidFill>
                <a:latin typeface="Arial Nova Cond" panose="020B0506020202020204" pitchFamily="34" charset="0"/>
              </a:rPr>
            </a:br>
            <a:r>
              <a:rPr lang="en-AU" sz="601" dirty="0">
                <a:solidFill>
                  <a:schemeClr val="tx1">
                    <a:lumMod val="75000"/>
                    <a:lumOff val="25000"/>
                  </a:schemeClr>
                </a:solidFill>
                <a:latin typeface="Arial Nova Cond" panose="020B0506020202020204" pitchFamily="34" charset="0"/>
              </a:rPr>
              <a:t>Job seeker completes a </a:t>
            </a:r>
            <a:r>
              <a:rPr lang="en-AU" sz="601" b="1" dirty="0">
                <a:solidFill>
                  <a:schemeClr val="tx1">
                    <a:lumMod val="75000"/>
                    <a:lumOff val="25000"/>
                  </a:schemeClr>
                </a:solidFill>
                <a:latin typeface="Arial Nova Cond" panose="020B0506020202020204" pitchFamily="34" charset="0"/>
              </a:rPr>
              <a:t>Job Plan </a:t>
            </a:r>
            <a:r>
              <a:rPr lang="en-AU" sz="601" dirty="0">
                <a:solidFill>
                  <a:schemeClr val="tx1">
                    <a:lumMod val="75000"/>
                    <a:lumOff val="25000"/>
                  </a:schemeClr>
                </a:solidFill>
                <a:latin typeface="Arial Nova Cond" panose="020B0506020202020204" pitchFamily="34" charset="0"/>
              </a:rPr>
              <a:t>and </a:t>
            </a:r>
            <a:r>
              <a:rPr lang="en-AU" sz="601" b="1" dirty="0">
                <a:solidFill>
                  <a:schemeClr val="tx1">
                    <a:lumMod val="75000"/>
                    <a:lumOff val="25000"/>
                  </a:schemeClr>
                </a:solidFill>
                <a:latin typeface="Arial Nova Cond" panose="020B0506020202020204" pitchFamily="34" charset="0"/>
              </a:rPr>
              <a:t>Career Profile</a:t>
            </a:r>
            <a:r>
              <a:rPr lang="en-AU" sz="601" dirty="0">
                <a:solidFill>
                  <a:schemeClr val="tx1">
                    <a:lumMod val="75000"/>
                    <a:lumOff val="25000"/>
                  </a:schemeClr>
                </a:solidFill>
                <a:latin typeface="Arial Nova Cond" panose="020B0506020202020204" pitchFamily="34" charset="0"/>
              </a:rPr>
              <a:t> and is informed about their </a:t>
            </a:r>
            <a:r>
              <a:rPr lang="en-AU" sz="601" b="1" dirty="0">
                <a:solidFill>
                  <a:schemeClr val="tx1">
                    <a:lumMod val="75000"/>
                    <a:lumOff val="25000"/>
                  </a:schemeClr>
                </a:solidFill>
                <a:latin typeface="Arial Nova Cond" panose="020B0506020202020204" pitchFamily="34" charset="0"/>
              </a:rPr>
              <a:t>PBAS </a:t>
            </a:r>
            <a:r>
              <a:rPr lang="en-AU" sz="601" dirty="0">
                <a:solidFill>
                  <a:schemeClr val="tx1">
                    <a:lumMod val="75000"/>
                    <a:lumOff val="25000"/>
                  </a:schemeClr>
                </a:solidFill>
                <a:latin typeface="Arial Nova Cond" panose="020B0506020202020204" pitchFamily="34" charset="0"/>
              </a:rPr>
              <a:t>targets</a:t>
            </a:r>
            <a:endParaRPr lang="en-AU" sz="601" dirty="0"/>
          </a:p>
        </p:txBody>
      </p:sp>
      <p:sp>
        <p:nvSpPr>
          <p:cNvPr id="148" name="Rectangle 147">
            <a:extLst>
              <a:ext uri="{FF2B5EF4-FFF2-40B4-BE49-F238E27FC236}">
                <a16:creationId xmlns:a16="http://schemas.microsoft.com/office/drawing/2014/main" id="{A3C245B6-CDE5-4850-9BF5-439F900F874D}"/>
              </a:ext>
            </a:extLst>
          </p:cNvPr>
          <p:cNvSpPr/>
          <p:nvPr/>
        </p:nvSpPr>
        <p:spPr>
          <a:xfrm>
            <a:off x="4224006" y="1481702"/>
            <a:ext cx="972219" cy="924484"/>
          </a:xfrm>
          <a:prstGeom prst="rect">
            <a:avLst/>
          </a:prstGeom>
        </p:spPr>
        <p:txBody>
          <a:bodyPr wrap="square">
            <a:spAutoFit/>
          </a:bodyPr>
          <a:lstStyle/>
          <a:p>
            <a:r>
              <a:rPr lang="en-AU" sz="601" b="1" dirty="0">
                <a:solidFill>
                  <a:schemeClr val="accent3"/>
                </a:solidFill>
                <a:latin typeface="Arial Nova Cond" panose="020B0506020202020204" pitchFamily="34" charset="0"/>
              </a:rPr>
              <a:t>Four month Activation Point: </a:t>
            </a:r>
            <a:br>
              <a:rPr lang="en-AU" sz="601" b="1" dirty="0">
                <a:solidFill>
                  <a:schemeClr val="accent3"/>
                </a:solidFill>
                <a:latin typeface="Arial Nova Cond" panose="020B0506020202020204" pitchFamily="34" charset="0"/>
              </a:rPr>
            </a:br>
            <a:r>
              <a:rPr lang="en-AU" sz="601" dirty="0">
                <a:solidFill>
                  <a:schemeClr val="tx1">
                    <a:lumMod val="75000"/>
                    <a:lumOff val="25000"/>
                  </a:schemeClr>
                </a:solidFill>
                <a:latin typeface="Arial Nova Cond" panose="020B0506020202020204" pitchFamily="34" charset="0"/>
              </a:rPr>
              <a:t>Job seekers are required to complete a mandatory participation requirement at 4 months if they have not already engaged in an activity, work or education and training</a:t>
            </a:r>
            <a:endParaRPr lang="en-AU" sz="601" dirty="0"/>
          </a:p>
        </p:txBody>
      </p:sp>
      <p:grpSp>
        <p:nvGrpSpPr>
          <p:cNvPr id="149" name="Group 148">
            <a:extLst>
              <a:ext uri="{FF2B5EF4-FFF2-40B4-BE49-F238E27FC236}">
                <a16:creationId xmlns:a16="http://schemas.microsoft.com/office/drawing/2014/main" id="{02E92231-D19E-4CB6-914B-D482179E335B}"/>
              </a:ext>
            </a:extLst>
          </p:cNvPr>
          <p:cNvGrpSpPr/>
          <p:nvPr/>
        </p:nvGrpSpPr>
        <p:grpSpPr>
          <a:xfrm>
            <a:off x="3022572" y="3943799"/>
            <a:ext cx="107483" cy="107483"/>
            <a:chOff x="1014538" y="4137573"/>
            <a:chExt cx="143178" cy="143178"/>
          </a:xfrm>
          <a:solidFill>
            <a:schemeClr val="accent6"/>
          </a:solidFill>
        </p:grpSpPr>
        <p:sp>
          <p:nvSpPr>
            <p:cNvPr id="151" name="Oval 150">
              <a:extLst>
                <a:ext uri="{FF2B5EF4-FFF2-40B4-BE49-F238E27FC236}">
                  <a16:creationId xmlns:a16="http://schemas.microsoft.com/office/drawing/2014/main" id="{22D69DB5-FD36-49E2-8C42-63A6D47CEB25}"/>
                </a:ext>
              </a:extLst>
            </p:cNvPr>
            <p:cNvSpPr/>
            <p:nvPr/>
          </p:nvSpPr>
          <p:spPr>
            <a:xfrm>
              <a:off x="1014538" y="4137573"/>
              <a:ext cx="143178" cy="143178"/>
            </a:xfrm>
            <a:prstGeom prst="ellipse">
              <a:avLst/>
            </a:prstGeom>
            <a:gr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sp>
          <p:nvSpPr>
            <p:cNvPr id="153" name="Oval 152">
              <a:extLst>
                <a:ext uri="{FF2B5EF4-FFF2-40B4-BE49-F238E27FC236}">
                  <a16:creationId xmlns:a16="http://schemas.microsoft.com/office/drawing/2014/main" id="{7AD92C2F-A6B5-4A50-8E66-0431D4CFA3BE}"/>
                </a:ext>
              </a:extLst>
            </p:cNvPr>
            <p:cNvSpPr/>
            <p:nvPr/>
          </p:nvSpPr>
          <p:spPr>
            <a:xfrm>
              <a:off x="1068127" y="4191162"/>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grpSp>
      <p:sp>
        <p:nvSpPr>
          <p:cNvPr id="155" name="TextBox 154">
            <a:extLst>
              <a:ext uri="{FF2B5EF4-FFF2-40B4-BE49-F238E27FC236}">
                <a16:creationId xmlns:a16="http://schemas.microsoft.com/office/drawing/2014/main" id="{90DDE622-3B7C-45DD-8779-B63DAFFEDFED}"/>
              </a:ext>
            </a:extLst>
          </p:cNvPr>
          <p:cNvSpPr txBox="1"/>
          <p:nvPr/>
        </p:nvSpPr>
        <p:spPr>
          <a:xfrm>
            <a:off x="6274442" y="4033422"/>
            <a:ext cx="342046" cy="150180"/>
          </a:xfrm>
          <a:prstGeom prst="rect">
            <a:avLst/>
          </a:prstGeom>
          <a:noFill/>
        </p:spPr>
        <p:txBody>
          <a:bodyPr wrap="square" lIns="27025" tIns="27025" rIns="27025" bIns="27025" rtlCol="0" anchor="ctr">
            <a:noAutofit/>
          </a:bodyPr>
          <a:lstStyle>
            <a:defPPr>
              <a:defRPr lang="en-US"/>
            </a:defPPr>
            <a:lvl1pPr algn="ctr" defTabSz="914400">
              <a:defRPr sz="700">
                <a:solidFill>
                  <a:schemeClr val="accent1"/>
                </a:solidFill>
                <a:latin typeface="Arial Nova Cond" panose="020B0506020202020204" pitchFamily="34" charset="0"/>
              </a:defRPr>
            </a:lvl1pPr>
          </a:lstStyle>
          <a:p>
            <a:r>
              <a:rPr lang="en-AU" sz="450" dirty="0"/>
              <a:t>Activation </a:t>
            </a:r>
          </a:p>
          <a:p>
            <a:r>
              <a:rPr lang="en-AU" sz="450" dirty="0"/>
              <a:t>point</a:t>
            </a:r>
          </a:p>
        </p:txBody>
      </p:sp>
      <p:sp>
        <p:nvSpPr>
          <p:cNvPr id="156" name="Oval 155">
            <a:extLst>
              <a:ext uri="{FF2B5EF4-FFF2-40B4-BE49-F238E27FC236}">
                <a16:creationId xmlns:a16="http://schemas.microsoft.com/office/drawing/2014/main" id="{1D8F7C2D-E231-4F9E-A320-B77419D2DEF4}"/>
              </a:ext>
            </a:extLst>
          </p:cNvPr>
          <p:cNvSpPr/>
          <p:nvPr/>
        </p:nvSpPr>
        <p:spPr>
          <a:xfrm>
            <a:off x="3853434" y="3984028"/>
            <a:ext cx="27025" cy="27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grpSp>
        <p:nvGrpSpPr>
          <p:cNvPr id="158" name="Group 157">
            <a:extLst>
              <a:ext uri="{FF2B5EF4-FFF2-40B4-BE49-F238E27FC236}">
                <a16:creationId xmlns:a16="http://schemas.microsoft.com/office/drawing/2014/main" id="{989EF4DA-2CDB-4312-AAFB-14052402AAF0}"/>
              </a:ext>
            </a:extLst>
          </p:cNvPr>
          <p:cNvGrpSpPr/>
          <p:nvPr/>
        </p:nvGrpSpPr>
        <p:grpSpPr>
          <a:xfrm>
            <a:off x="2964138" y="3242876"/>
            <a:ext cx="224351" cy="224352"/>
            <a:chOff x="2502489" y="2851794"/>
            <a:chExt cx="187842" cy="187840"/>
          </a:xfrm>
        </p:grpSpPr>
        <p:sp>
          <p:nvSpPr>
            <p:cNvPr id="159" name="Oval 158">
              <a:extLst>
                <a:ext uri="{FF2B5EF4-FFF2-40B4-BE49-F238E27FC236}">
                  <a16:creationId xmlns:a16="http://schemas.microsoft.com/office/drawing/2014/main" id="{349A48CE-5FAC-4CFE-B7A3-D30A598D160B}"/>
                </a:ext>
              </a:extLst>
            </p:cNvPr>
            <p:cNvSpPr/>
            <p:nvPr/>
          </p:nvSpPr>
          <p:spPr>
            <a:xfrm>
              <a:off x="2540794" y="2897131"/>
              <a:ext cx="110516" cy="1105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pic>
          <p:nvPicPr>
            <p:cNvPr id="160" name="Graphic 159" descr="Stopwatch">
              <a:extLst>
                <a:ext uri="{FF2B5EF4-FFF2-40B4-BE49-F238E27FC236}">
                  <a16:creationId xmlns:a16="http://schemas.microsoft.com/office/drawing/2014/main" id="{D0B3AF79-98BC-457E-9DBF-AEA4FD83B4E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413929">
              <a:off x="2502489" y="2851794"/>
              <a:ext cx="187842" cy="187840"/>
            </a:xfrm>
            <a:prstGeom prst="rect">
              <a:avLst/>
            </a:prstGeom>
          </p:spPr>
        </p:pic>
      </p:grpSp>
      <p:grpSp>
        <p:nvGrpSpPr>
          <p:cNvPr id="161" name="Graphic 37" descr="Users">
            <a:extLst>
              <a:ext uri="{FF2B5EF4-FFF2-40B4-BE49-F238E27FC236}">
                <a16:creationId xmlns:a16="http://schemas.microsoft.com/office/drawing/2014/main" id="{172F6515-6D45-4F1B-B5C6-D2780ED49DD4}"/>
              </a:ext>
            </a:extLst>
          </p:cNvPr>
          <p:cNvGrpSpPr/>
          <p:nvPr/>
        </p:nvGrpSpPr>
        <p:grpSpPr>
          <a:xfrm>
            <a:off x="1756912" y="3437468"/>
            <a:ext cx="251356" cy="219517"/>
            <a:chOff x="1533059" y="5485577"/>
            <a:chExt cx="571500" cy="499109"/>
          </a:xfrm>
          <a:solidFill>
            <a:srgbClr val="002D3F"/>
          </a:solidFill>
        </p:grpSpPr>
        <p:sp>
          <p:nvSpPr>
            <p:cNvPr id="162" name="Freeform: Shape 161">
              <a:extLst>
                <a:ext uri="{FF2B5EF4-FFF2-40B4-BE49-F238E27FC236}">
                  <a16:creationId xmlns:a16="http://schemas.microsoft.com/office/drawing/2014/main" id="{F4BEBA45-F7A2-42FA-9975-FFC0F7439A2D}"/>
                </a:ext>
              </a:extLst>
            </p:cNvPr>
            <p:cNvSpPr/>
            <p:nvPr/>
          </p:nvSpPr>
          <p:spPr>
            <a:xfrm>
              <a:off x="1618784" y="5485577"/>
              <a:ext cx="171450" cy="171449"/>
            </a:xfrm>
            <a:custGeom>
              <a:avLst/>
              <a:gdLst>
                <a:gd name="connsiteX0" fmla="*/ 171450 w 171450"/>
                <a:gd name="connsiteY0" fmla="*/ 85725 h 171449"/>
                <a:gd name="connsiteX1" fmla="*/ 85725 w 171450"/>
                <a:gd name="connsiteY1" fmla="*/ 171450 h 171449"/>
                <a:gd name="connsiteX2" fmla="*/ 0 w 171450"/>
                <a:gd name="connsiteY2" fmla="*/ 85725 h 171449"/>
                <a:gd name="connsiteX3" fmla="*/ 85725 w 171450"/>
                <a:gd name="connsiteY3" fmla="*/ 0 h 171449"/>
                <a:gd name="connsiteX4" fmla="*/ 171450 w 171450"/>
                <a:gd name="connsiteY4" fmla="*/ 85725 h 1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49">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grpFill/>
            <a:ln w="9525" cap="flat">
              <a:noFill/>
              <a:prstDash val="solid"/>
              <a:miter/>
            </a:ln>
          </p:spPr>
          <p:txBody>
            <a:bodyPr rtlCol="0" anchor="ctr"/>
            <a:lstStyle/>
            <a:p>
              <a:endParaRPr lang="en-AU" sz="1351" dirty="0"/>
            </a:p>
          </p:txBody>
        </p:sp>
        <p:sp>
          <p:nvSpPr>
            <p:cNvPr id="163" name="Freeform: Shape 162">
              <a:extLst>
                <a:ext uri="{FF2B5EF4-FFF2-40B4-BE49-F238E27FC236}">
                  <a16:creationId xmlns:a16="http://schemas.microsoft.com/office/drawing/2014/main" id="{E2F60F88-2AEA-4B36-B4C0-3FDAEF424296}"/>
                </a:ext>
              </a:extLst>
            </p:cNvPr>
            <p:cNvSpPr/>
            <p:nvPr/>
          </p:nvSpPr>
          <p:spPr>
            <a:xfrm>
              <a:off x="1761659" y="5813237"/>
              <a:ext cx="342900" cy="171449"/>
            </a:xfrm>
            <a:custGeom>
              <a:avLst/>
              <a:gdLst>
                <a:gd name="connsiteX0" fmla="*/ 342900 w 342900"/>
                <a:gd name="connsiteY0" fmla="*/ 171450 h 171449"/>
                <a:gd name="connsiteX1" fmla="*/ 342900 w 342900"/>
                <a:gd name="connsiteY1" fmla="*/ 85725 h 171449"/>
                <a:gd name="connsiteX2" fmla="*/ 325755 w 342900"/>
                <a:gd name="connsiteY2" fmla="*/ 51435 h 171449"/>
                <a:gd name="connsiteX3" fmla="*/ 241935 w 342900"/>
                <a:gd name="connsiteY3" fmla="*/ 11430 h 171449"/>
                <a:gd name="connsiteX4" fmla="*/ 171450 w 342900"/>
                <a:gd name="connsiteY4" fmla="*/ 0 h 171449"/>
                <a:gd name="connsiteX5" fmla="*/ 100965 w 342900"/>
                <a:gd name="connsiteY5" fmla="*/ 11430 h 171449"/>
                <a:gd name="connsiteX6" fmla="*/ 17145 w 342900"/>
                <a:gd name="connsiteY6" fmla="*/ 51435 h 171449"/>
                <a:gd name="connsiteX7" fmla="*/ 0 w 342900"/>
                <a:gd name="connsiteY7" fmla="*/ 85725 h 171449"/>
                <a:gd name="connsiteX8" fmla="*/ 0 w 342900"/>
                <a:gd name="connsiteY8" fmla="*/ 171450 h 171449"/>
                <a:gd name="connsiteX9" fmla="*/ 342900 w 342900"/>
                <a:gd name="connsiteY9" fmla="*/ 171450 h 17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 h="171449">
                  <a:moveTo>
                    <a:pt x="342900" y="171450"/>
                  </a:moveTo>
                  <a:lnTo>
                    <a:pt x="342900" y="85725"/>
                  </a:lnTo>
                  <a:cubicBezTo>
                    <a:pt x="342900" y="72390"/>
                    <a:pt x="337185" y="59055"/>
                    <a:pt x="325755" y="51435"/>
                  </a:cubicBezTo>
                  <a:cubicBezTo>
                    <a:pt x="302895" y="32385"/>
                    <a:pt x="272415" y="19050"/>
                    <a:pt x="241935" y="11430"/>
                  </a:cubicBezTo>
                  <a:cubicBezTo>
                    <a:pt x="220980" y="5715"/>
                    <a:pt x="196215" y="0"/>
                    <a:pt x="171450" y="0"/>
                  </a:cubicBezTo>
                  <a:cubicBezTo>
                    <a:pt x="148590" y="0"/>
                    <a:pt x="123825" y="3810"/>
                    <a:pt x="100965" y="11430"/>
                  </a:cubicBezTo>
                  <a:cubicBezTo>
                    <a:pt x="70485" y="19050"/>
                    <a:pt x="41910" y="34290"/>
                    <a:pt x="17145" y="51435"/>
                  </a:cubicBezTo>
                  <a:cubicBezTo>
                    <a:pt x="5715" y="60960"/>
                    <a:pt x="0" y="72390"/>
                    <a:pt x="0" y="85725"/>
                  </a:cubicBezTo>
                  <a:lnTo>
                    <a:pt x="0" y="171450"/>
                  </a:lnTo>
                  <a:lnTo>
                    <a:pt x="342900" y="171450"/>
                  </a:lnTo>
                  <a:close/>
                </a:path>
              </a:pathLst>
            </a:custGeom>
            <a:solidFill>
              <a:srgbClr val="287DB2"/>
            </a:solidFill>
            <a:ln w="9525" cap="flat">
              <a:noFill/>
              <a:prstDash val="solid"/>
              <a:miter/>
            </a:ln>
          </p:spPr>
          <p:txBody>
            <a:bodyPr rtlCol="0" anchor="ctr"/>
            <a:lstStyle/>
            <a:p>
              <a:endParaRPr lang="en-AU" sz="1351" dirty="0"/>
            </a:p>
          </p:txBody>
        </p:sp>
        <p:sp>
          <p:nvSpPr>
            <p:cNvPr id="164" name="Freeform: Shape 163">
              <a:extLst>
                <a:ext uri="{FF2B5EF4-FFF2-40B4-BE49-F238E27FC236}">
                  <a16:creationId xmlns:a16="http://schemas.microsoft.com/office/drawing/2014/main" id="{91A440AA-61D8-49C7-A181-D8F0FE206D61}"/>
                </a:ext>
              </a:extLst>
            </p:cNvPr>
            <p:cNvSpPr/>
            <p:nvPr/>
          </p:nvSpPr>
          <p:spPr>
            <a:xfrm>
              <a:off x="1847384" y="5618927"/>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287DB2"/>
            </a:solidFill>
            <a:ln w="9525" cap="flat">
              <a:noFill/>
              <a:prstDash val="solid"/>
              <a:miter/>
            </a:ln>
          </p:spPr>
          <p:txBody>
            <a:bodyPr rtlCol="0" anchor="ctr"/>
            <a:lstStyle/>
            <a:p>
              <a:endParaRPr lang="en-AU" sz="1351" dirty="0"/>
            </a:p>
          </p:txBody>
        </p:sp>
        <p:sp>
          <p:nvSpPr>
            <p:cNvPr id="165" name="Freeform: Shape 164">
              <a:extLst>
                <a:ext uri="{FF2B5EF4-FFF2-40B4-BE49-F238E27FC236}">
                  <a16:creationId xmlns:a16="http://schemas.microsoft.com/office/drawing/2014/main" id="{C12B4873-CCDD-4914-841E-9D9D1B5A9350}"/>
                </a:ext>
              </a:extLst>
            </p:cNvPr>
            <p:cNvSpPr/>
            <p:nvPr/>
          </p:nvSpPr>
          <p:spPr>
            <a:xfrm>
              <a:off x="1533059" y="5679887"/>
              <a:ext cx="310514" cy="171450"/>
            </a:xfrm>
            <a:custGeom>
              <a:avLst/>
              <a:gdLst>
                <a:gd name="connsiteX0" fmla="*/ 222885 w 310514"/>
                <a:gd name="connsiteY0" fmla="*/ 154305 h 171450"/>
                <a:gd name="connsiteX1" fmla="*/ 222885 w 310514"/>
                <a:gd name="connsiteY1" fmla="*/ 154305 h 171450"/>
                <a:gd name="connsiteX2" fmla="*/ 310515 w 310514"/>
                <a:gd name="connsiteY2" fmla="*/ 110490 h 171450"/>
                <a:gd name="connsiteX3" fmla="*/ 276225 w 310514"/>
                <a:gd name="connsiteY3" fmla="*/ 26670 h 171450"/>
                <a:gd name="connsiteX4" fmla="*/ 276225 w 310514"/>
                <a:gd name="connsiteY4" fmla="*/ 22860 h 171450"/>
                <a:gd name="connsiteX5" fmla="*/ 241935 w 310514"/>
                <a:gd name="connsiteY5" fmla="*/ 11430 h 171450"/>
                <a:gd name="connsiteX6" fmla="*/ 171450 w 310514"/>
                <a:gd name="connsiteY6" fmla="*/ 0 h 171450"/>
                <a:gd name="connsiteX7" fmla="*/ 100965 w 310514"/>
                <a:gd name="connsiteY7" fmla="*/ 11430 h 171450"/>
                <a:gd name="connsiteX8" fmla="*/ 17145 w 310514"/>
                <a:gd name="connsiteY8" fmla="*/ 51435 h 171450"/>
                <a:gd name="connsiteX9" fmla="*/ 0 w 310514"/>
                <a:gd name="connsiteY9" fmla="*/ 85725 h 171450"/>
                <a:gd name="connsiteX10" fmla="*/ 0 w 310514"/>
                <a:gd name="connsiteY10" fmla="*/ 171450 h 171450"/>
                <a:gd name="connsiteX11" fmla="*/ 205740 w 310514"/>
                <a:gd name="connsiteY11" fmla="*/ 171450 h 171450"/>
                <a:gd name="connsiteX12" fmla="*/ 222885 w 310514"/>
                <a:gd name="connsiteY12" fmla="*/ 15430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514" h="171450">
                  <a:moveTo>
                    <a:pt x="222885" y="154305"/>
                  </a:moveTo>
                  <a:lnTo>
                    <a:pt x="222885" y="154305"/>
                  </a:lnTo>
                  <a:cubicBezTo>
                    <a:pt x="249555" y="135255"/>
                    <a:pt x="280035" y="120015"/>
                    <a:pt x="310515" y="110490"/>
                  </a:cubicBezTo>
                  <a:cubicBezTo>
                    <a:pt x="289560" y="87630"/>
                    <a:pt x="276225" y="59055"/>
                    <a:pt x="276225" y="26670"/>
                  </a:cubicBezTo>
                  <a:cubicBezTo>
                    <a:pt x="276225" y="24765"/>
                    <a:pt x="276225" y="24765"/>
                    <a:pt x="276225" y="22860"/>
                  </a:cubicBezTo>
                  <a:cubicBezTo>
                    <a:pt x="264795" y="19050"/>
                    <a:pt x="253365" y="13335"/>
                    <a:pt x="241935" y="11430"/>
                  </a:cubicBezTo>
                  <a:cubicBezTo>
                    <a:pt x="220980" y="5715"/>
                    <a:pt x="196215" y="0"/>
                    <a:pt x="171450" y="0"/>
                  </a:cubicBezTo>
                  <a:cubicBezTo>
                    <a:pt x="148590" y="0"/>
                    <a:pt x="123825" y="3810"/>
                    <a:pt x="100965" y="11430"/>
                  </a:cubicBezTo>
                  <a:cubicBezTo>
                    <a:pt x="70485" y="20955"/>
                    <a:pt x="41910" y="34290"/>
                    <a:pt x="17145" y="51435"/>
                  </a:cubicBezTo>
                  <a:cubicBezTo>
                    <a:pt x="5715" y="59055"/>
                    <a:pt x="0" y="72390"/>
                    <a:pt x="0" y="85725"/>
                  </a:cubicBezTo>
                  <a:lnTo>
                    <a:pt x="0" y="171450"/>
                  </a:lnTo>
                  <a:lnTo>
                    <a:pt x="205740" y="171450"/>
                  </a:lnTo>
                  <a:cubicBezTo>
                    <a:pt x="211455" y="163830"/>
                    <a:pt x="215265" y="160020"/>
                    <a:pt x="222885" y="154305"/>
                  </a:cubicBezTo>
                  <a:close/>
                </a:path>
              </a:pathLst>
            </a:custGeom>
            <a:grpFill/>
            <a:ln w="9525" cap="flat">
              <a:noFill/>
              <a:prstDash val="solid"/>
              <a:miter/>
            </a:ln>
          </p:spPr>
          <p:txBody>
            <a:bodyPr rtlCol="0" anchor="ctr"/>
            <a:lstStyle/>
            <a:p>
              <a:endParaRPr lang="en-AU" sz="1351" dirty="0"/>
            </a:p>
          </p:txBody>
        </p:sp>
      </p:grpSp>
      <p:sp>
        <p:nvSpPr>
          <p:cNvPr id="166" name="Arrow: Chevron 165">
            <a:extLst>
              <a:ext uri="{FF2B5EF4-FFF2-40B4-BE49-F238E27FC236}">
                <a16:creationId xmlns:a16="http://schemas.microsoft.com/office/drawing/2014/main" id="{98620E29-352D-4910-8F28-7789CDCC367C}"/>
              </a:ext>
            </a:extLst>
          </p:cNvPr>
          <p:cNvSpPr/>
          <p:nvPr/>
        </p:nvSpPr>
        <p:spPr>
          <a:xfrm>
            <a:off x="5370471" y="2392277"/>
            <a:ext cx="3018000" cy="59053"/>
          </a:xfrm>
          <a:prstGeom prst="chevron">
            <a:avLst/>
          </a:prstGeom>
          <a:solidFill>
            <a:srgbClr val="008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solidFill>
                <a:schemeClr val="tx1"/>
              </a:solidFill>
            </a:endParaRPr>
          </a:p>
        </p:txBody>
      </p:sp>
      <p:cxnSp>
        <p:nvCxnSpPr>
          <p:cNvPr id="167" name="Connector: Elbow 166">
            <a:extLst>
              <a:ext uri="{FF2B5EF4-FFF2-40B4-BE49-F238E27FC236}">
                <a16:creationId xmlns:a16="http://schemas.microsoft.com/office/drawing/2014/main" id="{11437638-19D8-499F-9EC1-2811AD14447A}"/>
              </a:ext>
            </a:extLst>
          </p:cNvPr>
          <p:cNvCxnSpPr>
            <a:cxnSpLocks/>
            <a:stCxn id="192" idx="4"/>
            <a:endCxn id="151" idx="4"/>
          </p:cNvCxnSpPr>
          <p:nvPr/>
        </p:nvCxnSpPr>
        <p:spPr>
          <a:xfrm rot="5400000">
            <a:off x="4984760" y="574061"/>
            <a:ext cx="1568776" cy="5385667"/>
          </a:xfrm>
          <a:prstGeom prst="bentConnector3">
            <a:avLst>
              <a:gd name="adj1" fmla="val 114572"/>
            </a:avLst>
          </a:prstGeom>
          <a:ln>
            <a:solidFill>
              <a:srgbClr val="002D3F"/>
            </a:solidFill>
            <a:tailEnd type="triangle"/>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9AC3D99D-D9AF-4499-8A75-B57A52358ADA}"/>
              </a:ext>
            </a:extLst>
          </p:cNvPr>
          <p:cNvSpPr txBox="1"/>
          <p:nvPr/>
        </p:nvSpPr>
        <p:spPr>
          <a:xfrm>
            <a:off x="746670" y="2286851"/>
            <a:ext cx="917232" cy="462178"/>
          </a:xfrm>
          <a:prstGeom prst="rect">
            <a:avLst/>
          </a:prstGeom>
          <a:noFill/>
          <a:ln w="6350">
            <a:noFill/>
            <a:prstDash val="solid"/>
          </a:ln>
        </p:spPr>
        <p:txBody>
          <a:bodyPr wrap="square" lIns="27025" rIns="27025" rtlCol="0">
            <a:spAutoFit/>
          </a:bodyPr>
          <a:lstStyle/>
          <a:p>
            <a:r>
              <a:rPr lang="en-AU" sz="601" b="1" dirty="0">
                <a:solidFill>
                  <a:schemeClr val="tx1">
                    <a:lumMod val="75000"/>
                    <a:lumOff val="25000"/>
                  </a:schemeClr>
                </a:solidFill>
                <a:latin typeface="Arial Nova Cond" panose="020B0506020202020204" pitchFamily="34" charset="0"/>
              </a:rPr>
              <a:t>Individual applies for welfare support and completes a Job Seeker Snapshot</a:t>
            </a:r>
          </a:p>
        </p:txBody>
      </p:sp>
      <p:sp>
        <p:nvSpPr>
          <p:cNvPr id="169" name="Oval 168">
            <a:extLst>
              <a:ext uri="{FF2B5EF4-FFF2-40B4-BE49-F238E27FC236}">
                <a16:creationId xmlns:a16="http://schemas.microsoft.com/office/drawing/2014/main" id="{106960B1-8AD1-4C52-887D-1C9356AC2043}"/>
              </a:ext>
            </a:extLst>
          </p:cNvPr>
          <p:cNvSpPr/>
          <p:nvPr/>
        </p:nvSpPr>
        <p:spPr>
          <a:xfrm>
            <a:off x="5204444" y="3984981"/>
            <a:ext cx="27025" cy="27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sp>
        <p:nvSpPr>
          <p:cNvPr id="170" name="Oval 169">
            <a:extLst>
              <a:ext uri="{FF2B5EF4-FFF2-40B4-BE49-F238E27FC236}">
                <a16:creationId xmlns:a16="http://schemas.microsoft.com/office/drawing/2014/main" id="{6AC0EB6D-F828-4AA6-B13B-3472DA9918DA}"/>
              </a:ext>
            </a:extLst>
          </p:cNvPr>
          <p:cNvSpPr/>
          <p:nvPr/>
        </p:nvSpPr>
        <p:spPr>
          <a:xfrm>
            <a:off x="4161871" y="2407567"/>
            <a:ext cx="27025" cy="27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sp>
        <p:nvSpPr>
          <p:cNvPr id="171" name="Oval 170">
            <a:extLst>
              <a:ext uri="{FF2B5EF4-FFF2-40B4-BE49-F238E27FC236}">
                <a16:creationId xmlns:a16="http://schemas.microsoft.com/office/drawing/2014/main" id="{7CDC2B19-3A27-46D1-81E9-CED53CB46AB1}"/>
              </a:ext>
            </a:extLst>
          </p:cNvPr>
          <p:cNvSpPr/>
          <p:nvPr/>
        </p:nvSpPr>
        <p:spPr>
          <a:xfrm>
            <a:off x="5273657" y="2407567"/>
            <a:ext cx="27025" cy="27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sp>
        <p:nvSpPr>
          <p:cNvPr id="173" name="Oval 172">
            <a:extLst>
              <a:ext uri="{FF2B5EF4-FFF2-40B4-BE49-F238E27FC236}">
                <a16:creationId xmlns:a16="http://schemas.microsoft.com/office/drawing/2014/main" id="{7CBC064C-2164-4B8C-9561-F487EAE8D9AA}"/>
              </a:ext>
            </a:extLst>
          </p:cNvPr>
          <p:cNvSpPr/>
          <p:nvPr/>
        </p:nvSpPr>
        <p:spPr>
          <a:xfrm>
            <a:off x="6378936" y="2407567"/>
            <a:ext cx="27025" cy="27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sp>
        <p:nvSpPr>
          <p:cNvPr id="174" name="TextBox 173">
            <a:extLst>
              <a:ext uri="{FF2B5EF4-FFF2-40B4-BE49-F238E27FC236}">
                <a16:creationId xmlns:a16="http://schemas.microsoft.com/office/drawing/2014/main" id="{7AE1C7AE-E625-4DB8-A8A9-A4D511F3465C}"/>
              </a:ext>
            </a:extLst>
          </p:cNvPr>
          <p:cNvSpPr txBox="1"/>
          <p:nvPr/>
        </p:nvSpPr>
        <p:spPr>
          <a:xfrm>
            <a:off x="3908151" y="2493036"/>
            <a:ext cx="530535" cy="75924"/>
          </a:xfrm>
          <a:prstGeom prst="rect">
            <a:avLst/>
          </a:prstGeom>
          <a:solidFill>
            <a:schemeClr val="bg1"/>
          </a:solidFill>
        </p:spPr>
        <p:txBody>
          <a:bodyPr wrap="square" lIns="27025" tIns="27025" rIns="27025" bIns="27025" rtlCol="0" anchor="ctr">
            <a:noAutofit/>
          </a:bodyPr>
          <a:lstStyle>
            <a:defPPr>
              <a:defRPr lang="en-US"/>
            </a:defPPr>
            <a:lvl1pPr algn="ctr" defTabSz="914400">
              <a:defRPr sz="700">
                <a:solidFill>
                  <a:schemeClr val="accent1"/>
                </a:solidFill>
                <a:latin typeface="Arial Nova Cond" panose="020B0506020202020204" pitchFamily="34" charset="0"/>
              </a:defRPr>
            </a:lvl1pPr>
          </a:lstStyle>
          <a:p>
            <a:r>
              <a:rPr lang="en-AU" sz="450" dirty="0"/>
              <a:t>4 months</a:t>
            </a:r>
          </a:p>
        </p:txBody>
      </p:sp>
      <p:sp>
        <p:nvSpPr>
          <p:cNvPr id="175" name="Rectangle 174">
            <a:extLst>
              <a:ext uri="{FF2B5EF4-FFF2-40B4-BE49-F238E27FC236}">
                <a16:creationId xmlns:a16="http://schemas.microsoft.com/office/drawing/2014/main" id="{24390F6B-DC94-42F8-9CA8-FCB3A1F86FF1}"/>
              </a:ext>
            </a:extLst>
          </p:cNvPr>
          <p:cNvSpPr/>
          <p:nvPr/>
        </p:nvSpPr>
        <p:spPr>
          <a:xfrm>
            <a:off x="727095" y="3242876"/>
            <a:ext cx="1041584" cy="924484"/>
          </a:xfrm>
          <a:prstGeom prst="rect">
            <a:avLst/>
          </a:prstGeom>
          <a:noFill/>
        </p:spPr>
        <p:txBody>
          <a:bodyPr wrap="square">
            <a:spAutoFit/>
          </a:bodyPr>
          <a:lstStyle/>
          <a:p>
            <a:pPr defTabSz="686440">
              <a:defRPr/>
            </a:pPr>
            <a:r>
              <a:rPr lang="en-AU" sz="601" dirty="0">
                <a:solidFill>
                  <a:schemeClr val="tx1">
                    <a:lumMod val="75000"/>
                    <a:lumOff val="25000"/>
                  </a:schemeClr>
                </a:solidFill>
                <a:latin typeface="Arial Nova Cond" panose="020B0506020202020204" pitchFamily="34" charset="0"/>
              </a:rPr>
              <a:t>This snapshot: </a:t>
            </a:r>
          </a:p>
          <a:p>
            <a:pPr marL="69121" indent="-69121" defTabSz="686440">
              <a:buFont typeface="Arial" panose="020B0604020202020204" pitchFamily="34" charset="0"/>
              <a:buChar char="•"/>
              <a:defRPr/>
            </a:pPr>
            <a:r>
              <a:rPr lang="en-AU" sz="601" dirty="0">
                <a:solidFill>
                  <a:schemeClr val="tx1">
                    <a:lumMod val="75000"/>
                    <a:lumOff val="25000"/>
                  </a:schemeClr>
                </a:solidFill>
                <a:latin typeface="Arial Nova Cond" panose="020B0506020202020204" pitchFamily="34" charset="0"/>
              </a:rPr>
              <a:t>Measures their relative difficulty in gaining and maintaining employment</a:t>
            </a:r>
          </a:p>
          <a:p>
            <a:pPr marL="69121" indent="-69121" defTabSz="686440">
              <a:buFont typeface="Arial" panose="020B0604020202020204" pitchFamily="34" charset="0"/>
              <a:buChar char="•"/>
              <a:defRPr/>
            </a:pPr>
            <a:r>
              <a:rPr lang="en-AU" sz="601" dirty="0">
                <a:solidFill>
                  <a:schemeClr val="tx1">
                    <a:lumMod val="75000"/>
                    <a:lumOff val="25000"/>
                  </a:schemeClr>
                </a:solidFill>
                <a:latin typeface="Arial Nova Cond" panose="020B0506020202020204" pitchFamily="34" charset="0"/>
              </a:rPr>
              <a:t>Identifies the appropriate level of support </a:t>
            </a:r>
          </a:p>
          <a:p>
            <a:pPr marL="69121" indent="-69121" defTabSz="686440">
              <a:buFont typeface="Arial" panose="020B0604020202020204" pitchFamily="34" charset="0"/>
              <a:buChar char="•"/>
              <a:defRPr/>
            </a:pPr>
            <a:r>
              <a:rPr lang="en-AU" sz="601" dirty="0">
                <a:solidFill>
                  <a:schemeClr val="tx1">
                    <a:lumMod val="75000"/>
                    <a:lumOff val="25000"/>
                  </a:schemeClr>
                </a:solidFill>
                <a:latin typeface="Arial Nova Cond" panose="020B0506020202020204" pitchFamily="34" charset="0"/>
              </a:rPr>
              <a:t>Identifies complex or multiple barriers that may need further assessment.</a:t>
            </a:r>
          </a:p>
        </p:txBody>
      </p:sp>
      <p:pic>
        <p:nvPicPr>
          <p:cNvPr id="176" name="Graphic 175" descr="Warning">
            <a:extLst>
              <a:ext uri="{FF2B5EF4-FFF2-40B4-BE49-F238E27FC236}">
                <a16:creationId xmlns:a16="http://schemas.microsoft.com/office/drawing/2014/main" id="{7FB91D64-4EF2-40F0-8762-90AFE8FCDBB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55463" y="3242876"/>
            <a:ext cx="209300" cy="209300"/>
          </a:xfrm>
          <a:prstGeom prst="rect">
            <a:avLst/>
          </a:prstGeom>
        </p:spPr>
      </p:pic>
      <p:sp>
        <p:nvSpPr>
          <p:cNvPr id="177" name="TextBox 176">
            <a:extLst>
              <a:ext uri="{FF2B5EF4-FFF2-40B4-BE49-F238E27FC236}">
                <a16:creationId xmlns:a16="http://schemas.microsoft.com/office/drawing/2014/main" id="{7B00D7BF-1FE4-4951-8A77-F49FFB54DA53}"/>
              </a:ext>
            </a:extLst>
          </p:cNvPr>
          <p:cNvSpPr txBox="1"/>
          <p:nvPr/>
        </p:nvSpPr>
        <p:spPr>
          <a:xfrm>
            <a:off x="2020101" y="3242876"/>
            <a:ext cx="826412" cy="739561"/>
          </a:xfrm>
          <a:prstGeom prst="rect">
            <a:avLst/>
          </a:prstGeom>
          <a:noFill/>
          <a:ln w="6350">
            <a:noFill/>
            <a:prstDash val="solid"/>
          </a:ln>
        </p:spPr>
        <p:txBody>
          <a:bodyPr wrap="square" lIns="27025" rIns="27025" rtlCol="0">
            <a:spAutoFit/>
          </a:bodyPr>
          <a:lstStyle/>
          <a:p>
            <a:pPr defTabSz="686440">
              <a:defRPr/>
            </a:pPr>
            <a:r>
              <a:rPr lang="en-AU" sz="601" b="1" dirty="0">
                <a:solidFill>
                  <a:schemeClr val="accent6"/>
                </a:solidFill>
                <a:latin typeface="Arial Nova Cond" panose="020B0506020202020204" pitchFamily="34" charset="0"/>
              </a:rPr>
              <a:t>Workforce Australia Services</a:t>
            </a:r>
            <a:br>
              <a:rPr lang="en-AU" sz="601" b="1" dirty="0">
                <a:solidFill>
                  <a:schemeClr val="accent6"/>
                </a:solidFill>
                <a:latin typeface="Arial Nova Cond" panose="020B0506020202020204" pitchFamily="34" charset="0"/>
              </a:rPr>
            </a:br>
            <a:r>
              <a:rPr lang="en-AU" sz="601" dirty="0">
                <a:solidFill>
                  <a:schemeClr val="tx1">
                    <a:lumMod val="75000"/>
                    <a:lumOff val="25000"/>
                  </a:schemeClr>
                </a:solidFill>
                <a:latin typeface="Arial Nova Cond" panose="020B0506020202020204" pitchFamily="34" charset="0"/>
              </a:rPr>
              <a:t>If a job seeker requires additional support they are streamed into </a:t>
            </a:r>
            <a:r>
              <a:rPr lang="en-AU" sz="601" b="1" dirty="0">
                <a:solidFill>
                  <a:srgbClr val="287DB2"/>
                </a:solidFill>
                <a:latin typeface="Arial Nova Cond" panose="020B0506020202020204" pitchFamily="34" charset="0"/>
              </a:rPr>
              <a:t>Workforce Australia Services</a:t>
            </a:r>
          </a:p>
        </p:txBody>
      </p:sp>
      <p:grpSp>
        <p:nvGrpSpPr>
          <p:cNvPr id="178" name="Group 177">
            <a:extLst>
              <a:ext uri="{FF2B5EF4-FFF2-40B4-BE49-F238E27FC236}">
                <a16:creationId xmlns:a16="http://schemas.microsoft.com/office/drawing/2014/main" id="{E2BB55A8-B2CB-4047-8D02-CE134618248B}"/>
              </a:ext>
            </a:extLst>
          </p:cNvPr>
          <p:cNvGrpSpPr/>
          <p:nvPr/>
        </p:nvGrpSpPr>
        <p:grpSpPr>
          <a:xfrm>
            <a:off x="2013253" y="1651154"/>
            <a:ext cx="818516" cy="1499887"/>
            <a:chOff x="1647824" y="2012378"/>
            <a:chExt cx="1156114" cy="1997998"/>
          </a:xfrm>
        </p:grpSpPr>
        <p:sp>
          <p:nvSpPr>
            <p:cNvPr id="179" name="Rectangle 178">
              <a:extLst>
                <a:ext uri="{FF2B5EF4-FFF2-40B4-BE49-F238E27FC236}">
                  <a16:creationId xmlns:a16="http://schemas.microsoft.com/office/drawing/2014/main" id="{F8D6DE09-5533-40A1-8387-9A034CB9685A}"/>
                </a:ext>
              </a:extLst>
            </p:cNvPr>
            <p:cNvSpPr/>
            <p:nvPr/>
          </p:nvSpPr>
          <p:spPr>
            <a:xfrm>
              <a:off x="1647824" y="2621929"/>
              <a:ext cx="138713" cy="138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1" dirty="0"/>
            </a:p>
          </p:txBody>
        </p:sp>
        <p:sp>
          <p:nvSpPr>
            <p:cNvPr id="181" name="Rectangle 180">
              <a:extLst>
                <a:ext uri="{FF2B5EF4-FFF2-40B4-BE49-F238E27FC236}">
                  <a16:creationId xmlns:a16="http://schemas.microsoft.com/office/drawing/2014/main" id="{709533D9-46C9-49F6-9A1A-C2A094EE30CA}"/>
                </a:ext>
              </a:extLst>
            </p:cNvPr>
            <p:cNvSpPr/>
            <p:nvPr/>
          </p:nvSpPr>
          <p:spPr>
            <a:xfrm>
              <a:off x="1647824" y="2616693"/>
              <a:ext cx="138713" cy="138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1" dirty="0"/>
            </a:p>
          </p:txBody>
        </p:sp>
        <p:sp>
          <p:nvSpPr>
            <p:cNvPr id="182" name="TextBox 181">
              <a:extLst>
                <a:ext uri="{FF2B5EF4-FFF2-40B4-BE49-F238E27FC236}">
                  <a16:creationId xmlns:a16="http://schemas.microsoft.com/office/drawing/2014/main" id="{D423EA38-7AFB-4D88-8840-282C01BFF1CB}"/>
                </a:ext>
              </a:extLst>
            </p:cNvPr>
            <p:cNvSpPr txBox="1"/>
            <p:nvPr/>
          </p:nvSpPr>
          <p:spPr>
            <a:xfrm>
              <a:off x="1659732" y="2012378"/>
              <a:ext cx="1124371" cy="738834"/>
            </a:xfrm>
            <a:prstGeom prst="rect">
              <a:avLst/>
            </a:prstGeom>
            <a:noFill/>
            <a:ln w="6350">
              <a:noFill/>
              <a:prstDash val="solid"/>
            </a:ln>
          </p:spPr>
          <p:txBody>
            <a:bodyPr wrap="square" lIns="27025" rIns="27025" rtlCol="0">
              <a:spAutoFit/>
            </a:bodyPr>
            <a:lstStyle/>
            <a:p>
              <a:pPr defTabSz="686440">
                <a:defRPr/>
              </a:pPr>
              <a:r>
                <a:rPr lang="en-AU" sz="601" b="1" dirty="0">
                  <a:solidFill>
                    <a:schemeClr val="accent3"/>
                  </a:solidFill>
                  <a:latin typeface="Arial Nova Cond" panose="020B0506020202020204" pitchFamily="34" charset="0"/>
                </a:rPr>
                <a:t>Online Services</a:t>
              </a:r>
              <a:endParaRPr lang="en-AU" sz="601" dirty="0"/>
            </a:p>
            <a:p>
              <a:pPr defTabSz="686440">
                <a:defRPr/>
              </a:pPr>
              <a:r>
                <a:rPr lang="en-AU" sz="601" dirty="0">
                  <a:solidFill>
                    <a:schemeClr val="tx1">
                      <a:lumMod val="75000"/>
                      <a:lumOff val="25000"/>
                    </a:schemeClr>
                  </a:solidFill>
                  <a:latin typeface="Arial Nova Cond" panose="020B0506020202020204" pitchFamily="34" charset="0"/>
                </a:rPr>
                <a:t>If a job seeker is </a:t>
              </a:r>
              <a:br>
                <a:rPr lang="en-AU" sz="601" dirty="0">
                  <a:solidFill>
                    <a:schemeClr val="tx1">
                      <a:lumMod val="75000"/>
                      <a:lumOff val="25000"/>
                    </a:schemeClr>
                  </a:solidFill>
                  <a:latin typeface="Arial Nova Cond" panose="020B0506020202020204" pitchFamily="34" charset="0"/>
                </a:rPr>
              </a:br>
              <a:r>
                <a:rPr lang="en-AU" sz="601" dirty="0">
                  <a:solidFill>
                    <a:schemeClr val="tx1">
                      <a:lumMod val="75000"/>
                      <a:lumOff val="25000"/>
                    </a:schemeClr>
                  </a:solidFill>
                  <a:latin typeface="Arial Nova Cond" panose="020B0506020202020204" pitchFamily="34" charset="0"/>
                </a:rPr>
                <a:t>job ready they are streamed into </a:t>
              </a:r>
              <a:r>
                <a:rPr lang="en-AU" sz="601" b="1" dirty="0">
                  <a:solidFill>
                    <a:srgbClr val="008276"/>
                  </a:solidFill>
                  <a:latin typeface="Arial Nova Cond" panose="020B0506020202020204" pitchFamily="34" charset="0"/>
                </a:rPr>
                <a:t>Online Services </a:t>
              </a:r>
            </a:p>
          </p:txBody>
        </p:sp>
        <p:sp>
          <p:nvSpPr>
            <p:cNvPr id="183" name="TextBox 182">
              <a:extLst>
                <a:ext uri="{FF2B5EF4-FFF2-40B4-BE49-F238E27FC236}">
                  <a16:creationId xmlns:a16="http://schemas.microsoft.com/office/drawing/2014/main" id="{7C66AA07-3058-4821-9C93-62540166059E}"/>
                </a:ext>
              </a:extLst>
            </p:cNvPr>
            <p:cNvSpPr txBox="1"/>
            <p:nvPr/>
          </p:nvSpPr>
          <p:spPr>
            <a:xfrm>
              <a:off x="1679567" y="3271542"/>
              <a:ext cx="1124371" cy="738834"/>
            </a:xfrm>
            <a:prstGeom prst="rect">
              <a:avLst/>
            </a:prstGeom>
            <a:noFill/>
            <a:ln w="6350">
              <a:noFill/>
              <a:prstDash val="solid"/>
            </a:ln>
          </p:spPr>
          <p:txBody>
            <a:bodyPr wrap="square" lIns="27025" rIns="27025" rtlCol="0">
              <a:spAutoFit/>
            </a:bodyPr>
            <a:lstStyle/>
            <a:p>
              <a:pPr defTabSz="686440">
                <a:defRPr/>
              </a:pPr>
              <a:r>
                <a:rPr lang="en-AU" sz="601" dirty="0">
                  <a:solidFill>
                    <a:schemeClr val="tx1">
                      <a:lumMod val="75000"/>
                      <a:lumOff val="25000"/>
                    </a:schemeClr>
                  </a:solidFill>
                  <a:latin typeface="Arial Nova Cond" panose="020B0506020202020204" pitchFamily="34" charset="0"/>
                </a:rPr>
                <a:t>Job seeker will be streamed into either </a:t>
              </a:r>
              <a:r>
                <a:rPr lang="en-AU" sz="601" b="1" dirty="0">
                  <a:solidFill>
                    <a:schemeClr val="accent3"/>
                  </a:solidFill>
                  <a:latin typeface="Arial Nova Cond" panose="020B0506020202020204" pitchFamily="34" charset="0"/>
                </a:rPr>
                <a:t>Online Services</a:t>
              </a:r>
              <a:r>
                <a:rPr lang="en-AU" sz="601" b="1" dirty="0">
                  <a:solidFill>
                    <a:schemeClr val="tx1">
                      <a:lumMod val="75000"/>
                      <a:lumOff val="25000"/>
                    </a:schemeClr>
                  </a:solidFill>
                  <a:latin typeface="Arial Nova Cond" panose="020B0506020202020204" pitchFamily="34" charset="0"/>
                </a:rPr>
                <a:t> </a:t>
              </a:r>
              <a:r>
                <a:rPr lang="en-AU" sz="601" i="1" dirty="0">
                  <a:solidFill>
                    <a:schemeClr val="tx1">
                      <a:lumMod val="75000"/>
                      <a:lumOff val="25000"/>
                    </a:schemeClr>
                  </a:solidFill>
                  <a:latin typeface="Arial Nova Cond" panose="020B0506020202020204" pitchFamily="34" charset="0"/>
                </a:rPr>
                <a:t>or</a:t>
              </a:r>
              <a:r>
                <a:rPr lang="en-AU" sz="601" dirty="0">
                  <a:solidFill>
                    <a:schemeClr val="tx1">
                      <a:lumMod val="75000"/>
                      <a:lumOff val="25000"/>
                    </a:schemeClr>
                  </a:solidFill>
                  <a:latin typeface="Arial Nova Cond" panose="020B0506020202020204" pitchFamily="34" charset="0"/>
                </a:rPr>
                <a:t> </a:t>
              </a:r>
              <a:r>
                <a:rPr lang="en-AU" sz="601" b="1" dirty="0">
                  <a:solidFill>
                    <a:schemeClr val="accent6"/>
                  </a:solidFill>
                  <a:latin typeface="Arial Nova Cond" panose="020B0506020202020204" pitchFamily="34" charset="0"/>
                </a:rPr>
                <a:t>Workforce Australia Services</a:t>
              </a:r>
            </a:p>
          </p:txBody>
        </p:sp>
      </p:grpSp>
      <p:grpSp>
        <p:nvGrpSpPr>
          <p:cNvPr id="184" name="Graphic 48" descr="Internet">
            <a:extLst>
              <a:ext uri="{FF2B5EF4-FFF2-40B4-BE49-F238E27FC236}">
                <a16:creationId xmlns:a16="http://schemas.microsoft.com/office/drawing/2014/main" id="{8C3CED2F-9E51-4DE1-99BD-B733FD059980}"/>
              </a:ext>
            </a:extLst>
          </p:cNvPr>
          <p:cNvGrpSpPr/>
          <p:nvPr/>
        </p:nvGrpSpPr>
        <p:grpSpPr>
          <a:xfrm>
            <a:off x="1787941" y="2092907"/>
            <a:ext cx="245000" cy="149131"/>
            <a:chOff x="540978" y="3204058"/>
            <a:chExt cx="423821" cy="257979"/>
          </a:xfrm>
        </p:grpSpPr>
        <p:sp>
          <p:nvSpPr>
            <p:cNvPr id="185" name="Freeform: Shape 184">
              <a:extLst>
                <a:ext uri="{FF2B5EF4-FFF2-40B4-BE49-F238E27FC236}">
                  <a16:creationId xmlns:a16="http://schemas.microsoft.com/office/drawing/2014/main" id="{F86E15D1-B8EC-4EE2-A0D2-BCBC7E841AA1}"/>
                </a:ext>
              </a:extLst>
            </p:cNvPr>
            <p:cNvSpPr/>
            <p:nvPr/>
          </p:nvSpPr>
          <p:spPr>
            <a:xfrm>
              <a:off x="596259" y="3204058"/>
              <a:ext cx="313259" cy="211911"/>
            </a:xfrm>
            <a:custGeom>
              <a:avLst/>
              <a:gdLst>
                <a:gd name="connsiteX0" fmla="*/ 285619 w 313259"/>
                <a:gd name="connsiteY0" fmla="*/ 184270 h 211910"/>
                <a:gd name="connsiteX1" fmla="*/ 27641 w 313259"/>
                <a:gd name="connsiteY1" fmla="*/ 184270 h 211910"/>
                <a:gd name="connsiteX2" fmla="*/ 27641 w 313259"/>
                <a:gd name="connsiteY2" fmla="*/ 27641 h 211910"/>
                <a:gd name="connsiteX3" fmla="*/ 285619 w 313259"/>
                <a:gd name="connsiteY3" fmla="*/ 27641 h 211910"/>
                <a:gd name="connsiteX4" fmla="*/ 313259 w 313259"/>
                <a:gd name="connsiteY4" fmla="*/ 18427 h 211910"/>
                <a:gd name="connsiteX5" fmla="*/ 294832 w 313259"/>
                <a:gd name="connsiteY5" fmla="*/ 0 h 211910"/>
                <a:gd name="connsiteX6" fmla="*/ 18427 w 313259"/>
                <a:gd name="connsiteY6" fmla="*/ 0 h 211910"/>
                <a:gd name="connsiteX7" fmla="*/ 0 w 313259"/>
                <a:gd name="connsiteY7" fmla="*/ 18427 h 211910"/>
                <a:gd name="connsiteX8" fmla="*/ 0 w 313259"/>
                <a:gd name="connsiteY8" fmla="*/ 211911 h 211910"/>
                <a:gd name="connsiteX9" fmla="*/ 313259 w 313259"/>
                <a:gd name="connsiteY9" fmla="*/ 211911 h 21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259" h="211910">
                  <a:moveTo>
                    <a:pt x="285619" y="184270"/>
                  </a:moveTo>
                  <a:lnTo>
                    <a:pt x="27641" y="184270"/>
                  </a:lnTo>
                  <a:lnTo>
                    <a:pt x="27641" y="27641"/>
                  </a:lnTo>
                  <a:lnTo>
                    <a:pt x="285619" y="27641"/>
                  </a:lnTo>
                  <a:close/>
                  <a:moveTo>
                    <a:pt x="313259" y="18427"/>
                  </a:moveTo>
                  <a:cubicBezTo>
                    <a:pt x="313259" y="8250"/>
                    <a:pt x="305009" y="0"/>
                    <a:pt x="294832" y="0"/>
                  </a:cubicBezTo>
                  <a:lnTo>
                    <a:pt x="18427" y="0"/>
                  </a:lnTo>
                  <a:cubicBezTo>
                    <a:pt x="8250" y="0"/>
                    <a:pt x="0" y="8250"/>
                    <a:pt x="0" y="18427"/>
                  </a:cubicBezTo>
                  <a:lnTo>
                    <a:pt x="0" y="211911"/>
                  </a:lnTo>
                  <a:lnTo>
                    <a:pt x="313259" y="211911"/>
                  </a:lnTo>
                  <a:close/>
                </a:path>
              </a:pathLst>
            </a:custGeom>
            <a:solidFill>
              <a:schemeClr val="accent1"/>
            </a:solidFill>
            <a:ln w="4564" cap="flat">
              <a:noFill/>
              <a:prstDash val="solid"/>
              <a:miter/>
            </a:ln>
          </p:spPr>
          <p:txBody>
            <a:bodyPr rtlCol="0" anchor="ctr"/>
            <a:lstStyle/>
            <a:p>
              <a:endParaRPr lang="en-AU" sz="1351" dirty="0"/>
            </a:p>
          </p:txBody>
        </p:sp>
        <p:sp>
          <p:nvSpPr>
            <p:cNvPr id="186" name="Freeform: Shape 185">
              <a:extLst>
                <a:ext uri="{FF2B5EF4-FFF2-40B4-BE49-F238E27FC236}">
                  <a16:creationId xmlns:a16="http://schemas.microsoft.com/office/drawing/2014/main" id="{9105A288-24AC-4F9D-BABF-28FFF65AA1EA}"/>
                </a:ext>
              </a:extLst>
            </p:cNvPr>
            <p:cNvSpPr/>
            <p:nvPr/>
          </p:nvSpPr>
          <p:spPr>
            <a:xfrm>
              <a:off x="540978" y="3434396"/>
              <a:ext cx="423821" cy="27641"/>
            </a:xfrm>
            <a:custGeom>
              <a:avLst/>
              <a:gdLst>
                <a:gd name="connsiteX0" fmla="*/ 239551 w 423821"/>
                <a:gd name="connsiteY0" fmla="*/ 0 h 27640"/>
                <a:gd name="connsiteX1" fmla="*/ 239551 w 423821"/>
                <a:gd name="connsiteY1" fmla="*/ 4607 h 27640"/>
                <a:gd name="connsiteX2" fmla="*/ 235516 w 423821"/>
                <a:gd name="connsiteY2" fmla="*/ 9214 h 27640"/>
                <a:gd name="connsiteX3" fmla="*/ 234944 w 423821"/>
                <a:gd name="connsiteY3" fmla="*/ 9214 h 27640"/>
                <a:gd name="connsiteX4" fmla="*/ 188877 w 423821"/>
                <a:gd name="connsiteY4" fmla="*/ 9214 h 27640"/>
                <a:gd name="connsiteX5" fmla="*/ 184270 w 423821"/>
                <a:gd name="connsiteY5" fmla="*/ 5178 h 27640"/>
                <a:gd name="connsiteX6" fmla="*/ 184270 w 423821"/>
                <a:gd name="connsiteY6" fmla="*/ 4607 h 27640"/>
                <a:gd name="connsiteX7" fmla="*/ 184270 w 423821"/>
                <a:gd name="connsiteY7" fmla="*/ 0 h 27640"/>
                <a:gd name="connsiteX8" fmla="*/ 0 w 423821"/>
                <a:gd name="connsiteY8" fmla="*/ 0 h 27640"/>
                <a:gd name="connsiteX9" fmla="*/ 0 w 423821"/>
                <a:gd name="connsiteY9" fmla="*/ 9214 h 27640"/>
                <a:gd name="connsiteX10" fmla="*/ 18427 w 423821"/>
                <a:gd name="connsiteY10" fmla="*/ 27641 h 27640"/>
                <a:gd name="connsiteX11" fmla="*/ 405394 w 423821"/>
                <a:gd name="connsiteY11" fmla="*/ 27641 h 27640"/>
                <a:gd name="connsiteX12" fmla="*/ 423821 w 423821"/>
                <a:gd name="connsiteY12" fmla="*/ 9214 h 27640"/>
                <a:gd name="connsiteX13" fmla="*/ 423821 w 423821"/>
                <a:gd name="connsiteY13" fmla="*/ 0 h 2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3821" h="27640">
                  <a:moveTo>
                    <a:pt x="239551" y="0"/>
                  </a:moveTo>
                  <a:lnTo>
                    <a:pt x="239551" y="4607"/>
                  </a:lnTo>
                  <a:cubicBezTo>
                    <a:pt x="239709" y="6993"/>
                    <a:pt x="237902" y="9055"/>
                    <a:pt x="235516" y="9214"/>
                  </a:cubicBezTo>
                  <a:cubicBezTo>
                    <a:pt x="235326" y="9226"/>
                    <a:pt x="235135" y="9226"/>
                    <a:pt x="234944" y="9214"/>
                  </a:cubicBezTo>
                  <a:lnTo>
                    <a:pt x="188877" y="9214"/>
                  </a:lnTo>
                  <a:cubicBezTo>
                    <a:pt x="186490" y="9372"/>
                    <a:pt x="184428" y="7565"/>
                    <a:pt x="184270" y="5178"/>
                  </a:cubicBezTo>
                  <a:cubicBezTo>
                    <a:pt x="184258" y="4988"/>
                    <a:pt x="184258" y="4797"/>
                    <a:pt x="184270" y="4607"/>
                  </a:cubicBezTo>
                  <a:lnTo>
                    <a:pt x="184270" y="0"/>
                  </a:lnTo>
                  <a:lnTo>
                    <a:pt x="0" y="0"/>
                  </a:lnTo>
                  <a:lnTo>
                    <a:pt x="0" y="9214"/>
                  </a:lnTo>
                  <a:cubicBezTo>
                    <a:pt x="0" y="19390"/>
                    <a:pt x="8250" y="27641"/>
                    <a:pt x="18427" y="27641"/>
                  </a:cubicBezTo>
                  <a:lnTo>
                    <a:pt x="405394" y="27641"/>
                  </a:lnTo>
                  <a:cubicBezTo>
                    <a:pt x="415571" y="27641"/>
                    <a:pt x="423821" y="19390"/>
                    <a:pt x="423821" y="9214"/>
                  </a:cubicBezTo>
                  <a:lnTo>
                    <a:pt x="423821" y="0"/>
                  </a:lnTo>
                  <a:close/>
                </a:path>
              </a:pathLst>
            </a:custGeom>
            <a:solidFill>
              <a:schemeClr val="accent1"/>
            </a:solidFill>
            <a:ln w="4564" cap="flat">
              <a:noFill/>
              <a:prstDash val="solid"/>
              <a:miter/>
            </a:ln>
          </p:spPr>
          <p:txBody>
            <a:bodyPr rtlCol="0" anchor="ctr"/>
            <a:lstStyle/>
            <a:p>
              <a:endParaRPr lang="en-AU" sz="1351" dirty="0"/>
            </a:p>
          </p:txBody>
        </p:sp>
        <p:sp>
          <p:nvSpPr>
            <p:cNvPr id="187" name="Freeform: Shape 186">
              <a:extLst>
                <a:ext uri="{FF2B5EF4-FFF2-40B4-BE49-F238E27FC236}">
                  <a16:creationId xmlns:a16="http://schemas.microsoft.com/office/drawing/2014/main" id="{8A239A2E-40E6-4F4A-AF44-A8ECCF5D2203}"/>
                </a:ext>
              </a:extLst>
            </p:cNvPr>
            <p:cNvSpPr/>
            <p:nvPr/>
          </p:nvSpPr>
          <p:spPr>
            <a:xfrm>
              <a:off x="688394" y="3245519"/>
              <a:ext cx="128989" cy="128989"/>
            </a:xfrm>
            <a:custGeom>
              <a:avLst/>
              <a:gdLst>
                <a:gd name="connsiteX0" fmla="*/ 64495 w 128989"/>
                <a:gd name="connsiteY0" fmla="*/ 0 h 128989"/>
                <a:gd name="connsiteX1" fmla="*/ 0 w 128989"/>
                <a:gd name="connsiteY1" fmla="*/ 64495 h 128989"/>
                <a:gd name="connsiteX2" fmla="*/ 64495 w 128989"/>
                <a:gd name="connsiteY2" fmla="*/ 128989 h 128989"/>
                <a:gd name="connsiteX3" fmla="*/ 128989 w 128989"/>
                <a:gd name="connsiteY3" fmla="*/ 64495 h 128989"/>
                <a:gd name="connsiteX4" fmla="*/ 64495 w 128989"/>
                <a:gd name="connsiteY4" fmla="*/ 0 h 128989"/>
                <a:gd name="connsiteX5" fmla="*/ 69101 w 128989"/>
                <a:gd name="connsiteY5" fmla="*/ 69101 h 128989"/>
                <a:gd name="connsiteX6" fmla="*/ 90246 w 128989"/>
                <a:gd name="connsiteY6" fmla="*/ 69101 h 128989"/>
                <a:gd name="connsiteX7" fmla="*/ 69101 w 128989"/>
                <a:gd name="connsiteY7" fmla="*/ 111069 h 128989"/>
                <a:gd name="connsiteX8" fmla="*/ 69101 w 128989"/>
                <a:gd name="connsiteY8" fmla="*/ 59888 h 128989"/>
                <a:gd name="connsiteX9" fmla="*/ 69101 w 128989"/>
                <a:gd name="connsiteY9" fmla="*/ 17874 h 128989"/>
                <a:gd name="connsiteX10" fmla="*/ 90246 w 128989"/>
                <a:gd name="connsiteY10" fmla="*/ 59888 h 128989"/>
                <a:gd name="connsiteX11" fmla="*/ 59888 w 128989"/>
                <a:gd name="connsiteY11" fmla="*/ 59888 h 128989"/>
                <a:gd name="connsiteX12" fmla="*/ 39434 w 128989"/>
                <a:gd name="connsiteY12" fmla="*/ 59888 h 128989"/>
                <a:gd name="connsiteX13" fmla="*/ 59888 w 128989"/>
                <a:gd name="connsiteY13" fmla="*/ 18427 h 128989"/>
                <a:gd name="connsiteX14" fmla="*/ 59888 w 128989"/>
                <a:gd name="connsiteY14" fmla="*/ 69101 h 128989"/>
                <a:gd name="connsiteX15" fmla="*/ 59888 w 128989"/>
                <a:gd name="connsiteY15" fmla="*/ 110562 h 128989"/>
                <a:gd name="connsiteX16" fmla="*/ 39434 w 128989"/>
                <a:gd name="connsiteY16" fmla="*/ 69101 h 128989"/>
                <a:gd name="connsiteX17" fmla="*/ 30174 w 128989"/>
                <a:gd name="connsiteY17" fmla="*/ 59888 h 128989"/>
                <a:gd name="connsiteX18" fmla="*/ 10457 w 128989"/>
                <a:gd name="connsiteY18" fmla="*/ 59888 h 128989"/>
                <a:gd name="connsiteX19" fmla="*/ 54083 w 128989"/>
                <a:gd name="connsiteY19" fmla="*/ 11287 h 128989"/>
                <a:gd name="connsiteX20" fmla="*/ 30174 w 128989"/>
                <a:gd name="connsiteY20" fmla="*/ 59888 h 128989"/>
                <a:gd name="connsiteX21" fmla="*/ 30174 w 128989"/>
                <a:gd name="connsiteY21" fmla="*/ 69101 h 128989"/>
                <a:gd name="connsiteX22" fmla="*/ 54175 w 128989"/>
                <a:gd name="connsiteY22" fmla="*/ 117749 h 128989"/>
                <a:gd name="connsiteX23" fmla="*/ 10457 w 128989"/>
                <a:gd name="connsiteY23" fmla="*/ 69101 h 128989"/>
                <a:gd name="connsiteX24" fmla="*/ 99506 w 128989"/>
                <a:gd name="connsiteY24" fmla="*/ 69101 h 128989"/>
                <a:gd name="connsiteX25" fmla="*/ 118532 w 128989"/>
                <a:gd name="connsiteY25" fmla="*/ 69101 h 128989"/>
                <a:gd name="connsiteX26" fmla="*/ 75643 w 128989"/>
                <a:gd name="connsiteY26" fmla="*/ 117564 h 128989"/>
                <a:gd name="connsiteX27" fmla="*/ 99506 w 128989"/>
                <a:gd name="connsiteY27" fmla="*/ 69101 h 128989"/>
                <a:gd name="connsiteX28" fmla="*/ 99506 w 128989"/>
                <a:gd name="connsiteY28" fmla="*/ 59888 h 128989"/>
                <a:gd name="connsiteX29" fmla="*/ 75781 w 128989"/>
                <a:gd name="connsiteY29" fmla="*/ 11471 h 128989"/>
                <a:gd name="connsiteX30" fmla="*/ 118532 w 128989"/>
                <a:gd name="connsiteY30" fmla="*/ 59888 h 1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8989" h="128989">
                  <a:moveTo>
                    <a:pt x="64495" y="0"/>
                  </a:moveTo>
                  <a:cubicBezTo>
                    <a:pt x="28875" y="0"/>
                    <a:pt x="0" y="28875"/>
                    <a:pt x="0" y="64495"/>
                  </a:cubicBezTo>
                  <a:cubicBezTo>
                    <a:pt x="0" y="100114"/>
                    <a:pt x="28875" y="128989"/>
                    <a:pt x="64495" y="128989"/>
                  </a:cubicBezTo>
                  <a:cubicBezTo>
                    <a:pt x="100114" y="128989"/>
                    <a:pt x="128989" y="100114"/>
                    <a:pt x="128989" y="64495"/>
                  </a:cubicBezTo>
                  <a:cubicBezTo>
                    <a:pt x="128989" y="28875"/>
                    <a:pt x="100114" y="0"/>
                    <a:pt x="64495" y="0"/>
                  </a:cubicBezTo>
                  <a:close/>
                  <a:moveTo>
                    <a:pt x="69101" y="69101"/>
                  </a:moveTo>
                  <a:lnTo>
                    <a:pt x="90246" y="69101"/>
                  </a:lnTo>
                  <a:cubicBezTo>
                    <a:pt x="87838" y="84983"/>
                    <a:pt x="80432" y="99683"/>
                    <a:pt x="69101" y="111069"/>
                  </a:cubicBezTo>
                  <a:close/>
                  <a:moveTo>
                    <a:pt x="69101" y="59888"/>
                  </a:moveTo>
                  <a:lnTo>
                    <a:pt x="69101" y="17874"/>
                  </a:lnTo>
                  <a:cubicBezTo>
                    <a:pt x="80443" y="29270"/>
                    <a:pt x="87851" y="43989"/>
                    <a:pt x="90246" y="59888"/>
                  </a:cubicBezTo>
                  <a:close/>
                  <a:moveTo>
                    <a:pt x="59888" y="59888"/>
                  </a:moveTo>
                  <a:lnTo>
                    <a:pt x="39434" y="59888"/>
                  </a:lnTo>
                  <a:cubicBezTo>
                    <a:pt x="41725" y="44261"/>
                    <a:pt x="48882" y="29754"/>
                    <a:pt x="59888" y="18427"/>
                  </a:cubicBezTo>
                  <a:close/>
                  <a:moveTo>
                    <a:pt x="59888" y="69101"/>
                  </a:moveTo>
                  <a:lnTo>
                    <a:pt x="59888" y="110562"/>
                  </a:lnTo>
                  <a:cubicBezTo>
                    <a:pt x="48902" y="99220"/>
                    <a:pt x="41749" y="84720"/>
                    <a:pt x="39434" y="69101"/>
                  </a:cubicBezTo>
                  <a:close/>
                  <a:moveTo>
                    <a:pt x="30174" y="59888"/>
                  </a:moveTo>
                  <a:lnTo>
                    <a:pt x="10457" y="59888"/>
                  </a:lnTo>
                  <a:cubicBezTo>
                    <a:pt x="12502" y="35758"/>
                    <a:pt x="30313" y="15916"/>
                    <a:pt x="54083" y="11287"/>
                  </a:cubicBezTo>
                  <a:cubicBezTo>
                    <a:pt x="40950" y="24391"/>
                    <a:pt x="32541" y="41486"/>
                    <a:pt x="30174" y="59888"/>
                  </a:cubicBezTo>
                  <a:close/>
                  <a:moveTo>
                    <a:pt x="30174" y="69101"/>
                  </a:moveTo>
                  <a:cubicBezTo>
                    <a:pt x="32543" y="87535"/>
                    <a:pt x="40988" y="104653"/>
                    <a:pt x="54175" y="117749"/>
                  </a:cubicBezTo>
                  <a:cubicBezTo>
                    <a:pt x="30370" y="113122"/>
                    <a:pt x="12523" y="93264"/>
                    <a:pt x="10457" y="69101"/>
                  </a:cubicBezTo>
                  <a:close/>
                  <a:moveTo>
                    <a:pt x="99506" y="69101"/>
                  </a:moveTo>
                  <a:lnTo>
                    <a:pt x="118532" y="69101"/>
                  </a:lnTo>
                  <a:cubicBezTo>
                    <a:pt x="116514" y="92958"/>
                    <a:pt x="99077" y="112661"/>
                    <a:pt x="75643" y="117564"/>
                  </a:cubicBezTo>
                  <a:cubicBezTo>
                    <a:pt x="88769" y="104516"/>
                    <a:pt x="97167" y="87461"/>
                    <a:pt x="99506" y="69101"/>
                  </a:cubicBezTo>
                  <a:close/>
                  <a:moveTo>
                    <a:pt x="99506" y="59888"/>
                  </a:moveTo>
                  <a:cubicBezTo>
                    <a:pt x="97148" y="41576"/>
                    <a:pt x="88807" y="24555"/>
                    <a:pt x="75781" y="11471"/>
                  </a:cubicBezTo>
                  <a:cubicBezTo>
                    <a:pt x="99146" y="16422"/>
                    <a:pt x="116512" y="36090"/>
                    <a:pt x="118532" y="59888"/>
                  </a:cubicBezTo>
                  <a:close/>
                </a:path>
              </a:pathLst>
            </a:custGeom>
            <a:solidFill>
              <a:schemeClr val="accent3"/>
            </a:solidFill>
            <a:ln w="4564" cap="flat">
              <a:noFill/>
              <a:prstDash val="solid"/>
              <a:miter/>
            </a:ln>
          </p:spPr>
          <p:txBody>
            <a:bodyPr rtlCol="0" anchor="ctr"/>
            <a:lstStyle/>
            <a:p>
              <a:endParaRPr lang="en-AU" sz="1351" dirty="0"/>
            </a:p>
          </p:txBody>
        </p:sp>
      </p:grpSp>
      <p:cxnSp>
        <p:nvCxnSpPr>
          <p:cNvPr id="188" name="Straight Connector 187">
            <a:extLst>
              <a:ext uri="{FF2B5EF4-FFF2-40B4-BE49-F238E27FC236}">
                <a16:creationId xmlns:a16="http://schemas.microsoft.com/office/drawing/2014/main" id="{D4FD73CE-29AA-40AB-B57F-354B64F25A77}"/>
              </a:ext>
            </a:extLst>
          </p:cNvPr>
          <p:cNvCxnSpPr>
            <a:cxnSpLocks/>
          </p:cNvCxnSpPr>
          <p:nvPr/>
        </p:nvCxnSpPr>
        <p:spPr>
          <a:xfrm>
            <a:off x="1911232" y="3670049"/>
            <a:ext cx="0" cy="173232"/>
          </a:xfrm>
          <a:prstGeom prst="line">
            <a:avLst/>
          </a:prstGeom>
          <a:ln w="38100">
            <a:solidFill>
              <a:srgbClr val="287DB2"/>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728FC72-2F98-431D-B3C2-EEBB01CE44BD}"/>
              </a:ext>
            </a:extLst>
          </p:cNvPr>
          <p:cNvCxnSpPr>
            <a:cxnSpLocks/>
          </p:cNvCxnSpPr>
          <p:nvPr/>
        </p:nvCxnSpPr>
        <p:spPr>
          <a:xfrm>
            <a:off x="1911232" y="2259804"/>
            <a:ext cx="0" cy="216186"/>
          </a:xfrm>
          <a:prstGeom prst="line">
            <a:avLst/>
          </a:prstGeom>
          <a:ln w="38100">
            <a:solidFill>
              <a:srgbClr val="008276"/>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3E8F8A42-8FAC-437F-B2FA-804CAED3249D}"/>
              </a:ext>
            </a:extLst>
          </p:cNvPr>
          <p:cNvCxnSpPr>
            <a:cxnSpLocks/>
          </p:cNvCxnSpPr>
          <p:nvPr/>
        </p:nvCxnSpPr>
        <p:spPr>
          <a:xfrm>
            <a:off x="1911232" y="3230214"/>
            <a:ext cx="0" cy="244512"/>
          </a:xfrm>
          <a:prstGeom prst="line">
            <a:avLst/>
          </a:prstGeom>
          <a:ln w="38100">
            <a:solidFill>
              <a:srgbClr val="287DB2"/>
            </a:solidFill>
          </a:ln>
        </p:spPr>
        <p:style>
          <a:lnRef idx="1">
            <a:schemeClr val="accent1"/>
          </a:lnRef>
          <a:fillRef idx="0">
            <a:schemeClr val="accent1"/>
          </a:fillRef>
          <a:effectRef idx="0">
            <a:schemeClr val="accent1"/>
          </a:effectRef>
          <a:fontRef idx="minor">
            <a:schemeClr val="tx1"/>
          </a:fontRef>
        </p:style>
      </p:cxnSp>
      <p:sp>
        <p:nvSpPr>
          <p:cNvPr id="192" name="Oval 191">
            <a:extLst>
              <a:ext uri="{FF2B5EF4-FFF2-40B4-BE49-F238E27FC236}">
                <a16:creationId xmlns:a16="http://schemas.microsoft.com/office/drawing/2014/main" id="{E7448028-3DB9-4659-BD8F-67077A18DE6D}"/>
              </a:ext>
            </a:extLst>
          </p:cNvPr>
          <p:cNvSpPr/>
          <p:nvPr/>
        </p:nvSpPr>
        <p:spPr>
          <a:xfrm>
            <a:off x="8408239" y="2375023"/>
            <a:ext cx="107483" cy="107483"/>
          </a:xfrm>
          <a:prstGeom prst="ellipse">
            <a:avLst/>
          </a:prstGeom>
          <a:solidFill>
            <a:srgbClr val="3B3838"/>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sp>
        <p:nvSpPr>
          <p:cNvPr id="193" name="Oval 192">
            <a:extLst>
              <a:ext uri="{FF2B5EF4-FFF2-40B4-BE49-F238E27FC236}">
                <a16:creationId xmlns:a16="http://schemas.microsoft.com/office/drawing/2014/main" id="{59302B22-B523-41F4-A3D4-4C150B7C6DF8}"/>
              </a:ext>
            </a:extLst>
          </p:cNvPr>
          <p:cNvSpPr/>
          <p:nvPr/>
        </p:nvSpPr>
        <p:spPr>
          <a:xfrm>
            <a:off x="8448468" y="2412334"/>
            <a:ext cx="27025" cy="27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sp>
        <p:nvSpPr>
          <p:cNvPr id="194" name="TextBox 193">
            <a:extLst>
              <a:ext uri="{FF2B5EF4-FFF2-40B4-BE49-F238E27FC236}">
                <a16:creationId xmlns:a16="http://schemas.microsoft.com/office/drawing/2014/main" id="{63CB7021-F52D-47F6-B1DA-E7305EA41CE0}"/>
              </a:ext>
            </a:extLst>
          </p:cNvPr>
          <p:cNvSpPr txBox="1"/>
          <p:nvPr/>
        </p:nvSpPr>
        <p:spPr>
          <a:xfrm>
            <a:off x="3665950" y="4066626"/>
            <a:ext cx="401994" cy="75924"/>
          </a:xfrm>
          <a:prstGeom prst="rect">
            <a:avLst/>
          </a:prstGeom>
          <a:solidFill>
            <a:schemeClr val="bg1"/>
          </a:solidFill>
        </p:spPr>
        <p:txBody>
          <a:bodyPr wrap="square" lIns="27025" tIns="27025" rIns="27025" bIns="27025" rtlCol="0" anchor="ctr">
            <a:noAutofit/>
          </a:bodyPr>
          <a:lstStyle>
            <a:defPPr>
              <a:defRPr lang="en-US"/>
            </a:defPPr>
            <a:lvl1pPr algn="ctr" defTabSz="914400">
              <a:defRPr sz="700">
                <a:solidFill>
                  <a:schemeClr val="accent1"/>
                </a:solidFill>
                <a:latin typeface="Arial Nova Cond" panose="020B0506020202020204" pitchFamily="34" charset="0"/>
              </a:defRPr>
            </a:lvl1pPr>
          </a:lstStyle>
          <a:p>
            <a:r>
              <a:rPr lang="en-AU" sz="450" dirty="0"/>
              <a:t>3 months</a:t>
            </a:r>
          </a:p>
        </p:txBody>
      </p:sp>
      <p:sp>
        <p:nvSpPr>
          <p:cNvPr id="195" name="Rectangle 194">
            <a:extLst>
              <a:ext uri="{FF2B5EF4-FFF2-40B4-BE49-F238E27FC236}">
                <a16:creationId xmlns:a16="http://schemas.microsoft.com/office/drawing/2014/main" id="{71FBD9E3-5334-49F1-90AF-7BC78549FBD3}"/>
              </a:ext>
            </a:extLst>
          </p:cNvPr>
          <p:cNvSpPr/>
          <p:nvPr/>
        </p:nvSpPr>
        <p:spPr>
          <a:xfrm>
            <a:off x="3141885" y="4107351"/>
            <a:ext cx="540428" cy="80791"/>
          </a:xfrm>
          <a:prstGeom prst="rect">
            <a:avLst/>
          </a:prstGeom>
          <a:solidFill>
            <a:schemeClr val="bg1"/>
          </a:solidFill>
        </p:spPr>
        <p:txBody>
          <a:bodyPr wrap="square" lIns="0" tIns="0" rIns="0" bIns="0">
            <a:spAutoFit/>
          </a:bodyPr>
          <a:lstStyle/>
          <a:p>
            <a:r>
              <a:rPr lang="en-AU" sz="525" b="1" dirty="0">
                <a:solidFill>
                  <a:srgbClr val="3B3838"/>
                </a:solidFill>
                <a:latin typeface="Arial Nova Cond" panose="020B0506020202020204" pitchFamily="34" charset="0"/>
              </a:rPr>
              <a:t>Service Transition</a:t>
            </a:r>
            <a:endParaRPr lang="en-AU" sz="1201" dirty="0">
              <a:solidFill>
                <a:srgbClr val="3B3838"/>
              </a:solidFill>
            </a:endParaRPr>
          </a:p>
        </p:txBody>
      </p:sp>
      <p:grpSp>
        <p:nvGrpSpPr>
          <p:cNvPr id="196" name="Group 195">
            <a:extLst>
              <a:ext uri="{FF2B5EF4-FFF2-40B4-BE49-F238E27FC236}">
                <a16:creationId xmlns:a16="http://schemas.microsoft.com/office/drawing/2014/main" id="{48C9B0E9-EDB0-4EC7-8832-5974A6C37E2F}"/>
              </a:ext>
            </a:extLst>
          </p:cNvPr>
          <p:cNvGrpSpPr/>
          <p:nvPr/>
        </p:nvGrpSpPr>
        <p:grpSpPr>
          <a:xfrm>
            <a:off x="6328505" y="3282552"/>
            <a:ext cx="222429" cy="222429"/>
            <a:chOff x="7044517" y="5048056"/>
            <a:chExt cx="480418" cy="480418"/>
          </a:xfrm>
        </p:grpSpPr>
        <p:sp>
          <p:nvSpPr>
            <p:cNvPr id="197" name="Rectangle 196">
              <a:extLst>
                <a:ext uri="{FF2B5EF4-FFF2-40B4-BE49-F238E27FC236}">
                  <a16:creationId xmlns:a16="http://schemas.microsoft.com/office/drawing/2014/main" id="{F72E1F41-4889-4776-B196-03CA776DFA9E}"/>
                </a:ext>
              </a:extLst>
            </p:cNvPr>
            <p:cNvSpPr/>
            <p:nvPr/>
          </p:nvSpPr>
          <p:spPr>
            <a:xfrm>
              <a:off x="7117332" y="5207190"/>
              <a:ext cx="331663" cy="202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pic>
          <p:nvPicPr>
            <p:cNvPr id="198" name="Graphic 197" descr="Flip calendar">
              <a:extLst>
                <a:ext uri="{FF2B5EF4-FFF2-40B4-BE49-F238E27FC236}">
                  <a16:creationId xmlns:a16="http://schemas.microsoft.com/office/drawing/2014/main" id="{F224D1A4-47A5-48CF-AE28-40F8D4BB95D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44517" y="5048056"/>
              <a:ext cx="480418" cy="480418"/>
            </a:xfrm>
            <a:prstGeom prst="rect">
              <a:avLst/>
            </a:prstGeom>
          </p:spPr>
        </p:pic>
      </p:grpSp>
      <p:sp>
        <p:nvSpPr>
          <p:cNvPr id="199" name="Rectangle 198">
            <a:extLst>
              <a:ext uri="{FF2B5EF4-FFF2-40B4-BE49-F238E27FC236}">
                <a16:creationId xmlns:a16="http://schemas.microsoft.com/office/drawing/2014/main" id="{72FE23E0-3B38-4A8C-9EDE-4FDB1193943E}"/>
              </a:ext>
            </a:extLst>
          </p:cNvPr>
          <p:cNvSpPr/>
          <p:nvPr/>
        </p:nvSpPr>
        <p:spPr>
          <a:xfrm>
            <a:off x="6630443" y="1990426"/>
            <a:ext cx="1464170" cy="369717"/>
          </a:xfrm>
          <a:prstGeom prst="rect">
            <a:avLst/>
          </a:prstGeom>
        </p:spPr>
        <p:txBody>
          <a:bodyPr wrap="square">
            <a:spAutoFit/>
          </a:bodyPr>
          <a:lstStyle/>
          <a:p>
            <a:r>
              <a:rPr lang="en-AU" sz="601" b="1" dirty="0">
                <a:solidFill>
                  <a:srgbClr val="3B3838"/>
                </a:solidFill>
                <a:latin typeface="Arial Nova Cond" panose="020B0506020202020204" pitchFamily="34" charset="0"/>
              </a:rPr>
              <a:t>Service Transition</a:t>
            </a:r>
          </a:p>
          <a:p>
            <a:r>
              <a:rPr lang="en-AU" sz="601" dirty="0">
                <a:solidFill>
                  <a:srgbClr val="3B3838"/>
                </a:solidFill>
                <a:latin typeface="Arial Nova Cond" panose="020B0506020202020204" pitchFamily="34" charset="0"/>
              </a:rPr>
              <a:t>To Workforce Australia Services for tailored servicing </a:t>
            </a:r>
          </a:p>
        </p:txBody>
      </p:sp>
      <p:sp>
        <p:nvSpPr>
          <p:cNvPr id="200" name="Rectangle 199">
            <a:extLst>
              <a:ext uri="{FF2B5EF4-FFF2-40B4-BE49-F238E27FC236}">
                <a16:creationId xmlns:a16="http://schemas.microsoft.com/office/drawing/2014/main" id="{E75D2AE0-5765-4326-A9A7-1FB945604688}"/>
              </a:ext>
            </a:extLst>
          </p:cNvPr>
          <p:cNvSpPr/>
          <p:nvPr/>
        </p:nvSpPr>
        <p:spPr>
          <a:xfrm>
            <a:off x="5379069" y="1651155"/>
            <a:ext cx="1145115" cy="739561"/>
          </a:xfrm>
          <a:prstGeom prst="rect">
            <a:avLst/>
          </a:prstGeom>
          <a:noFill/>
        </p:spPr>
        <p:txBody>
          <a:bodyPr wrap="square">
            <a:spAutoFit/>
          </a:bodyPr>
          <a:lstStyle/>
          <a:p>
            <a:pPr defTabSz="686440">
              <a:defRPr/>
            </a:pPr>
            <a:r>
              <a:rPr lang="en-AU" sz="601" b="1" dirty="0">
                <a:solidFill>
                  <a:srgbClr val="008276"/>
                </a:solidFill>
                <a:latin typeface="Arial Nova Cond" panose="020B0506020202020204" pitchFamily="34" charset="0"/>
              </a:rPr>
              <a:t>Decision point: </a:t>
            </a:r>
            <a:br>
              <a:rPr lang="en-AU" sz="601" b="1" dirty="0">
                <a:solidFill>
                  <a:schemeClr val="bg2">
                    <a:lumMod val="10000"/>
                  </a:schemeClr>
                </a:solidFill>
                <a:latin typeface="Arial Nova Cond" panose="020B0506020202020204" pitchFamily="34" charset="0"/>
              </a:rPr>
            </a:br>
            <a:r>
              <a:rPr lang="en-AU" sz="601" dirty="0">
                <a:solidFill>
                  <a:schemeClr val="tx1">
                    <a:lumMod val="75000"/>
                    <a:lumOff val="25000"/>
                  </a:schemeClr>
                </a:solidFill>
                <a:latin typeface="Arial Nova Cond" panose="020B0506020202020204" pitchFamily="34" charset="0"/>
              </a:rPr>
              <a:t>Job seekers may have their digital servicing extended if working or studying. Otherwise they transition to Workforce Australia Services at 12 months.</a:t>
            </a:r>
          </a:p>
        </p:txBody>
      </p:sp>
      <p:grpSp>
        <p:nvGrpSpPr>
          <p:cNvPr id="201" name="Graphic 56">
            <a:extLst>
              <a:ext uri="{FF2B5EF4-FFF2-40B4-BE49-F238E27FC236}">
                <a16:creationId xmlns:a16="http://schemas.microsoft.com/office/drawing/2014/main" id="{D3F63E8E-11E5-4ABC-BE45-B72A3B3C0741}"/>
              </a:ext>
            </a:extLst>
          </p:cNvPr>
          <p:cNvGrpSpPr/>
          <p:nvPr/>
        </p:nvGrpSpPr>
        <p:grpSpPr>
          <a:xfrm>
            <a:off x="6493638" y="2034817"/>
            <a:ext cx="139807" cy="169155"/>
            <a:chOff x="8212197" y="4863247"/>
            <a:chExt cx="163876" cy="198271"/>
          </a:xfrm>
          <a:solidFill>
            <a:schemeClr val="accent1"/>
          </a:solidFill>
        </p:grpSpPr>
        <p:sp>
          <p:nvSpPr>
            <p:cNvPr id="202" name="Freeform: Shape 201">
              <a:extLst>
                <a:ext uri="{FF2B5EF4-FFF2-40B4-BE49-F238E27FC236}">
                  <a16:creationId xmlns:a16="http://schemas.microsoft.com/office/drawing/2014/main" id="{A81F2822-9636-46CC-B2AB-902B3594B979}"/>
                </a:ext>
              </a:extLst>
            </p:cNvPr>
            <p:cNvSpPr/>
            <p:nvPr/>
          </p:nvSpPr>
          <p:spPr>
            <a:xfrm>
              <a:off x="8212197" y="4863247"/>
              <a:ext cx="99853" cy="148632"/>
            </a:xfrm>
            <a:custGeom>
              <a:avLst/>
              <a:gdLst>
                <a:gd name="connsiteX0" fmla="*/ 0 w 119548"/>
                <a:gd name="connsiteY0" fmla="*/ 0 h 148632"/>
                <a:gd name="connsiteX1" fmla="*/ 119548 w 119548"/>
                <a:gd name="connsiteY1" fmla="*/ 0 h 148632"/>
                <a:gd name="connsiteX2" fmla="*/ 119548 w 119548"/>
                <a:gd name="connsiteY2" fmla="*/ 148633 h 148632"/>
                <a:gd name="connsiteX3" fmla="*/ 0 w 119548"/>
                <a:gd name="connsiteY3" fmla="*/ 148633 h 148632"/>
              </a:gdLst>
              <a:ahLst/>
              <a:cxnLst>
                <a:cxn ang="0">
                  <a:pos x="connsiteX0" y="connsiteY0"/>
                </a:cxn>
                <a:cxn ang="0">
                  <a:pos x="connsiteX1" y="connsiteY1"/>
                </a:cxn>
                <a:cxn ang="0">
                  <a:pos x="connsiteX2" y="connsiteY2"/>
                </a:cxn>
                <a:cxn ang="0">
                  <a:pos x="connsiteX3" y="connsiteY3"/>
                </a:cxn>
              </a:cxnLst>
              <a:rect l="l" t="t" r="r" b="b"/>
              <a:pathLst>
                <a:path w="119548" h="148632">
                  <a:moveTo>
                    <a:pt x="0" y="0"/>
                  </a:moveTo>
                  <a:lnTo>
                    <a:pt x="119548" y="0"/>
                  </a:lnTo>
                  <a:lnTo>
                    <a:pt x="119548" y="148633"/>
                  </a:lnTo>
                  <a:lnTo>
                    <a:pt x="0" y="148633"/>
                  </a:lnTo>
                  <a:close/>
                </a:path>
              </a:pathLst>
            </a:custGeom>
            <a:noFill/>
            <a:ln w="5997" cap="flat">
              <a:solidFill>
                <a:schemeClr val="bg2">
                  <a:lumMod val="25000"/>
                </a:schemeClr>
              </a:solidFill>
              <a:prstDash val="solid"/>
              <a:miter/>
            </a:ln>
          </p:spPr>
          <p:txBody>
            <a:bodyPr rtlCol="0" anchor="ctr"/>
            <a:lstStyle/>
            <a:p>
              <a:endParaRPr lang="en-AU" sz="1351" dirty="0"/>
            </a:p>
          </p:txBody>
        </p:sp>
        <p:grpSp>
          <p:nvGrpSpPr>
            <p:cNvPr id="203" name="Graphic 56">
              <a:extLst>
                <a:ext uri="{FF2B5EF4-FFF2-40B4-BE49-F238E27FC236}">
                  <a16:creationId xmlns:a16="http://schemas.microsoft.com/office/drawing/2014/main" id="{F1A4821C-398E-4310-9FDD-9A1DBA8309D9}"/>
                </a:ext>
              </a:extLst>
            </p:cNvPr>
            <p:cNvGrpSpPr/>
            <p:nvPr/>
          </p:nvGrpSpPr>
          <p:grpSpPr>
            <a:xfrm>
              <a:off x="8302292" y="4890697"/>
              <a:ext cx="73781" cy="53606"/>
              <a:chOff x="8302292" y="4890697"/>
              <a:chExt cx="73781" cy="53606"/>
            </a:xfrm>
            <a:solidFill>
              <a:srgbClr val="127468"/>
            </a:solidFill>
          </p:grpSpPr>
          <p:sp>
            <p:nvSpPr>
              <p:cNvPr id="206" name="Freeform: Shape 205">
                <a:extLst>
                  <a:ext uri="{FF2B5EF4-FFF2-40B4-BE49-F238E27FC236}">
                    <a16:creationId xmlns:a16="http://schemas.microsoft.com/office/drawing/2014/main" id="{A74A29EB-3B66-406C-829D-FFA28CA964D7}"/>
                  </a:ext>
                </a:extLst>
              </p:cNvPr>
              <p:cNvSpPr/>
              <p:nvPr/>
            </p:nvSpPr>
            <p:spPr>
              <a:xfrm>
                <a:off x="8345982" y="4890697"/>
                <a:ext cx="30091" cy="53606"/>
              </a:xfrm>
              <a:custGeom>
                <a:avLst/>
                <a:gdLst>
                  <a:gd name="connsiteX0" fmla="*/ 28959 w 30091"/>
                  <a:gd name="connsiteY0" fmla="*/ 23920 h 53606"/>
                  <a:gd name="connsiteX1" fmla="*/ 28959 w 30091"/>
                  <a:gd name="connsiteY1" fmla="*/ 29648 h 53606"/>
                  <a:gd name="connsiteX2" fmla="*/ 15990 w 30091"/>
                  <a:gd name="connsiteY2" fmla="*/ 42113 h 53606"/>
                  <a:gd name="connsiteX3" fmla="*/ 4784 w 30091"/>
                  <a:gd name="connsiteY3" fmla="*/ 52815 h 53606"/>
                  <a:gd name="connsiteX4" fmla="*/ 0 w 30091"/>
                  <a:gd name="connsiteY4" fmla="*/ 49919 h 53606"/>
                  <a:gd name="connsiteX5" fmla="*/ 0 w 30091"/>
                  <a:gd name="connsiteY5" fmla="*/ 26816 h 53606"/>
                  <a:gd name="connsiteX6" fmla="*/ 0 w 30091"/>
                  <a:gd name="connsiteY6" fmla="*/ 3649 h 53606"/>
                  <a:gd name="connsiteX7" fmla="*/ 4784 w 30091"/>
                  <a:gd name="connsiteY7" fmla="*/ 753 h 53606"/>
                  <a:gd name="connsiteX8" fmla="*/ 15990 w 30091"/>
                  <a:gd name="connsiteY8" fmla="*/ 11455 h 53606"/>
                  <a:gd name="connsiteX9" fmla="*/ 28959 w 30091"/>
                  <a:gd name="connsiteY9" fmla="*/ 23920 h 5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91" h="53606">
                    <a:moveTo>
                      <a:pt x="28959" y="23920"/>
                    </a:moveTo>
                    <a:cubicBezTo>
                      <a:pt x="30469" y="25368"/>
                      <a:pt x="30469" y="28201"/>
                      <a:pt x="28959" y="29648"/>
                    </a:cubicBezTo>
                    <a:lnTo>
                      <a:pt x="15990" y="42113"/>
                    </a:lnTo>
                    <a:lnTo>
                      <a:pt x="4784" y="52815"/>
                    </a:lnTo>
                    <a:cubicBezTo>
                      <a:pt x="2833" y="54704"/>
                      <a:pt x="0" y="53004"/>
                      <a:pt x="0" y="49919"/>
                    </a:cubicBezTo>
                    <a:lnTo>
                      <a:pt x="0" y="26816"/>
                    </a:lnTo>
                    <a:lnTo>
                      <a:pt x="0" y="3649"/>
                    </a:lnTo>
                    <a:cubicBezTo>
                      <a:pt x="0" y="627"/>
                      <a:pt x="2833" y="-1073"/>
                      <a:pt x="4784" y="753"/>
                    </a:cubicBezTo>
                    <a:lnTo>
                      <a:pt x="15990" y="11455"/>
                    </a:lnTo>
                    <a:lnTo>
                      <a:pt x="28959" y="23920"/>
                    </a:lnTo>
                    <a:close/>
                  </a:path>
                </a:pathLst>
              </a:custGeom>
              <a:solidFill>
                <a:schemeClr val="bg2">
                  <a:lumMod val="25000"/>
                </a:schemeClr>
              </a:solidFill>
              <a:ln w="5997" cap="flat">
                <a:noFill/>
                <a:prstDash val="solid"/>
                <a:miter/>
              </a:ln>
            </p:spPr>
            <p:txBody>
              <a:bodyPr rtlCol="0" anchor="ctr"/>
              <a:lstStyle/>
              <a:p>
                <a:endParaRPr lang="en-AU" sz="1351" dirty="0"/>
              </a:p>
            </p:txBody>
          </p:sp>
          <p:sp>
            <p:nvSpPr>
              <p:cNvPr id="207" name="Freeform: Shape 206">
                <a:extLst>
                  <a:ext uri="{FF2B5EF4-FFF2-40B4-BE49-F238E27FC236}">
                    <a16:creationId xmlns:a16="http://schemas.microsoft.com/office/drawing/2014/main" id="{637B35DC-0357-4B5E-8830-C069929F3479}"/>
                  </a:ext>
                </a:extLst>
              </p:cNvPr>
              <p:cNvSpPr/>
              <p:nvPr/>
            </p:nvSpPr>
            <p:spPr>
              <a:xfrm>
                <a:off x="8302292" y="4909581"/>
                <a:ext cx="55084" cy="15864"/>
              </a:xfrm>
              <a:custGeom>
                <a:avLst/>
                <a:gdLst>
                  <a:gd name="connsiteX0" fmla="*/ 0 w 55084"/>
                  <a:gd name="connsiteY0" fmla="*/ 11898 h 15864"/>
                  <a:gd name="connsiteX1" fmla="*/ 0 w 55084"/>
                  <a:gd name="connsiteY1" fmla="*/ 3966 h 15864"/>
                  <a:gd name="connsiteX2" fmla="*/ 3966 w 55084"/>
                  <a:gd name="connsiteY2" fmla="*/ 0 h 15864"/>
                  <a:gd name="connsiteX3" fmla="*/ 51118 w 55084"/>
                  <a:gd name="connsiteY3" fmla="*/ 0 h 15864"/>
                  <a:gd name="connsiteX4" fmla="*/ 55084 w 55084"/>
                  <a:gd name="connsiteY4" fmla="*/ 3966 h 15864"/>
                  <a:gd name="connsiteX5" fmla="*/ 55084 w 55084"/>
                  <a:gd name="connsiteY5" fmla="*/ 11898 h 15864"/>
                  <a:gd name="connsiteX6" fmla="*/ 51118 w 55084"/>
                  <a:gd name="connsiteY6" fmla="*/ 15864 h 15864"/>
                  <a:gd name="connsiteX7" fmla="*/ 3966 w 55084"/>
                  <a:gd name="connsiteY7" fmla="*/ 15864 h 15864"/>
                  <a:gd name="connsiteX8" fmla="*/ 0 w 55084"/>
                  <a:gd name="connsiteY8" fmla="*/ 11898 h 1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84" h="15864">
                    <a:moveTo>
                      <a:pt x="0" y="11898"/>
                    </a:moveTo>
                    <a:lnTo>
                      <a:pt x="0" y="3966"/>
                    </a:lnTo>
                    <a:cubicBezTo>
                      <a:pt x="0" y="1763"/>
                      <a:pt x="1763" y="0"/>
                      <a:pt x="3966" y="0"/>
                    </a:cubicBezTo>
                    <a:lnTo>
                      <a:pt x="51118" y="0"/>
                    </a:lnTo>
                    <a:cubicBezTo>
                      <a:pt x="53321" y="0"/>
                      <a:pt x="55084" y="1763"/>
                      <a:pt x="55084" y="3966"/>
                    </a:cubicBezTo>
                    <a:lnTo>
                      <a:pt x="55084" y="11898"/>
                    </a:lnTo>
                    <a:cubicBezTo>
                      <a:pt x="55084" y="14102"/>
                      <a:pt x="53321" y="15864"/>
                      <a:pt x="51118" y="15864"/>
                    </a:cubicBezTo>
                    <a:lnTo>
                      <a:pt x="3966" y="15864"/>
                    </a:lnTo>
                    <a:cubicBezTo>
                      <a:pt x="1763" y="15864"/>
                      <a:pt x="0" y="14102"/>
                      <a:pt x="0" y="11898"/>
                    </a:cubicBezTo>
                    <a:close/>
                  </a:path>
                </a:pathLst>
              </a:custGeom>
              <a:solidFill>
                <a:schemeClr val="bg2">
                  <a:lumMod val="25000"/>
                </a:schemeClr>
              </a:solidFill>
              <a:ln w="5997" cap="flat">
                <a:noFill/>
                <a:prstDash val="solid"/>
                <a:miter/>
              </a:ln>
            </p:spPr>
            <p:txBody>
              <a:bodyPr rtlCol="0" anchor="ctr"/>
              <a:lstStyle/>
              <a:p>
                <a:endParaRPr lang="en-AU" sz="1351" dirty="0"/>
              </a:p>
            </p:txBody>
          </p:sp>
        </p:grpSp>
        <p:sp>
          <p:nvSpPr>
            <p:cNvPr id="205" name="Freeform: Shape 204">
              <a:extLst>
                <a:ext uri="{FF2B5EF4-FFF2-40B4-BE49-F238E27FC236}">
                  <a16:creationId xmlns:a16="http://schemas.microsoft.com/office/drawing/2014/main" id="{2F295FBD-43E9-47D8-A7F6-4257E9FA9789}"/>
                </a:ext>
              </a:extLst>
            </p:cNvPr>
            <p:cNvSpPr/>
            <p:nvPr/>
          </p:nvSpPr>
          <p:spPr>
            <a:xfrm>
              <a:off x="8212206" y="4869952"/>
              <a:ext cx="82909" cy="191566"/>
            </a:xfrm>
            <a:custGeom>
              <a:avLst/>
              <a:gdLst>
                <a:gd name="connsiteX0" fmla="*/ 82910 w 82909"/>
                <a:gd name="connsiteY0" fmla="*/ 191567 h 191566"/>
                <a:gd name="connsiteX1" fmla="*/ 0 w 82909"/>
                <a:gd name="connsiteY1" fmla="*/ 154613 h 191566"/>
                <a:gd name="connsiteX2" fmla="*/ 0 w 82909"/>
                <a:gd name="connsiteY2" fmla="*/ 0 h 191566"/>
                <a:gd name="connsiteX3" fmla="*/ 82910 w 82909"/>
                <a:gd name="connsiteY3" fmla="*/ 38464 h 191566"/>
              </a:gdLst>
              <a:ahLst/>
              <a:cxnLst>
                <a:cxn ang="0">
                  <a:pos x="connsiteX0" y="connsiteY0"/>
                </a:cxn>
                <a:cxn ang="0">
                  <a:pos x="connsiteX1" y="connsiteY1"/>
                </a:cxn>
                <a:cxn ang="0">
                  <a:pos x="connsiteX2" y="connsiteY2"/>
                </a:cxn>
                <a:cxn ang="0">
                  <a:pos x="connsiteX3" y="connsiteY3"/>
                </a:cxn>
              </a:cxnLst>
              <a:rect l="l" t="t" r="r" b="b"/>
              <a:pathLst>
                <a:path w="82909" h="191566">
                  <a:moveTo>
                    <a:pt x="82910" y="191567"/>
                  </a:moveTo>
                  <a:lnTo>
                    <a:pt x="0" y="154613"/>
                  </a:lnTo>
                  <a:lnTo>
                    <a:pt x="0" y="0"/>
                  </a:lnTo>
                  <a:lnTo>
                    <a:pt x="82910" y="38464"/>
                  </a:lnTo>
                  <a:close/>
                </a:path>
              </a:pathLst>
            </a:custGeom>
            <a:solidFill>
              <a:schemeClr val="bg2">
                <a:lumMod val="25000"/>
              </a:schemeClr>
            </a:solidFill>
            <a:ln w="5997" cap="flat">
              <a:noFill/>
              <a:prstDash val="solid"/>
              <a:miter/>
            </a:ln>
          </p:spPr>
          <p:txBody>
            <a:bodyPr rtlCol="0" anchor="ctr"/>
            <a:lstStyle/>
            <a:p>
              <a:endParaRPr lang="en-AU" sz="1351" dirty="0"/>
            </a:p>
          </p:txBody>
        </p:sp>
      </p:grpSp>
      <p:sp>
        <p:nvSpPr>
          <p:cNvPr id="216" name="TextBox 215">
            <a:extLst>
              <a:ext uri="{FF2B5EF4-FFF2-40B4-BE49-F238E27FC236}">
                <a16:creationId xmlns:a16="http://schemas.microsoft.com/office/drawing/2014/main" id="{C1798579-D9AD-48D8-B9FD-707347D8612E}"/>
              </a:ext>
            </a:extLst>
          </p:cNvPr>
          <p:cNvSpPr txBox="1"/>
          <p:nvPr/>
        </p:nvSpPr>
        <p:spPr>
          <a:xfrm>
            <a:off x="5020896" y="2493036"/>
            <a:ext cx="530535" cy="75924"/>
          </a:xfrm>
          <a:prstGeom prst="rect">
            <a:avLst/>
          </a:prstGeom>
          <a:solidFill>
            <a:schemeClr val="bg1"/>
          </a:solidFill>
        </p:spPr>
        <p:txBody>
          <a:bodyPr wrap="square" lIns="27025" tIns="27025" rIns="27025" bIns="27025" rtlCol="0" anchor="ctr">
            <a:noAutofit/>
          </a:bodyPr>
          <a:lstStyle>
            <a:defPPr>
              <a:defRPr lang="en-US"/>
            </a:defPPr>
            <a:lvl1pPr algn="ctr" defTabSz="914400">
              <a:defRPr sz="700">
                <a:solidFill>
                  <a:schemeClr val="accent1"/>
                </a:solidFill>
                <a:latin typeface="Arial Nova Cond" panose="020B0506020202020204" pitchFamily="34" charset="0"/>
              </a:defRPr>
            </a:lvl1pPr>
          </a:lstStyle>
          <a:p>
            <a:r>
              <a:rPr lang="en-AU" sz="450" dirty="0"/>
              <a:t>12 months</a:t>
            </a:r>
          </a:p>
        </p:txBody>
      </p:sp>
      <p:grpSp>
        <p:nvGrpSpPr>
          <p:cNvPr id="217" name="Group 216">
            <a:extLst>
              <a:ext uri="{FF2B5EF4-FFF2-40B4-BE49-F238E27FC236}">
                <a16:creationId xmlns:a16="http://schemas.microsoft.com/office/drawing/2014/main" id="{05FBF539-C62B-4B88-8FD5-C17EE2B88143}"/>
              </a:ext>
            </a:extLst>
          </p:cNvPr>
          <p:cNvGrpSpPr/>
          <p:nvPr/>
        </p:nvGrpSpPr>
        <p:grpSpPr>
          <a:xfrm rot="20700000">
            <a:off x="4040072" y="1527226"/>
            <a:ext cx="194642" cy="197123"/>
            <a:chOff x="2896770" y="2214726"/>
            <a:chExt cx="335680" cy="339964"/>
          </a:xfrm>
        </p:grpSpPr>
        <p:sp>
          <p:nvSpPr>
            <p:cNvPr id="218" name="Rectangle 217">
              <a:extLst>
                <a:ext uri="{FF2B5EF4-FFF2-40B4-BE49-F238E27FC236}">
                  <a16:creationId xmlns:a16="http://schemas.microsoft.com/office/drawing/2014/main" id="{D14E17D9-5A53-4800-A8DD-D8E918BEF426}"/>
                </a:ext>
              </a:extLst>
            </p:cNvPr>
            <p:cNvSpPr/>
            <p:nvPr/>
          </p:nvSpPr>
          <p:spPr>
            <a:xfrm>
              <a:off x="2948663" y="2247496"/>
              <a:ext cx="150825" cy="209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grpSp>
          <p:nvGrpSpPr>
            <p:cNvPr id="219" name="Group 218">
              <a:extLst>
                <a:ext uri="{FF2B5EF4-FFF2-40B4-BE49-F238E27FC236}">
                  <a16:creationId xmlns:a16="http://schemas.microsoft.com/office/drawing/2014/main" id="{A113E0E3-9BB6-475A-B598-8DBC82769FF9}"/>
                </a:ext>
              </a:extLst>
            </p:cNvPr>
            <p:cNvGrpSpPr/>
            <p:nvPr/>
          </p:nvGrpSpPr>
          <p:grpSpPr>
            <a:xfrm>
              <a:off x="2896770" y="2214726"/>
              <a:ext cx="335680" cy="339964"/>
              <a:chOff x="2896770" y="2214726"/>
              <a:chExt cx="335680" cy="339964"/>
            </a:xfrm>
          </p:grpSpPr>
          <p:pic>
            <p:nvPicPr>
              <p:cNvPr id="220" name="Graphic 219" descr="List">
                <a:extLst>
                  <a:ext uri="{FF2B5EF4-FFF2-40B4-BE49-F238E27FC236}">
                    <a16:creationId xmlns:a16="http://schemas.microsoft.com/office/drawing/2014/main" id="{1073457C-3B65-4751-B74A-FD76546E3C4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96770" y="2214726"/>
                <a:ext cx="259503" cy="259503"/>
              </a:xfrm>
              <a:prstGeom prst="rect">
                <a:avLst/>
              </a:prstGeom>
            </p:spPr>
          </p:pic>
          <p:sp>
            <p:nvSpPr>
              <p:cNvPr id="222" name="Oval 221">
                <a:extLst>
                  <a:ext uri="{FF2B5EF4-FFF2-40B4-BE49-F238E27FC236}">
                    <a16:creationId xmlns:a16="http://schemas.microsoft.com/office/drawing/2014/main" id="{B716A4AA-022E-4E8C-A24D-25ABF7B4A3D2}"/>
                  </a:ext>
                </a:extLst>
              </p:cNvPr>
              <p:cNvSpPr/>
              <p:nvPr/>
            </p:nvSpPr>
            <p:spPr>
              <a:xfrm>
                <a:off x="3003850" y="2326090"/>
                <a:ext cx="228600" cy="22860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pic>
            <p:nvPicPr>
              <p:cNvPr id="223" name="Graphic 222" descr="Checkmark">
                <a:extLst>
                  <a:ext uri="{FF2B5EF4-FFF2-40B4-BE49-F238E27FC236}">
                    <a16:creationId xmlns:a16="http://schemas.microsoft.com/office/drawing/2014/main" id="{933A414B-9D1B-4A86-A606-A205FDB3608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900000">
                <a:off x="3041974" y="2371382"/>
                <a:ext cx="150182" cy="150181"/>
              </a:xfrm>
              <a:prstGeom prst="rect">
                <a:avLst/>
              </a:prstGeom>
            </p:spPr>
          </p:pic>
        </p:grpSp>
      </p:grpSp>
      <p:grpSp>
        <p:nvGrpSpPr>
          <p:cNvPr id="224" name="Group 223">
            <a:extLst>
              <a:ext uri="{FF2B5EF4-FFF2-40B4-BE49-F238E27FC236}">
                <a16:creationId xmlns:a16="http://schemas.microsoft.com/office/drawing/2014/main" id="{F0F9C190-6A39-4CAE-94A6-B95B30157DCD}"/>
              </a:ext>
            </a:extLst>
          </p:cNvPr>
          <p:cNvGrpSpPr/>
          <p:nvPr/>
        </p:nvGrpSpPr>
        <p:grpSpPr>
          <a:xfrm>
            <a:off x="6482368" y="1664546"/>
            <a:ext cx="162344" cy="203324"/>
            <a:chOff x="8220387" y="5136789"/>
            <a:chExt cx="174404" cy="218432"/>
          </a:xfrm>
        </p:grpSpPr>
        <p:pic>
          <p:nvPicPr>
            <p:cNvPr id="225" name="Graphic 224" descr="Hourglass">
              <a:extLst>
                <a:ext uri="{FF2B5EF4-FFF2-40B4-BE49-F238E27FC236}">
                  <a16:creationId xmlns:a16="http://schemas.microsoft.com/office/drawing/2014/main" id="{62594CA2-D2BC-4EDC-AC6E-3511754BE39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316501">
              <a:off x="8223424" y="5183854"/>
              <a:ext cx="171367" cy="171367"/>
            </a:xfrm>
            <a:prstGeom prst="rect">
              <a:avLst/>
            </a:prstGeom>
          </p:spPr>
        </p:pic>
        <p:sp>
          <p:nvSpPr>
            <p:cNvPr id="227" name="Arc 226">
              <a:extLst>
                <a:ext uri="{FF2B5EF4-FFF2-40B4-BE49-F238E27FC236}">
                  <a16:creationId xmlns:a16="http://schemas.microsoft.com/office/drawing/2014/main" id="{2E246D94-D14D-45A6-A71A-570C638480D7}"/>
                </a:ext>
              </a:extLst>
            </p:cNvPr>
            <p:cNvSpPr/>
            <p:nvPr/>
          </p:nvSpPr>
          <p:spPr>
            <a:xfrm>
              <a:off x="8220387" y="5136789"/>
              <a:ext cx="113792" cy="113792"/>
            </a:xfrm>
            <a:prstGeom prst="arc">
              <a:avLst>
                <a:gd name="adj1" fmla="val 6800221"/>
                <a:gd name="adj2" fmla="val 20654485"/>
              </a:avLst>
            </a:prstGeom>
            <a:ln w="9525">
              <a:solidFill>
                <a:srgbClr val="008276"/>
              </a:solidFill>
              <a:head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351" dirty="0"/>
            </a:p>
          </p:txBody>
        </p:sp>
      </p:grpSp>
      <p:grpSp>
        <p:nvGrpSpPr>
          <p:cNvPr id="228" name="Group 227">
            <a:extLst>
              <a:ext uri="{FF2B5EF4-FFF2-40B4-BE49-F238E27FC236}">
                <a16:creationId xmlns:a16="http://schemas.microsoft.com/office/drawing/2014/main" id="{52C0570E-C9B4-4C64-B457-D4705188C3DD}"/>
              </a:ext>
            </a:extLst>
          </p:cNvPr>
          <p:cNvGrpSpPr/>
          <p:nvPr/>
        </p:nvGrpSpPr>
        <p:grpSpPr>
          <a:xfrm>
            <a:off x="5214282" y="1652933"/>
            <a:ext cx="150008" cy="125508"/>
            <a:chOff x="6705222" y="3788203"/>
            <a:chExt cx="243326" cy="203585"/>
          </a:xfrm>
        </p:grpSpPr>
        <p:sp>
          <p:nvSpPr>
            <p:cNvPr id="229" name="Freeform: Shape 228">
              <a:extLst>
                <a:ext uri="{FF2B5EF4-FFF2-40B4-BE49-F238E27FC236}">
                  <a16:creationId xmlns:a16="http://schemas.microsoft.com/office/drawing/2014/main" id="{25D7F970-8031-4BC4-97F4-9576FFBB4B2E}"/>
                </a:ext>
              </a:extLst>
            </p:cNvPr>
            <p:cNvSpPr/>
            <p:nvPr/>
          </p:nvSpPr>
          <p:spPr>
            <a:xfrm>
              <a:off x="6705222" y="3788203"/>
              <a:ext cx="117070" cy="117012"/>
            </a:xfrm>
            <a:custGeom>
              <a:avLst/>
              <a:gdLst>
                <a:gd name="connsiteX0" fmla="*/ 352101 w 405499"/>
                <a:gd name="connsiteY0" fmla="*/ 0 h 405296"/>
                <a:gd name="connsiteX1" fmla="*/ 281573 w 405499"/>
                <a:gd name="connsiteY1" fmla="*/ 113172 h 405296"/>
                <a:gd name="connsiteX2" fmla="*/ 390996 w 405499"/>
                <a:gd name="connsiteY2" fmla="*/ 204353 h 405296"/>
                <a:gd name="connsiteX3" fmla="*/ 405499 w 405499"/>
                <a:gd name="connsiteY3" fmla="*/ 222787 h 405296"/>
                <a:gd name="connsiteX4" fmla="*/ 373835 w 405499"/>
                <a:gd name="connsiteY4" fmla="*/ 266494 h 405296"/>
                <a:gd name="connsiteX5" fmla="*/ 326268 w 405499"/>
                <a:gd name="connsiteY5" fmla="*/ 371528 h 405296"/>
                <a:gd name="connsiteX6" fmla="*/ 318141 w 405499"/>
                <a:gd name="connsiteY6" fmla="*/ 405296 h 405296"/>
                <a:gd name="connsiteX7" fmla="*/ 269470 w 405499"/>
                <a:gd name="connsiteY7" fmla="*/ 353858 h 405296"/>
                <a:gd name="connsiteX8" fmla="*/ 175781 w 405499"/>
                <a:gd name="connsiteY8" fmla="*/ 282931 h 405296"/>
                <a:gd name="connsiteX9" fmla="*/ 110290 w 405499"/>
                <a:gd name="connsiteY9" fmla="*/ 388020 h 405296"/>
                <a:gd name="connsiteX10" fmla="*/ 0 w 405499"/>
                <a:gd name="connsiteY10" fmla="*/ 49931 h 405296"/>
                <a:gd name="connsiteX11" fmla="*/ 352101 w 405499"/>
                <a:gd name="connsiteY11" fmla="*/ 0 h 40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5499" h="405296">
                  <a:moveTo>
                    <a:pt x="352101" y="0"/>
                  </a:moveTo>
                  <a:lnTo>
                    <a:pt x="281573" y="113172"/>
                  </a:lnTo>
                  <a:cubicBezTo>
                    <a:pt x="325681" y="141221"/>
                    <a:pt x="361711" y="171987"/>
                    <a:pt x="390996" y="204353"/>
                  </a:cubicBezTo>
                  <a:lnTo>
                    <a:pt x="405499" y="222787"/>
                  </a:lnTo>
                  <a:lnTo>
                    <a:pt x="373835" y="266494"/>
                  </a:lnTo>
                  <a:cubicBezTo>
                    <a:pt x="352318" y="301061"/>
                    <a:pt x="336921" y="336427"/>
                    <a:pt x="326268" y="371528"/>
                  </a:cubicBezTo>
                  <a:lnTo>
                    <a:pt x="318141" y="405296"/>
                  </a:lnTo>
                  <a:lnTo>
                    <a:pt x="269470" y="353858"/>
                  </a:lnTo>
                  <a:cubicBezTo>
                    <a:pt x="242121" y="329219"/>
                    <a:pt x="211059" y="305337"/>
                    <a:pt x="175781" y="282931"/>
                  </a:cubicBezTo>
                  <a:lnTo>
                    <a:pt x="110290" y="388020"/>
                  </a:lnTo>
                  <a:lnTo>
                    <a:pt x="0" y="49931"/>
                  </a:lnTo>
                  <a:lnTo>
                    <a:pt x="352101" y="0"/>
                  </a:lnTo>
                  <a:close/>
                </a:path>
              </a:pathLst>
            </a:cu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sp>
          <p:nvSpPr>
            <p:cNvPr id="231" name="Freeform: Shape 230">
              <a:extLst>
                <a:ext uri="{FF2B5EF4-FFF2-40B4-BE49-F238E27FC236}">
                  <a16:creationId xmlns:a16="http://schemas.microsoft.com/office/drawing/2014/main" id="{5225075D-C7DA-4A52-B4BB-BB3B031C5C48}"/>
                </a:ext>
              </a:extLst>
            </p:cNvPr>
            <p:cNvSpPr/>
            <p:nvPr/>
          </p:nvSpPr>
          <p:spPr>
            <a:xfrm>
              <a:off x="6807146" y="3790986"/>
              <a:ext cx="141402" cy="200802"/>
            </a:xfrm>
            <a:custGeom>
              <a:avLst/>
              <a:gdLst>
                <a:gd name="connsiteX0" fmla="*/ 39257 w 141402"/>
                <a:gd name="connsiteY0" fmla="*/ 0 h 200802"/>
                <a:gd name="connsiteX1" fmla="*/ 141402 w 141402"/>
                <a:gd name="connsiteY1" fmla="*/ 10374 h 200802"/>
                <a:gd name="connsiteX2" fmla="*/ 113456 w 141402"/>
                <a:gd name="connsiteY2" fmla="*/ 109168 h 200802"/>
                <a:gd name="connsiteX3" fmla="*/ 93361 w 141402"/>
                <a:gd name="connsiteY3" fmla="*/ 79602 h 200802"/>
                <a:gd name="connsiteX4" fmla="*/ 67145 w 141402"/>
                <a:gd name="connsiteY4" fmla="*/ 101135 h 200802"/>
                <a:gd name="connsiteX5" fmla="*/ 60445 w 141402"/>
                <a:gd name="connsiteY5" fmla="*/ 113539 h 200802"/>
                <a:gd name="connsiteX6" fmla="*/ 58042 w 141402"/>
                <a:gd name="connsiteY6" fmla="*/ 146113 h 200802"/>
                <a:gd name="connsiteX7" fmla="*/ 58042 w 141402"/>
                <a:gd name="connsiteY7" fmla="*/ 162523 h 200802"/>
                <a:gd name="connsiteX8" fmla="*/ 58042 w 141402"/>
                <a:gd name="connsiteY8" fmla="*/ 200802 h 200802"/>
                <a:gd name="connsiteX9" fmla="*/ 911 w 141402"/>
                <a:gd name="connsiteY9" fmla="*/ 200802 h 200802"/>
                <a:gd name="connsiteX10" fmla="*/ 911 w 141402"/>
                <a:gd name="connsiteY10" fmla="*/ 158254 h 200802"/>
                <a:gd name="connsiteX11" fmla="*/ 20 w 141402"/>
                <a:gd name="connsiteY11" fmla="*/ 148530 h 200802"/>
                <a:gd name="connsiteX12" fmla="*/ 60899 w 141402"/>
                <a:gd name="connsiteY12" fmla="*/ 31841 h 200802"/>
                <a:gd name="connsiteX13" fmla="*/ 39257 w 141402"/>
                <a:gd name="connsiteY13" fmla="*/ 0 h 20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402" h="200802">
                  <a:moveTo>
                    <a:pt x="39257" y="0"/>
                  </a:moveTo>
                  <a:lnTo>
                    <a:pt x="141402" y="10374"/>
                  </a:lnTo>
                  <a:lnTo>
                    <a:pt x="113456" y="109168"/>
                  </a:lnTo>
                  <a:lnTo>
                    <a:pt x="93361" y="79602"/>
                  </a:lnTo>
                  <a:cubicBezTo>
                    <a:pt x="85642" y="78263"/>
                    <a:pt x="71847" y="94776"/>
                    <a:pt x="67145" y="101135"/>
                  </a:cubicBezTo>
                  <a:cubicBezTo>
                    <a:pt x="64352" y="104914"/>
                    <a:pt x="62679" y="108831"/>
                    <a:pt x="60445" y="113539"/>
                  </a:cubicBezTo>
                  <a:cubicBezTo>
                    <a:pt x="57168" y="120449"/>
                    <a:pt x="58042" y="137618"/>
                    <a:pt x="58042" y="146113"/>
                  </a:cubicBezTo>
                  <a:lnTo>
                    <a:pt x="58042" y="162523"/>
                  </a:lnTo>
                  <a:lnTo>
                    <a:pt x="58042" y="200802"/>
                  </a:lnTo>
                  <a:lnTo>
                    <a:pt x="911" y="200802"/>
                  </a:lnTo>
                  <a:lnTo>
                    <a:pt x="911" y="158254"/>
                  </a:lnTo>
                  <a:lnTo>
                    <a:pt x="20" y="148530"/>
                  </a:lnTo>
                  <a:cubicBezTo>
                    <a:pt x="-548" y="111676"/>
                    <a:pt x="11287" y="66226"/>
                    <a:pt x="60899" y="31841"/>
                  </a:cubicBezTo>
                  <a:lnTo>
                    <a:pt x="39257" y="0"/>
                  </a:lnTo>
                  <a:close/>
                </a:path>
              </a:pathLst>
            </a:cu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grpSp>
      <p:cxnSp>
        <p:nvCxnSpPr>
          <p:cNvPr id="232" name="Straight Arrow Connector 231">
            <a:extLst>
              <a:ext uri="{FF2B5EF4-FFF2-40B4-BE49-F238E27FC236}">
                <a16:creationId xmlns:a16="http://schemas.microsoft.com/office/drawing/2014/main" id="{C980BF5A-717D-40AB-9B55-74239FD600F3}"/>
              </a:ext>
            </a:extLst>
          </p:cNvPr>
          <p:cNvCxnSpPr>
            <a:cxnSpLocks/>
          </p:cNvCxnSpPr>
          <p:nvPr/>
        </p:nvCxnSpPr>
        <p:spPr>
          <a:xfrm>
            <a:off x="6537538" y="1862414"/>
            <a:ext cx="5958" cy="154925"/>
          </a:xfrm>
          <a:prstGeom prst="straightConnector1">
            <a:avLst/>
          </a:prstGeom>
          <a:ln>
            <a:solidFill>
              <a:schemeClr val="tx1">
                <a:lumMod val="85000"/>
                <a:lumOff val="15000"/>
              </a:schemeClr>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233" name="Group 232">
            <a:extLst>
              <a:ext uri="{FF2B5EF4-FFF2-40B4-BE49-F238E27FC236}">
                <a16:creationId xmlns:a16="http://schemas.microsoft.com/office/drawing/2014/main" id="{E63D559E-F712-43C2-A2C7-1EEDEC190BAA}"/>
              </a:ext>
            </a:extLst>
          </p:cNvPr>
          <p:cNvGrpSpPr/>
          <p:nvPr/>
        </p:nvGrpSpPr>
        <p:grpSpPr>
          <a:xfrm>
            <a:off x="948452" y="2600118"/>
            <a:ext cx="1007165" cy="556985"/>
            <a:chOff x="836848" y="3142392"/>
            <a:chExt cx="1187166" cy="741960"/>
          </a:xfrm>
        </p:grpSpPr>
        <p:grpSp>
          <p:nvGrpSpPr>
            <p:cNvPr id="236" name="Group 235">
              <a:extLst>
                <a:ext uri="{FF2B5EF4-FFF2-40B4-BE49-F238E27FC236}">
                  <a16:creationId xmlns:a16="http://schemas.microsoft.com/office/drawing/2014/main" id="{98193DD9-46CC-451F-BEDD-B8D297FAE61E}"/>
                </a:ext>
              </a:extLst>
            </p:cNvPr>
            <p:cNvGrpSpPr/>
            <p:nvPr/>
          </p:nvGrpSpPr>
          <p:grpSpPr>
            <a:xfrm>
              <a:off x="1172969" y="3364757"/>
              <a:ext cx="201976" cy="308300"/>
              <a:chOff x="260310" y="3773571"/>
              <a:chExt cx="152853" cy="233320"/>
            </a:xfrm>
          </p:grpSpPr>
          <p:sp>
            <p:nvSpPr>
              <p:cNvPr id="242" name="Rectangle 241">
                <a:extLst>
                  <a:ext uri="{FF2B5EF4-FFF2-40B4-BE49-F238E27FC236}">
                    <a16:creationId xmlns:a16="http://schemas.microsoft.com/office/drawing/2014/main" id="{A9FD5BF2-4A47-4B2C-8E28-FA6B08A3F710}"/>
                  </a:ext>
                </a:extLst>
              </p:cNvPr>
              <p:cNvSpPr/>
              <p:nvPr/>
            </p:nvSpPr>
            <p:spPr>
              <a:xfrm>
                <a:off x="264903" y="3788213"/>
                <a:ext cx="143666" cy="207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grpSp>
            <p:nvGrpSpPr>
              <p:cNvPr id="243" name="Graphic 103" descr="Checklist">
                <a:extLst>
                  <a:ext uri="{FF2B5EF4-FFF2-40B4-BE49-F238E27FC236}">
                    <a16:creationId xmlns:a16="http://schemas.microsoft.com/office/drawing/2014/main" id="{386A6AB7-C5BF-4F43-84DA-FAA9AFB3D99F}"/>
                  </a:ext>
                </a:extLst>
              </p:cNvPr>
              <p:cNvGrpSpPr/>
              <p:nvPr/>
            </p:nvGrpSpPr>
            <p:grpSpPr>
              <a:xfrm>
                <a:off x="260310" y="3773571"/>
                <a:ext cx="152853" cy="233320"/>
                <a:chOff x="2237512" y="3138656"/>
                <a:chExt cx="590550" cy="762000"/>
              </a:xfrm>
              <a:solidFill>
                <a:schemeClr val="bg1">
                  <a:lumMod val="50000"/>
                </a:schemeClr>
              </a:solidFill>
            </p:grpSpPr>
            <p:sp>
              <p:nvSpPr>
                <p:cNvPr id="253" name="Freeform: Shape 252">
                  <a:extLst>
                    <a:ext uri="{FF2B5EF4-FFF2-40B4-BE49-F238E27FC236}">
                      <a16:creationId xmlns:a16="http://schemas.microsoft.com/office/drawing/2014/main" id="{F1A3677A-C70E-4DFC-953C-B3A6435D170B}"/>
                    </a:ext>
                  </a:extLst>
                </p:cNvPr>
                <p:cNvSpPr/>
                <p:nvPr/>
              </p:nvSpPr>
              <p:spPr>
                <a:xfrm>
                  <a:off x="2237512" y="3138656"/>
                  <a:ext cx="590550" cy="762000"/>
                </a:xfrm>
                <a:custGeom>
                  <a:avLst/>
                  <a:gdLst>
                    <a:gd name="connsiteX0" fmla="*/ 57150 w 590550"/>
                    <a:gd name="connsiteY0" fmla="*/ 57150 h 762000"/>
                    <a:gd name="connsiteX1" fmla="*/ 533400 w 590550"/>
                    <a:gd name="connsiteY1" fmla="*/ 57150 h 762000"/>
                    <a:gd name="connsiteX2" fmla="*/ 533400 w 590550"/>
                    <a:gd name="connsiteY2" fmla="*/ 704850 h 762000"/>
                    <a:gd name="connsiteX3" fmla="*/ 57150 w 590550"/>
                    <a:gd name="connsiteY3" fmla="*/ 704850 h 762000"/>
                    <a:gd name="connsiteX4" fmla="*/ 57150 w 590550"/>
                    <a:gd name="connsiteY4" fmla="*/ 57150 h 762000"/>
                    <a:gd name="connsiteX5" fmla="*/ 0 w 590550"/>
                    <a:gd name="connsiteY5" fmla="*/ 762000 h 762000"/>
                    <a:gd name="connsiteX6" fmla="*/ 590550 w 590550"/>
                    <a:gd name="connsiteY6" fmla="*/ 762000 h 762000"/>
                    <a:gd name="connsiteX7" fmla="*/ 590550 w 590550"/>
                    <a:gd name="connsiteY7" fmla="*/ 0 h 762000"/>
                    <a:gd name="connsiteX8" fmla="*/ 0 w 590550"/>
                    <a:gd name="connsiteY8" fmla="*/ 0 h 762000"/>
                    <a:gd name="connsiteX9" fmla="*/ 0 w 590550"/>
                    <a:gd name="connsiteY9"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550" h="762000">
                      <a:moveTo>
                        <a:pt x="57150" y="57150"/>
                      </a:moveTo>
                      <a:lnTo>
                        <a:pt x="533400" y="57150"/>
                      </a:lnTo>
                      <a:lnTo>
                        <a:pt x="533400" y="704850"/>
                      </a:lnTo>
                      <a:lnTo>
                        <a:pt x="57150" y="704850"/>
                      </a:lnTo>
                      <a:lnTo>
                        <a:pt x="57150" y="57150"/>
                      </a:lnTo>
                      <a:close/>
                      <a:moveTo>
                        <a:pt x="0" y="762000"/>
                      </a:moveTo>
                      <a:lnTo>
                        <a:pt x="590550" y="762000"/>
                      </a:lnTo>
                      <a:lnTo>
                        <a:pt x="590550" y="0"/>
                      </a:lnTo>
                      <a:lnTo>
                        <a:pt x="0" y="0"/>
                      </a:lnTo>
                      <a:lnTo>
                        <a:pt x="0" y="762000"/>
                      </a:lnTo>
                      <a:close/>
                    </a:path>
                  </a:pathLst>
                </a:custGeom>
                <a:grpFill/>
                <a:ln w="9525" cap="flat">
                  <a:noFill/>
                  <a:prstDash val="solid"/>
                  <a:miter/>
                </a:ln>
              </p:spPr>
              <p:txBody>
                <a:bodyPr rtlCol="0" anchor="ctr"/>
                <a:lstStyle/>
                <a:p>
                  <a:endParaRPr lang="en-AU" sz="1351" dirty="0"/>
                </a:p>
              </p:txBody>
            </p:sp>
            <p:sp>
              <p:nvSpPr>
                <p:cNvPr id="254" name="Freeform: Shape 253">
                  <a:extLst>
                    <a:ext uri="{FF2B5EF4-FFF2-40B4-BE49-F238E27FC236}">
                      <a16:creationId xmlns:a16="http://schemas.microsoft.com/office/drawing/2014/main" id="{D77A3D70-EEDD-4632-B05A-46C77B559834}"/>
                    </a:ext>
                  </a:extLst>
                </p:cNvPr>
                <p:cNvSpPr/>
                <p:nvPr/>
              </p:nvSpPr>
              <p:spPr>
                <a:xfrm>
                  <a:off x="2551837" y="3281531"/>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endParaRPr lang="en-AU" sz="1351" dirty="0"/>
                </a:p>
              </p:txBody>
            </p:sp>
            <p:sp>
              <p:nvSpPr>
                <p:cNvPr id="263" name="Freeform: Shape 262">
                  <a:extLst>
                    <a:ext uri="{FF2B5EF4-FFF2-40B4-BE49-F238E27FC236}">
                      <a16:creationId xmlns:a16="http://schemas.microsoft.com/office/drawing/2014/main" id="{0A0D6EE3-53F5-4BDF-A00E-92C57C9CA126}"/>
                    </a:ext>
                  </a:extLst>
                </p:cNvPr>
                <p:cNvSpPr/>
                <p:nvPr/>
              </p:nvSpPr>
              <p:spPr>
                <a:xfrm>
                  <a:off x="2551837" y="3433931"/>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endParaRPr lang="en-AU" sz="1351" dirty="0"/>
                </a:p>
              </p:txBody>
            </p:sp>
            <p:sp>
              <p:nvSpPr>
                <p:cNvPr id="265" name="Freeform: Shape 264">
                  <a:extLst>
                    <a:ext uri="{FF2B5EF4-FFF2-40B4-BE49-F238E27FC236}">
                      <a16:creationId xmlns:a16="http://schemas.microsoft.com/office/drawing/2014/main" id="{A098A3EF-B35C-477C-AAD6-5F6C4F9667EB}"/>
                    </a:ext>
                  </a:extLst>
                </p:cNvPr>
                <p:cNvSpPr/>
                <p:nvPr/>
              </p:nvSpPr>
              <p:spPr>
                <a:xfrm>
                  <a:off x="2551837" y="3738731"/>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endParaRPr lang="en-AU" sz="1351" dirty="0"/>
                </a:p>
              </p:txBody>
            </p:sp>
            <p:sp>
              <p:nvSpPr>
                <p:cNvPr id="267" name="Freeform: Shape 266">
                  <a:extLst>
                    <a:ext uri="{FF2B5EF4-FFF2-40B4-BE49-F238E27FC236}">
                      <a16:creationId xmlns:a16="http://schemas.microsoft.com/office/drawing/2014/main" id="{6A16F250-EA7D-4BB2-A68B-51FD3E13013F}"/>
                    </a:ext>
                  </a:extLst>
                </p:cNvPr>
                <p:cNvSpPr/>
                <p:nvPr/>
              </p:nvSpPr>
              <p:spPr>
                <a:xfrm>
                  <a:off x="2551837" y="3586331"/>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grpFill/>
                <a:ln w="9525" cap="flat">
                  <a:noFill/>
                  <a:prstDash val="solid"/>
                  <a:miter/>
                </a:ln>
              </p:spPr>
              <p:txBody>
                <a:bodyPr rtlCol="0" anchor="ctr"/>
                <a:lstStyle/>
                <a:p>
                  <a:endParaRPr lang="en-AU" sz="1351" dirty="0"/>
                </a:p>
              </p:txBody>
            </p:sp>
            <p:sp>
              <p:nvSpPr>
                <p:cNvPr id="268" name="Freeform: Shape 267">
                  <a:extLst>
                    <a:ext uri="{FF2B5EF4-FFF2-40B4-BE49-F238E27FC236}">
                      <a16:creationId xmlns:a16="http://schemas.microsoft.com/office/drawing/2014/main" id="{F5692029-7029-43F1-9F5B-93E4693F696E}"/>
                    </a:ext>
                  </a:extLst>
                </p:cNvPr>
                <p:cNvSpPr/>
                <p:nvPr/>
              </p:nvSpPr>
              <p:spPr>
                <a:xfrm>
                  <a:off x="2351812" y="3384741"/>
                  <a:ext cx="140969" cy="116205"/>
                </a:xfrm>
                <a:custGeom>
                  <a:avLst/>
                  <a:gdLst>
                    <a:gd name="connsiteX0" fmla="*/ 140970 w 140969"/>
                    <a:gd name="connsiteY0" fmla="*/ 26670 h 116205"/>
                    <a:gd name="connsiteX1" fmla="*/ 114300 w 140969"/>
                    <a:gd name="connsiteY1" fmla="*/ 0 h 116205"/>
                    <a:gd name="connsiteX2" fmla="*/ 51435 w 140969"/>
                    <a:gd name="connsiteY2" fmla="*/ 62865 h 116205"/>
                    <a:gd name="connsiteX3" fmla="*/ 26670 w 140969"/>
                    <a:gd name="connsiteY3" fmla="*/ 38100 h 116205"/>
                    <a:gd name="connsiteX4" fmla="*/ 0 w 140969"/>
                    <a:gd name="connsiteY4" fmla="*/ 64770 h 116205"/>
                    <a:gd name="connsiteX5" fmla="*/ 51435 w 140969"/>
                    <a:gd name="connsiteY5" fmla="*/ 116205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69" h="116205">
                      <a:moveTo>
                        <a:pt x="140970" y="26670"/>
                      </a:moveTo>
                      <a:lnTo>
                        <a:pt x="114300" y="0"/>
                      </a:lnTo>
                      <a:lnTo>
                        <a:pt x="51435" y="62865"/>
                      </a:lnTo>
                      <a:lnTo>
                        <a:pt x="26670" y="38100"/>
                      </a:lnTo>
                      <a:lnTo>
                        <a:pt x="0" y="64770"/>
                      </a:lnTo>
                      <a:lnTo>
                        <a:pt x="51435" y="116205"/>
                      </a:lnTo>
                      <a:close/>
                    </a:path>
                  </a:pathLst>
                </a:custGeom>
                <a:grpFill/>
                <a:ln w="9525" cap="flat">
                  <a:noFill/>
                  <a:prstDash val="solid"/>
                  <a:miter/>
                </a:ln>
              </p:spPr>
              <p:txBody>
                <a:bodyPr rtlCol="0" anchor="ctr"/>
                <a:lstStyle/>
                <a:p>
                  <a:endParaRPr lang="en-AU" sz="1351" dirty="0"/>
                </a:p>
              </p:txBody>
            </p:sp>
            <p:sp>
              <p:nvSpPr>
                <p:cNvPr id="269" name="Freeform: Shape 268">
                  <a:extLst>
                    <a:ext uri="{FF2B5EF4-FFF2-40B4-BE49-F238E27FC236}">
                      <a16:creationId xmlns:a16="http://schemas.microsoft.com/office/drawing/2014/main" id="{44DB2BC2-6D47-43EB-94D3-5A5D4FC137BF}"/>
                    </a:ext>
                  </a:extLst>
                </p:cNvPr>
                <p:cNvSpPr/>
                <p:nvPr/>
              </p:nvSpPr>
              <p:spPr>
                <a:xfrm>
                  <a:off x="2351812" y="3529998"/>
                  <a:ext cx="140969" cy="116205"/>
                </a:xfrm>
                <a:custGeom>
                  <a:avLst/>
                  <a:gdLst>
                    <a:gd name="connsiteX0" fmla="*/ 140970 w 140969"/>
                    <a:gd name="connsiteY0" fmla="*/ 26670 h 116205"/>
                    <a:gd name="connsiteX1" fmla="*/ 114300 w 140969"/>
                    <a:gd name="connsiteY1" fmla="*/ 0 h 116205"/>
                    <a:gd name="connsiteX2" fmla="*/ 51435 w 140969"/>
                    <a:gd name="connsiteY2" fmla="*/ 62865 h 116205"/>
                    <a:gd name="connsiteX3" fmla="*/ 26670 w 140969"/>
                    <a:gd name="connsiteY3" fmla="*/ 38100 h 116205"/>
                    <a:gd name="connsiteX4" fmla="*/ 0 w 140969"/>
                    <a:gd name="connsiteY4" fmla="*/ 64770 h 116205"/>
                    <a:gd name="connsiteX5" fmla="*/ 51435 w 140969"/>
                    <a:gd name="connsiteY5" fmla="*/ 116205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69" h="116205">
                      <a:moveTo>
                        <a:pt x="140970" y="26670"/>
                      </a:moveTo>
                      <a:lnTo>
                        <a:pt x="114300" y="0"/>
                      </a:lnTo>
                      <a:lnTo>
                        <a:pt x="51435" y="62865"/>
                      </a:lnTo>
                      <a:lnTo>
                        <a:pt x="26670" y="38100"/>
                      </a:lnTo>
                      <a:lnTo>
                        <a:pt x="0" y="64770"/>
                      </a:lnTo>
                      <a:lnTo>
                        <a:pt x="51435" y="116205"/>
                      </a:lnTo>
                      <a:close/>
                    </a:path>
                  </a:pathLst>
                </a:custGeom>
                <a:grpFill/>
                <a:ln w="9525" cap="flat">
                  <a:noFill/>
                  <a:prstDash val="solid"/>
                  <a:miter/>
                </a:ln>
              </p:spPr>
              <p:txBody>
                <a:bodyPr rtlCol="0" anchor="ctr"/>
                <a:lstStyle/>
                <a:p>
                  <a:endParaRPr lang="en-AU" sz="1351" dirty="0"/>
                </a:p>
              </p:txBody>
            </p:sp>
          </p:grpSp>
          <p:pic>
            <p:nvPicPr>
              <p:cNvPr id="251" name="Graphic 250" descr="Close">
                <a:extLst>
                  <a:ext uri="{FF2B5EF4-FFF2-40B4-BE49-F238E27FC236}">
                    <a16:creationId xmlns:a16="http://schemas.microsoft.com/office/drawing/2014/main" id="{6C8B1262-DBD8-42E2-AEF2-AB7CF2B43EAE}"/>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88116" y="3803719"/>
                <a:ext cx="38366" cy="45387"/>
              </a:xfrm>
              <a:prstGeom prst="rect">
                <a:avLst/>
              </a:prstGeom>
            </p:spPr>
          </p:pic>
          <p:pic>
            <p:nvPicPr>
              <p:cNvPr id="252" name="Graphic 251" descr="Close">
                <a:extLst>
                  <a:ext uri="{FF2B5EF4-FFF2-40B4-BE49-F238E27FC236}">
                    <a16:creationId xmlns:a16="http://schemas.microsoft.com/office/drawing/2014/main" id="{AAA85540-4796-431E-803E-041A01227A18}"/>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88116" y="3937149"/>
                <a:ext cx="38366" cy="45387"/>
              </a:xfrm>
              <a:prstGeom prst="rect">
                <a:avLst/>
              </a:prstGeom>
            </p:spPr>
          </p:pic>
        </p:grpSp>
        <p:grpSp>
          <p:nvGrpSpPr>
            <p:cNvPr id="237" name="Group 236">
              <a:extLst>
                <a:ext uri="{FF2B5EF4-FFF2-40B4-BE49-F238E27FC236}">
                  <a16:creationId xmlns:a16="http://schemas.microsoft.com/office/drawing/2014/main" id="{BDD6B3C9-FBDF-45BC-A450-DA1DF90F55FA}"/>
                </a:ext>
              </a:extLst>
            </p:cNvPr>
            <p:cNvGrpSpPr/>
            <p:nvPr/>
          </p:nvGrpSpPr>
          <p:grpSpPr>
            <a:xfrm>
              <a:off x="836848" y="3382762"/>
              <a:ext cx="279937" cy="308293"/>
              <a:chOff x="675422" y="3401667"/>
              <a:chExt cx="200899" cy="214292"/>
            </a:xfrm>
          </p:grpSpPr>
          <p:sp>
            <p:nvSpPr>
              <p:cNvPr id="240" name="Freeform: Shape 239">
                <a:extLst>
                  <a:ext uri="{FF2B5EF4-FFF2-40B4-BE49-F238E27FC236}">
                    <a16:creationId xmlns:a16="http://schemas.microsoft.com/office/drawing/2014/main" id="{7796984B-397B-4967-A924-7F08A1BA4572}"/>
                  </a:ext>
                </a:extLst>
              </p:cNvPr>
              <p:cNvSpPr/>
              <p:nvPr/>
            </p:nvSpPr>
            <p:spPr>
              <a:xfrm>
                <a:off x="675422" y="3515510"/>
                <a:ext cx="200899" cy="100449"/>
              </a:xfrm>
              <a:custGeom>
                <a:avLst/>
                <a:gdLst>
                  <a:gd name="connsiteX0" fmla="*/ 342900 w 342900"/>
                  <a:gd name="connsiteY0" fmla="*/ 171450 h 171449"/>
                  <a:gd name="connsiteX1" fmla="*/ 342900 w 342900"/>
                  <a:gd name="connsiteY1" fmla="*/ 85725 h 171449"/>
                  <a:gd name="connsiteX2" fmla="*/ 325755 w 342900"/>
                  <a:gd name="connsiteY2" fmla="*/ 51435 h 171449"/>
                  <a:gd name="connsiteX3" fmla="*/ 241935 w 342900"/>
                  <a:gd name="connsiteY3" fmla="*/ 11430 h 171449"/>
                  <a:gd name="connsiteX4" fmla="*/ 171450 w 342900"/>
                  <a:gd name="connsiteY4" fmla="*/ 0 h 171449"/>
                  <a:gd name="connsiteX5" fmla="*/ 100965 w 342900"/>
                  <a:gd name="connsiteY5" fmla="*/ 11430 h 171449"/>
                  <a:gd name="connsiteX6" fmla="*/ 17145 w 342900"/>
                  <a:gd name="connsiteY6" fmla="*/ 51435 h 171449"/>
                  <a:gd name="connsiteX7" fmla="*/ 0 w 342900"/>
                  <a:gd name="connsiteY7" fmla="*/ 85725 h 171449"/>
                  <a:gd name="connsiteX8" fmla="*/ 0 w 342900"/>
                  <a:gd name="connsiteY8" fmla="*/ 171450 h 171449"/>
                  <a:gd name="connsiteX9" fmla="*/ 342900 w 342900"/>
                  <a:gd name="connsiteY9" fmla="*/ 171450 h 17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 h="171449">
                    <a:moveTo>
                      <a:pt x="342900" y="171450"/>
                    </a:moveTo>
                    <a:lnTo>
                      <a:pt x="342900" y="85725"/>
                    </a:lnTo>
                    <a:cubicBezTo>
                      <a:pt x="342900" y="72390"/>
                      <a:pt x="337185" y="59055"/>
                      <a:pt x="325755" y="51435"/>
                    </a:cubicBezTo>
                    <a:cubicBezTo>
                      <a:pt x="302895" y="32385"/>
                      <a:pt x="272415" y="19050"/>
                      <a:pt x="241935" y="11430"/>
                    </a:cubicBezTo>
                    <a:cubicBezTo>
                      <a:pt x="220980" y="5715"/>
                      <a:pt x="196215" y="0"/>
                      <a:pt x="171450" y="0"/>
                    </a:cubicBezTo>
                    <a:cubicBezTo>
                      <a:pt x="148590" y="0"/>
                      <a:pt x="123825" y="3810"/>
                      <a:pt x="100965" y="11430"/>
                    </a:cubicBezTo>
                    <a:cubicBezTo>
                      <a:pt x="70485" y="19050"/>
                      <a:pt x="41910" y="34290"/>
                      <a:pt x="17145" y="51435"/>
                    </a:cubicBezTo>
                    <a:cubicBezTo>
                      <a:pt x="5715" y="60960"/>
                      <a:pt x="0" y="72390"/>
                      <a:pt x="0" y="85725"/>
                    </a:cubicBezTo>
                    <a:lnTo>
                      <a:pt x="0" y="171450"/>
                    </a:lnTo>
                    <a:lnTo>
                      <a:pt x="342900" y="171450"/>
                    </a:lnTo>
                    <a:close/>
                  </a:path>
                </a:pathLst>
              </a:custGeom>
              <a:solidFill>
                <a:schemeClr val="bg1">
                  <a:lumMod val="50000"/>
                </a:schemeClr>
              </a:solidFill>
              <a:ln w="9525" cap="flat">
                <a:noFill/>
                <a:prstDash val="solid"/>
                <a:miter/>
              </a:ln>
            </p:spPr>
            <p:txBody>
              <a:bodyPr rtlCol="0" anchor="ctr"/>
              <a:lstStyle/>
              <a:p>
                <a:endParaRPr lang="en-AU" sz="1351" dirty="0"/>
              </a:p>
            </p:txBody>
          </p:sp>
          <p:sp>
            <p:nvSpPr>
              <p:cNvPr id="241" name="Freeform: Shape 240">
                <a:extLst>
                  <a:ext uri="{FF2B5EF4-FFF2-40B4-BE49-F238E27FC236}">
                    <a16:creationId xmlns:a16="http://schemas.microsoft.com/office/drawing/2014/main" id="{EBBCBDE0-C487-4909-A397-2A248FC99689}"/>
                  </a:ext>
                </a:extLst>
              </p:cNvPr>
              <p:cNvSpPr/>
              <p:nvPr/>
            </p:nvSpPr>
            <p:spPr>
              <a:xfrm>
                <a:off x="725647" y="3401667"/>
                <a:ext cx="100449" cy="100449"/>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bg1">
                  <a:lumMod val="50000"/>
                </a:schemeClr>
              </a:solidFill>
              <a:ln w="9525" cap="flat">
                <a:noFill/>
                <a:prstDash val="solid"/>
                <a:miter/>
              </a:ln>
            </p:spPr>
            <p:txBody>
              <a:bodyPr rtlCol="0" anchor="ctr"/>
              <a:lstStyle/>
              <a:p>
                <a:endParaRPr lang="en-AU" sz="1351" dirty="0"/>
              </a:p>
            </p:txBody>
          </p:sp>
        </p:grpSp>
        <p:sp>
          <p:nvSpPr>
            <p:cNvPr id="238" name="Arrow: Bent 237">
              <a:extLst>
                <a:ext uri="{FF2B5EF4-FFF2-40B4-BE49-F238E27FC236}">
                  <a16:creationId xmlns:a16="http://schemas.microsoft.com/office/drawing/2014/main" id="{57CF6FB7-750D-41E3-A649-0CD4E66D7196}"/>
                </a:ext>
              </a:extLst>
            </p:cNvPr>
            <p:cNvSpPr/>
            <p:nvPr/>
          </p:nvSpPr>
          <p:spPr>
            <a:xfrm rot="5400000">
              <a:off x="1546114" y="3406451"/>
              <a:ext cx="393240" cy="562561"/>
            </a:xfrm>
            <a:prstGeom prst="bentArrow">
              <a:avLst>
                <a:gd name="adj1" fmla="val 12730"/>
                <a:gd name="adj2" fmla="val 14206"/>
                <a:gd name="adj3" fmla="val 22458"/>
                <a:gd name="adj4" fmla="val 49620"/>
              </a:avLst>
            </a:prstGeom>
            <a:solidFill>
              <a:srgbClr val="287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solidFill>
                  <a:schemeClr val="tx1"/>
                </a:solidFill>
              </a:endParaRPr>
            </a:p>
          </p:txBody>
        </p:sp>
        <p:sp>
          <p:nvSpPr>
            <p:cNvPr id="239" name="Arrow: Bent 238">
              <a:extLst>
                <a:ext uri="{FF2B5EF4-FFF2-40B4-BE49-F238E27FC236}">
                  <a16:creationId xmlns:a16="http://schemas.microsoft.com/office/drawing/2014/main" id="{34AD5978-9997-4575-972E-D7202A9F8CA6}"/>
                </a:ext>
              </a:extLst>
            </p:cNvPr>
            <p:cNvSpPr/>
            <p:nvPr/>
          </p:nvSpPr>
          <p:spPr>
            <a:xfrm rot="16200000" flipV="1">
              <a:off x="1546114" y="3057731"/>
              <a:ext cx="393240" cy="562561"/>
            </a:xfrm>
            <a:prstGeom prst="bentArrow">
              <a:avLst>
                <a:gd name="adj1" fmla="val 12730"/>
                <a:gd name="adj2" fmla="val 14206"/>
                <a:gd name="adj3" fmla="val 22458"/>
                <a:gd name="adj4" fmla="val 49620"/>
              </a:avLst>
            </a:prstGeom>
            <a:solidFill>
              <a:srgbClr val="008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solidFill>
                  <a:schemeClr val="tx1"/>
                </a:solidFill>
              </a:endParaRPr>
            </a:p>
          </p:txBody>
        </p:sp>
      </p:grpSp>
      <p:sp>
        <p:nvSpPr>
          <p:cNvPr id="270" name="TextBox 269">
            <a:extLst>
              <a:ext uri="{FF2B5EF4-FFF2-40B4-BE49-F238E27FC236}">
                <a16:creationId xmlns:a16="http://schemas.microsoft.com/office/drawing/2014/main" id="{9ED9CAAF-8819-4C94-8F66-B2848F8CA6BC}"/>
              </a:ext>
            </a:extLst>
          </p:cNvPr>
          <p:cNvSpPr txBox="1"/>
          <p:nvPr/>
        </p:nvSpPr>
        <p:spPr>
          <a:xfrm>
            <a:off x="5013285" y="4046681"/>
            <a:ext cx="401994" cy="75924"/>
          </a:xfrm>
          <a:prstGeom prst="rect">
            <a:avLst/>
          </a:prstGeom>
          <a:solidFill>
            <a:schemeClr val="bg1"/>
          </a:solidFill>
        </p:spPr>
        <p:txBody>
          <a:bodyPr wrap="square" lIns="27025" tIns="27025" rIns="27025" bIns="27025" rtlCol="0" anchor="ctr">
            <a:noAutofit/>
          </a:bodyPr>
          <a:lstStyle>
            <a:defPPr>
              <a:defRPr lang="en-US"/>
            </a:defPPr>
            <a:lvl1pPr algn="ctr" defTabSz="914400">
              <a:defRPr sz="700">
                <a:solidFill>
                  <a:schemeClr val="accent1"/>
                </a:solidFill>
                <a:latin typeface="Arial Nova Cond" panose="020B0506020202020204" pitchFamily="34" charset="0"/>
              </a:defRPr>
            </a:lvl1pPr>
          </a:lstStyle>
          <a:p>
            <a:r>
              <a:rPr lang="en-AU" sz="450" dirty="0"/>
              <a:t>6 months</a:t>
            </a:r>
          </a:p>
        </p:txBody>
      </p:sp>
      <p:sp>
        <p:nvSpPr>
          <p:cNvPr id="271" name="Rectangle 270">
            <a:extLst>
              <a:ext uri="{FF2B5EF4-FFF2-40B4-BE49-F238E27FC236}">
                <a16:creationId xmlns:a16="http://schemas.microsoft.com/office/drawing/2014/main" id="{B35897C7-6AD7-4540-8F61-04EC43CCB48C}"/>
              </a:ext>
            </a:extLst>
          </p:cNvPr>
          <p:cNvSpPr/>
          <p:nvPr/>
        </p:nvSpPr>
        <p:spPr>
          <a:xfrm>
            <a:off x="5294716" y="3325092"/>
            <a:ext cx="1071467" cy="554639"/>
          </a:xfrm>
          <a:prstGeom prst="rect">
            <a:avLst/>
          </a:prstGeom>
        </p:spPr>
        <p:txBody>
          <a:bodyPr wrap="square">
            <a:spAutoFit/>
          </a:bodyPr>
          <a:lstStyle/>
          <a:p>
            <a:pPr defTabSz="686440">
              <a:defRPr/>
            </a:pPr>
            <a:r>
              <a:rPr lang="en-AU" sz="601" dirty="0">
                <a:solidFill>
                  <a:schemeClr val="tx1">
                    <a:lumMod val="75000"/>
                    <a:lumOff val="25000"/>
                  </a:schemeClr>
                </a:solidFill>
                <a:latin typeface="Arial Nova Cond" panose="020B0506020202020204" pitchFamily="34" charset="0"/>
              </a:rPr>
              <a:t>All other job seekers in Workforce Australia Services will have an </a:t>
            </a:r>
            <a:r>
              <a:rPr lang="en-AU" sz="601" b="1" dirty="0">
                <a:solidFill>
                  <a:schemeClr val="tx1">
                    <a:lumMod val="75000"/>
                    <a:lumOff val="25000"/>
                  </a:schemeClr>
                </a:solidFill>
                <a:latin typeface="Arial Nova Cond" panose="020B0506020202020204" pitchFamily="34" charset="0"/>
              </a:rPr>
              <a:t>activation requirement at 6 months </a:t>
            </a:r>
            <a:r>
              <a:rPr lang="en-AU" sz="601" dirty="0">
                <a:solidFill>
                  <a:schemeClr val="tx1">
                    <a:lumMod val="75000"/>
                    <a:lumOff val="25000"/>
                  </a:schemeClr>
                </a:solidFill>
                <a:latin typeface="Arial Nova Cond" panose="020B0506020202020204" pitchFamily="34" charset="0"/>
              </a:rPr>
              <a:t>of Workforce Australia Services</a:t>
            </a:r>
          </a:p>
        </p:txBody>
      </p:sp>
      <p:cxnSp>
        <p:nvCxnSpPr>
          <p:cNvPr id="272" name="Straight Connector 271">
            <a:extLst>
              <a:ext uri="{FF2B5EF4-FFF2-40B4-BE49-F238E27FC236}">
                <a16:creationId xmlns:a16="http://schemas.microsoft.com/office/drawing/2014/main" id="{12EC03F6-AA26-4A0E-BFF3-0C9038051C23}"/>
              </a:ext>
            </a:extLst>
          </p:cNvPr>
          <p:cNvCxnSpPr>
            <a:cxnSpLocks/>
          </p:cNvCxnSpPr>
          <p:nvPr/>
        </p:nvCxnSpPr>
        <p:spPr>
          <a:xfrm>
            <a:off x="5220548" y="3461162"/>
            <a:ext cx="0" cy="460619"/>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pic>
        <p:nvPicPr>
          <p:cNvPr id="273" name="Graphic 272" descr="Warning">
            <a:extLst>
              <a:ext uri="{FF2B5EF4-FFF2-40B4-BE49-F238E27FC236}">
                <a16:creationId xmlns:a16="http://schemas.microsoft.com/office/drawing/2014/main" id="{25225D37-B5B9-457E-99C1-0A1B6164594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19841" y="3245390"/>
            <a:ext cx="209300" cy="209300"/>
          </a:xfrm>
          <a:prstGeom prst="rect">
            <a:avLst/>
          </a:prstGeom>
        </p:spPr>
      </p:pic>
      <p:sp>
        <p:nvSpPr>
          <p:cNvPr id="274" name="Oval 273">
            <a:extLst>
              <a:ext uri="{FF2B5EF4-FFF2-40B4-BE49-F238E27FC236}">
                <a16:creationId xmlns:a16="http://schemas.microsoft.com/office/drawing/2014/main" id="{63705A53-4337-455F-B805-6B8BE85EBD5D}"/>
              </a:ext>
            </a:extLst>
          </p:cNvPr>
          <p:cNvSpPr/>
          <p:nvPr/>
        </p:nvSpPr>
        <p:spPr>
          <a:xfrm>
            <a:off x="6428651" y="3982738"/>
            <a:ext cx="27025" cy="27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dirty="0"/>
          </a:p>
        </p:txBody>
      </p:sp>
      <p:sp>
        <p:nvSpPr>
          <p:cNvPr id="275" name="TextBox 274">
            <a:extLst>
              <a:ext uri="{FF2B5EF4-FFF2-40B4-BE49-F238E27FC236}">
                <a16:creationId xmlns:a16="http://schemas.microsoft.com/office/drawing/2014/main" id="{9EFACE01-69F9-4D38-8814-C6F80203E125}"/>
              </a:ext>
            </a:extLst>
          </p:cNvPr>
          <p:cNvSpPr txBox="1"/>
          <p:nvPr/>
        </p:nvSpPr>
        <p:spPr>
          <a:xfrm>
            <a:off x="6561595" y="3282552"/>
            <a:ext cx="1292733" cy="647100"/>
          </a:xfrm>
          <a:prstGeom prst="rect">
            <a:avLst/>
          </a:prstGeom>
          <a:solidFill>
            <a:schemeClr val="bg1"/>
          </a:solidFill>
          <a:ln w="6350">
            <a:noFill/>
            <a:prstDash val="solid"/>
          </a:ln>
        </p:spPr>
        <p:txBody>
          <a:bodyPr wrap="square" lIns="67563" rIns="67563" rtlCol="0">
            <a:spAutoFit/>
          </a:bodyPr>
          <a:lstStyle/>
          <a:p>
            <a:pPr defTabSz="686440">
              <a:defRPr/>
            </a:pPr>
            <a:r>
              <a:rPr lang="en-AU" sz="601" b="1" dirty="0">
                <a:solidFill>
                  <a:schemeClr val="accent6"/>
                </a:solidFill>
                <a:latin typeface="Arial Nova Cond" panose="020B0506020202020204" pitchFamily="34" charset="0"/>
              </a:rPr>
              <a:t>Review:</a:t>
            </a:r>
            <a:r>
              <a:rPr lang="en-AU" sz="601" b="1" dirty="0">
                <a:solidFill>
                  <a:srgbClr val="008276"/>
                </a:solidFill>
                <a:latin typeface="Arial Nova Cond" panose="020B0506020202020204" pitchFamily="34" charset="0"/>
              </a:rPr>
              <a:t> </a:t>
            </a:r>
            <a:br>
              <a:rPr lang="en-AU" sz="601" b="1" dirty="0">
                <a:solidFill>
                  <a:srgbClr val="008276"/>
                </a:solidFill>
                <a:latin typeface="Arial Nova Cond" panose="020B0506020202020204" pitchFamily="34" charset="0"/>
              </a:rPr>
            </a:br>
            <a:r>
              <a:rPr lang="en-AU" sz="601" dirty="0">
                <a:solidFill>
                  <a:schemeClr val="tx1">
                    <a:lumMod val="75000"/>
                    <a:lumOff val="25000"/>
                  </a:schemeClr>
                </a:solidFill>
                <a:latin typeface="Arial Nova Cond" panose="020B0506020202020204" pitchFamily="34" charset="0"/>
              </a:rPr>
              <a:t>At the activation point, job seekers are required to have completed an activation requirement if not, they will need to undertake the Mandatory Activity Requirement.</a:t>
            </a:r>
            <a:endParaRPr lang="en-AU" sz="601" b="1" dirty="0">
              <a:solidFill>
                <a:schemeClr val="tx1">
                  <a:lumMod val="75000"/>
                  <a:lumOff val="25000"/>
                </a:schemeClr>
              </a:solidFill>
              <a:latin typeface="Arial Nova Cond" panose="020B0506020202020204" pitchFamily="34" charset="0"/>
            </a:endParaRPr>
          </a:p>
        </p:txBody>
      </p:sp>
      <p:grpSp>
        <p:nvGrpSpPr>
          <p:cNvPr id="276" name="Group 275">
            <a:extLst>
              <a:ext uri="{FF2B5EF4-FFF2-40B4-BE49-F238E27FC236}">
                <a16:creationId xmlns:a16="http://schemas.microsoft.com/office/drawing/2014/main" id="{9538251F-E2AA-4FD2-A743-987F64A82AF5}"/>
              </a:ext>
            </a:extLst>
          </p:cNvPr>
          <p:cNvGrpSpPr/>
          <p:nvPr/>
        </p:nvGrpSpPr>
        <p:grpSpPr>
          <a:xfrm>
            <a:off x="6790731" y="2729276"/>
            <a:ext cx="162344" cy="203324"/>
            <a:chOff x="8220387" y="5136789"/>
            <a:chExt cx="174404" cy="218432"/>
          </a:xfrm>
        </p:grpSpPr>
        <p:pic>
          <p:nvPicPr>
            <p:cNvPr id="277" name="Graphic 276" descr="Hourglass">
              <a:extLst>
                <a:ext uri="{FF2B5EF4-FFF2-40B4-BE49-F238E27FC236}">
                  <a16:creationId xmlns:a16="http://schemas.microsoft.com/office/drawing/2014/main" id="{2F3D49B4-B542-4095-AD01-152D73D2826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316501">
              <a:off x="8223424" y="5183854"/>
              <a:ext cx="171367" cy="171367"/>
            </a:xfrm>
            <a:prstGeom prst="rect">
              <a:avLst/>
            </a:prstGeom>
          </p:spPr>
        </p:pic>
        <p:sp>
          <p:nvSpPr>
            <p:cNvPr id="278" name="Arc 277">
              <a:extLst>
                <a:ext uri="{FF2B5EF4-FFF2-40B4-BE49-F238E27FC236}">
                  <a16:creationId xmlns:a16="http://schemas.microsoft.com/office/drawing/2014/main" id="{03AB9AB2-CAFF-4F56-937E-832576B1F615}"/>
                </a:ext>
              </a:extLst>
            </p:cNvPr>
            <p:cNvSpPr/>
            <p:nvPr/>
          </p:nvSpPr>
          <p:spPr>
            <a:xfrm>
              <a:off x="8220387" y="5136789"/>
              <a:ext cx="113792" cy="113792"/>
            </a:xfrm>
            <a:prstGeom prst="arc">
              <a:avLst>
                <a:gd name="adj1" fmla="val 6800221"/>
                <a:gd name="adj2" fmla="val 20654485"/>
              </a:avLst>
            </a:prstGeom>
            <a:ln w="9525">
              <a:solidFill>
                <a:srgbClr val="008276"/>
              </a:solidFill>
              <a:head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351" dirty="0"/>
            </a:p>
          </p:txBody>
        </p:sp>
      </p:grpSp>
      <p:sp>
        <p:nvSpPr>
          <p:cNvPr id="122" name="Rectangle 121">
            <a:extLst>
              <a:ext uri="{FF2B5EF4-FFF2-40B4-BE49-F238E27FC236}">
                <a16:creationId xmlns:a16="http://schemas.microsoft.com/office/drawing/2014/main" id="{CCE8E48B-080F-4E64-9B73-0449111AEA00}"/>
              </a:ext>
            </a:extLst>
          </p:cNvPr>
          <p:cNvSpPr/>
          <p:nvPr/>
        </p:nvSpPr>
        <p:spPr>
          <a:xfrm>
            <a:off x="6873316" y="2661221"/>
            <a:ext cx="1501110" cy="739561"/>
          </a:xfrm>
          <a:prstGeom prst="rect">
            <a:avLst/>
          </a:prstGeom>
        </p:spPr>
        <p:txBody>
          <a:bodyPr wrap="square">
            <a:spAutoFit/>
          </a:bodyPr>
          <a:lstStyle/>
          <a:p>
            <a:r>
              <a:rPr lang="en-AU" sz="601" b="1" dirty="0">
                <a:solidFill>
                  <a:srgbClr val="009A6D"/>
                </a:solidFill>
                <a:latin typeface="Arial Nova Cond" panose="020B0506020202020204" pitchFamily="34" charset="0"/>
              </a:rPr>
              <a:t>Future activation points</a:t>
            </a:r>
            <a:br>
              <a:rPr lang="en-AU" sz="601" b="1" dirty="0">
                <a:solidFill>
                  <a:schemeClr val="accent3"/>
                </a:solidFill>
                <a:latin typeface="Arial Nova Cond" panose="020B0506020202020204" pitchFamily="34" charset="0"/>
              </a:rPr>
            </a:br>
            <a:r>
              <a:rPr lang="en-AU" sz="601" dirty="0">
                <a:solidFill>
                  <a:schemeClr val="tx1">
                    <a:lumMod val="75000"/>
                    <a:lumOff val="25000"/>
                  </a:schemeClr>
                </a:solidFill>
                <a:latin typeface="Arial Nova Cond" panose="020B0506020202020204" pitchFamily="34" charset="0"/>
              </a:rPr>
              <a:t>Job seekers next activation point will be 6 months from their current activation point if they engage early in Activities, </a:t>
            </a:r>
            <a:r>
              <a:rPr lang="en-AU" sz="601" u="sng" dirty="0">
                <a:solidFill>
                  <a:schemeClr val="tx1">
                    <a:lumMod val="75000"/>
                    <a:lumOff val="25000"/>
                  </a:schemeClr>
                </a:solidFill>
                <a:latin typeface="Arial Nova Cond" panose="020B0506020202020204" pitchFamily="34" charset="0"/>
              </a:rPr>
              <a:t>or</a:t>
            </a:r>
            <a:r>
              <a:rPr lang="en-AU" sz="601" dirty="0">
                <a:solidFill>
                  <a:schemeClr val="tx1">
                    <a:lumMod val="75000"/>
                    <a:lumOff val="25000"/>
                  </a:schemeClr>
                </a:solidFill>
                <a:latin typeface="Arial Nova Cond" panose="020B0506020202020204" pitchFamily="34" charset="0"/>
              </a:rPr>
              <a:t> 6 months from their last day of participation in their Mandatory Activity (or alternate Activity). </a:t>
            </a:r>
          </a:p>
        </p:txBody>
      </p:sp>
    </p:spTree>
    <p:extLst>
      <p:ext uri="{BB962C8B-B14F-4D97-AF65-F5344CB8AC3E}">
        <p14:creationId xmlns:p14="http://schemas.microsoft.com/office/powerpoint/2010/main" val="1663010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B800DE7-E0EE-4C08-974F-67971F19A27B}"/>
              </a:ext>
            </a:extLst>
          </p:cNvPr>
          <p:cNvSpPr>
            <a:spLocks noGrp="1"/>
          </p:cNvSpPr>
          <p:nvPr>
            <p:ph type="ftr" sz="quarter" idx="18"/>
          </p:nvPr>
        </p:nvSpPr>
        <p:spPr/>
        <p:txBody>
          <a:bodyPr/>
          <a:lstStyle/>
          <a:p>
            <a:r>
              <a:rPr lang="en-AU" dirty="0"/>
              <a:t>​‌OFFICIAL‌​</a:t>
            </a:r>
          </a:p>
        </p:txBody>
      </p:sp>
      <p:sp>
        <p:nvSpPr>
          <p:cNvPr id="5" name="Title 1">
            <a:extLst>
              <a:ext uri="{FF2B5EF4-FFF2-40B4-BE49-F238E27FC236}">
                <a16:creationId xmlns:a16="http://schemas.microsoft.com/office/drawing/2014/main" id="{7E71DC42-C80D-443D-8BAC-D97ED939F2D0}"/>
              </a:ext>
            </a:extLst>
          </p:cNvPr>
          <p:cNvSpPr txBox="1">
            <a:spLocks/>
          </p:cNvSpPr>
          <p:nvPr/>
        </p:nvSpPr>
        <p:spPr>
          <a:xfrm>
            <a:off x="6473329" y="779263"/>
            <a:ext cx="1724528" cy="441498"/>
          </a:xfrm>
          <a:prstGeom prst="rect">
            <a:avLst/>
          </a:prstGeom>
        </p:spPr>
        <p:txBody>
          <a:bodyPr lIns="91355" tIns="45678" rIns="91355" bIns="45678"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514350">
              <a:lnSpc>
                <a:spcPct val="100000"/>
              </a:lnSpc>
              <a:spcAft>
                <a:spcPts val="200"/>
              </a:spcAft>
            </a:pPr>
            <a:r>
              <a:rPr lang="en-AU" sz="1199" b="1" dirty="0">
                <a:solidFill>
                  <a:prstClr val="white"/>
                </a:solidFill>
                <a:latin typeface="Calibri"/>
                <a:cs typeface="Calibri"/>
              </a:rPr>
              <a:t>From…</a:t>
            </a:r>
          </a:p>
          <a:p>
            <a:pPr marL="171292" indent="-171292" defTabSz="514350">
              <a:lnSpc>
                <a:spcPct val="100000"/>
              </a:lnSpc>
              <a:spcAft>
                <a:spcPts val="200"/>
              </a:spcAft>
              <a:buFont typeface="Arial" panose="020B0604020202020204" pitchFamily="34" charset="0"/>
              <a:buChar char="•"/>
            </a:pPr>
            <a:r>
              <a:rPr lang="en-AU" sz="1049" dirty="0">
                <a:solidFill>
                  <a:prstClr val="white"/>
                </a:solidFill>
                <a:latin typeface="Calibri Light"/>
                <a:cs typeface="Calibri Light"/>
              </a:rPr>
              <a:t>…</a:t>
            </a:r>
          </a:p>
        </p:txBody>
      </p:sp>
      <p:pic>
        <p:nvPicPr>
          <p:cNvPr id="7" name="Picture 6" descr="A picture containing sunburst chart&#10;&#10;Description automatically generated">
            <a:extLst>
              <a:ext uri="{FF2B5EF4-FFF2-40B4-BE49-F238E27FC236}">
                <a16:creationId xmlns:a16="http://schemas.microsoft.com/office/drawing/2014/main" id="{BAFAD0BC-D6E3-4F2A-931D-D87DE6965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001" y="3692024"/>
            <a:ext cx="3336000" cy="1249965"/>
          </a:xfrm>
          <a:prstGeom prst="rect">
            <a:avLst/>
          </a:prstGeom>
        </p:spPr>
      </p:pic>
      <p:grpSp>
        <p:nvGrpSpPr>
          <p:cNvPr id="8" name="Group 7">
            <a:extLst>
              <a:ext uri="{FF2B5EF4-FFF2-40B4-BE49-F238E27FC236}">
                <a16:creationId xmlns:a16="http://schemas.microsoft.com/office/drawing/2014/main" id="{9579C910-D73E-4475-BFD6-EFE963A38C3C}"/>
              </a:ext>
            </a:extLst>
          </p:cNvPr>
          <p:cNvGrpSpPr/>
          <p:nvPr/>
        </p:nvGrpSpPr>
        <p:grpSpPr>
          <a:xfrm>
            <a:off x="0" y="0"/>
            <a:ext cx="5940152" cy="5148263"/>
            <a:chOff x="-2027244" y="0"/>
            <a:chExt cx="7047166" cy="5160856"/>
          </a:xfrm>
        </p:grpSpPr>
        <p:sp>
          <p:nvSpPr>
            <p:cNvPr id="9" name="Pentagon 34">
              <a:extLst>
                <a:ext uri="{FF2B5EF4-FFF2-40B4-BE49-F238E27FC236}">
                  <a16:creationId xmlns:a16="http://schemas.microsoft.com/office/drawing/2014/main" id="{24F784E7-9595-4BFC-A462-4AE49D76F6EE}"/>
                </a:ext>
              </a:extLst>
            </p:cNvPr>
            <p:cNvSpPr/>
            <p:nvPr/>
          </p:nvSpPr>
          <p:spPr>
            <a:xfrm>
              <a:off x="-2027244" y="0"/>
              <a:ext cx="6514855" cy="5148262"/>
            </a:xfrm>
            <a:prstGeom prst="homePlate">
              <a:avLst>
                <a:gd name="adj" fmla="val 12258"/>
              </a:avLst>
            </a:prstGeom>
            <a:gradFill flip="none" rotWithShape="1">
              <a:gsLst>
                <a:gs pos="16000">
                  <a:srgbClr val="002A3B"/>
                </a:gs>
                <a:gs pos="100000">
                  <a:srgbClr val="003A5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799" dirty="0">
                <a:solidFill>
                  <a:prstClr val="white"/>
                </a:solidFill>
                <a:latin typeface="Calibri" panose="020F0502020204030204"/>
              </a:endParaRPr>
            </a:p>
          </p:txBody>
        </p:sp>
        <p:pic>
          <p:nvPicPr>
            <p:cNvPr id="10" name="Picture 9">
              <a:extLst>
                <a:ext uri="{FF2B5EF4-FFF2-40B4-BE49-F238E27FC236}">
                  <a16:creationId xmlns:a16="http://schemas.microsoft.com/office/drawing/2014/main" id="{79AA4CF2-0279-44C6-90B6-491A53C7710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6216" b="7716"/>
            <a:stretch/>
          </p:blipFill>
          <p:spPr>
            <a:xfrm rot="120000">
              <a:off x="2998921" y="2562143"/>
              <a:ext cx="2021001" cy="2598713"/>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grpSp>
      <p:sp>
        <p:nvSpPr>
          <p:cNvPr id="13" name="Title 1">
            <a:extLst>
              <a:ext uri="{FF2B5EF4-FFF2-40B4-BE49-F238E27FC236}">
                <a16:creationId xmlns:a16="http://schemas.microsoft.com/office/drawing/2014/main" id="{F9C7E4A0-9A9D-4596-A70B-EBE5E30E50BF}"/>
              </a:ext>
            </a:extLst>
          </p:cNvPr>
          <p:cNvSpPr txBox="1">
            <a:spLocks/>
          </p:cNvSpPr>
          <p:nvPr/>
        </p:nvSpPr>
        <p:spPr>
          <a:xfrm>
            <a:off x="210970" y="244047"/>
            <a:ext cx="5491459" cy="441498"/>
          </a:xfrm>
          <a:prstGeom prst="rect">
            <a:avLst/>
          </a:prstGeom>
        </p:spPr>
        <p:txBody>
          <a:bodyPr lIns="91355" tIns="45678" rIns="91355" bIns="45678"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514350"/>
            <a:r>
              <a:rPr lang="en-AU" sz="2400" b="1" dirty="0">
                <a:solidFill>
                  <a:prstClr val="white"/>
                </a:solidFill>
                <a:latin typeface="Calibri" panose="020F0502020204030204" pitchFamily="34" charset="0"/>
                <a:cs typeface="Calibri" panose="020F0502020204030204" pitchFamily="34" charset="0"/>
              </a:rPr>
              <a:t>Targeted Compliance Framework</a:t>
            </a:r>
          </a:p>
        </p:txBody>
      </p:sp>
      <p:sp>
        <p:nvSpPr>
          <p:cNvPr id="14" name="TextBox 13">
            <a:extLst>
              <a:ext uri="{FF2B5EF4-FFF2-40B4-BE49-F238E27FC236}">
                <a16:creationId xmlns:a16="http://schemas.microsoft.com/office/drawing/2014/main" id="{0F689B18-5F01-4CC9-A608-4DD1F92D1C48}"/>
              </a:ext>
            </a:extLst>
          </p:cNvPr>
          <p:cNvSpPr txBox="1"/>
          <p:nvPr/>
        </p:nvSpPr>
        <p:spPr>
          <a:xfrm>
            <a:off x="4696434" y="1002915"/>
            <a:ext cx="3888433" cy="2585323"/>
          </a:xfrm>
          <a:prstGeom prst="rect">
            <a:avLst/>
          </a:prstGeom>
          <a:noFill/>
        </p:spPr>
        <p:txBody>
          <a:bodyPr wrap="square" rtlCol="0">
            <a:spAutoFit/>
          </a:bodyPr>
          <a:lstStyle/>
          <a:p>
            <a:pPr marL="742950" lvl="1" indent="-285750">
              <a:buFont typeface="Arial" panose="020B0604020202020204" pitchFamily="34" charset="0"/>
              <a:buChar char="•"/>
            </a:pPr>
            <a:r>
              <a:rPr lang="en-AU" dirty="0">
                <a:latin typeface="Arial Nova Cond" panose="020B0506020202020204" pitchFamily="34" charset="0"/>
              </a:rPr>
              <a:t>TCF processes and safeguards:</a:t>
            </a:r>
          </a:p>
          <a:p>
            <a:pPr marL="1657350" lvl="3" indent="-285750">
              <a:buFont typeface="Arial" panose="020B0604020202020204" pitchFamily="34" charset="0"/>
              <a:buChar char="•"/>
            </a:pPr>
            <a:r>
              <a:rPr lang="en-AU" dirty="0">
                <a:latin typeface="Arial Nova Cond" panose="020B0506020202020204" pitchFamily="34" charset="0"/>
              </a:rPr>
              <a:t>Three zones</a:t>
            </a:r>
          </a:p>
          <a:p>
            <a:pPr lvl="2"/>
            <a:endParaRPr lang="en-AU" dirty="0">
              <a:latin typeface="Arial Nova Cond" panose="020B0506020202020204" pitchFamily="34" charset="0"/>
            </a:endParaRPr>
          </a:p>
          <a:p>
            <a:pPr marL="1657350" lvl="3" indent="-285750">
              <a:buFont typeface="Arial" panose="020B0604020202020204" pitchFamily="34" charset="0"/>
              <a:buChar char="•"/>
            </a:pPr>
            <a:r>
              <a:rPr lang="en-AU" dirty="0">
                <a:latin typeface="Arial Nova Cond" panose="020B0506020202020204" pitchFamily="34" charset="0"/>
              </a:rPr>
              <a:t>Demerits and potential payment suspensions, and</a:t>
            </a:r>
          </a:p>
          <a:p>
            <a:pPr lvl="2"/>
            <a:r>
              <a:rPr lang="en-AU" dirty="0">
                <a:latin typeface="Arial Nova Cond" panose="020B0506020202020204" pitchFamily="34" charset="0"/>
              </a:rPr>
              <a:t> </a:t>
            </a:r>
          </a:p>
          <a:p>
            <a:pPr marL="1657350" lvl="3" indent="-285750">
              <a:buFont typeface="Arial" panose="020B0604020202020204" pitchFamily="34" charset="0"/>
              <a:buChar char="•"/>
            </a:pPr>
            <a:r>
              <a:rPr lang="en-AU" dirty="0">
                <a:latin typeface="Arial Nova Cond" panose="020B0506020202020204" pitchFamily="34" charset="0"/>
              </a:rPr>
              <a:t>Capability Interviews and Assessments.</a:t>
            </a:r>
          </a:p>
        </p:txBody>
      </p:sp>
      <p:sp>
        <p:nvSpPr>
          <p:cNvPr id="16" name="TextBox 15">
            <a:extLst>
              <a:ext uri="{FF2B5EF4-FFF2-40B4-BE49-F238E27FC236}">
                <a16:creationId xmlns:a16="http://schemas.microsoft.com/office/drawing/2014/main" id="{86A20C01-7FDB-4210-82D7-A4D9E9D83067}"/>
              </a:ext>
            </a:extLst>
          </p:cNvPr>
          <p:cNvSpPr txBox="1"/>
          <p:nvPr/>
        </p:nvSpPr>
        <p:spPr>
          <a:xfrm>
            <a:off x="446811" y="1000012"/>
            <a:ext cx="4392962" cy="2862322"/>
          </a:xfrm>
          <a:prstGeom prst="rect">
            <a:avLst/>
          </a:prstGeom>
          <a:noFill/>
        </p:spPr>
        <p:txBody>
          <a:bodyPr wrap="square">
            <a:spAutoFit/>
          </a:bodyPr>
          <a:lstStyle/>
          <a:p>
            <a:r>
              <a:rPr lang="en-AU" sz="1800" dirty="0">
                <a:solidFill>
                  <a:schemeClr val="bg1"/>
                </a:solidFill>
                <a:latin typeface="Arial Nova Cond" panose="020B0506020202020204" pitchFamily="34" charset="0"/>
              </a:rPr>
              <a:t>The Targeted Compliance Framework (TCF) applies to </a:t>
            </a:r>
            <a:r>
              <a:rPr lang="en-AU" dirty="0">
                <a:solidFill>
                  <a:schemeClr val="bg1"/>
                </a:solidFill>
                <a:latin typeface="Arial Nova Cond" panose="020B0506020202020204" pitchFamily="34" charset="0"/>
              </a:rPr>
              <a:t>job seekers</a:t>
            </a:r>
            <a:r>
              <a:rPr lang="en-AU" sz="1800" dirty="0">
                <a:solidFill>
                  <a:schemeClr val="bg1"/>
                </a:solidFill>
                <a:latin typeface="Arial Nova Cond" panose="020B0506020202020204" pitchFamily="34" charset="0"/>
              </a:rPr>
              <a:t> who don’t meet their </a:t>
            </a:r>
            <a:r>
              <a:rPr lang="en-AU" dirty="0">
                <a:solidFill>
                  <a:schemeClr val="bg1"/>
                </a:solidFill>
                <a:latin typeface="Arial Nova Cond" panose="020B0506020202020204" pitchFamily="34" charset="0"/>
              </a:rPr>
              <a:t>mutual obligation </a:t>
            </a:r>
            <a:r>
              <a:rPr lang="en-AU" sz="1800" dirty="0">
                <a:solidFill>
                  <a:schemeClr val="bg1"/>
                </a:solidFill>
                <a:latin typeface="Arial Nova Cond" panose="020B0506020202020204" pitchFamily="34" charset="0"/>
              </a:rPr>
              <a:t>requirements.</a:t>
            </a:r>
          </a:p>
          <a:p>
            <a:endParaRPr lang="en-AU" dirty="0">
              <a:solidFill>
                <a:schemeClr val="bg1"/>
              </a:solidFill>
              <a:latin typeface="Arial Nova Cond" panose="020B0506020202020204" pitchFamily="34" charset="0"/>
            </a:endParaRPr>
          </a:p>
          <a:p>
            <a:r>
              <a:rPr lang="en-AU" dirty="0">
                <a:solidFill>
                  <a:schemeClr val="bg1"/>
                </a:solidFill>
                <a:latin typeface="Arial Nova Cond" panose="020B0506020202020204" pitchFamily="34" charset="0"/>
              </a:rPr>
              <a:t>This includes when a job seeker fails to meet:</a:t>
            </a:r>
          </a:p>
          <a:p>
            <a:pPr marL="742950" lvl="1" indent="-285750">
              <a:buFont typeface="Arial" panose="020B0604020202020204" pitchFamily="34" charset="0"/>
              <a:buChar char="•"/>
            </a:pPr>
            <a:r>
              <a:rPr lang="en-AU" dirty="0">
                <a:solidFill>
                  <a:schemeClr val="bg1"/>
                </a:solidFill>
                <a:latin typeface="Arial Nova Cond" panose="020B0506020202020204" pitchFamily="34" charset="0"/>
              </a:rPr>
              <a:t>their monthly </a:t>
            </a:r>
            <a:r>
              <a:rPr lang="en-AU" b="1" dirty="0">
                <a:solidFill>
                  <a:schemeClr val="bg1"/>
                </a:solidFill>
                <a:latin typeface="Arial Nova Cond" panose="020B0506020202020204" pitchFamily="34" charset="0"/>
              </a:rPr>
              <a:t>points target</a:t>
            </a:r>
            <a:r>
              <a:rPr lang="en-AU" dirty="0">
                <a:solidFill>
                  <a:schemeClr val="bg1"/>
                </a:solidFill>
                <a:latin typeface="Arial Nova Cond" panose="020B0506020202020204" pitchFamily="34" charset="0"/>
              </a:rPr>
              <a:t>, without a valid reason, and</a:t>
            </a:r>
          </a:p>
          <a:p>
            <a:endParaRPr lang="en-AU" dirty="0">
              <a:solidFill>
                <a:schemeClr val="bg1"/>
              </a:solidFill>
              <a:latin typeface="Arial Nova Cond" panose="020B0506020202020204" pitchFamily="34" charset="0"/>
            </a:endParaRPr>
          </a:p>
          <a:p>
            <a:pPr marL="742950" lvl="1" indent="-285750">
              <a:buFont typeface="Arial" panose="020B0604020202020204" pitchFamily="34" charset="0"/>
              <a:buChar char="•"/>
            </a:pPr>
            <a:r>
              <a:rPr lang="en-AU" dirty="0">
                <a:solidFill>
                  <a:schemeClr val="bg1"/>
                </a:solidFill>
                <a:latin typeface="Arial Nova Cond" panose="020B0506020202020204" pitchFamily="34" charset="0"/>
              </a:rPr>
              <a:t>any other requirements as outlined in their Job Plan</a:t>
            </a:r>
          </a:p>
        </p:txBody>
      </p:sp>
    </p:spTree>
    <p:extLst>
      <p:ext uri="{BB962C8B-B14F-4D97-AF65-F5344CB8AC3E}">
        <p14:creationId xmlns:p14="http://schemas.microsoft.com/office/powerpoint/2010/main" val="2736948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827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A751-49A0-4303-BFE1-F7860D6215A3}"/>
              </a:ext>
            </a:extLst>
          </p:cNvPr>
          <p:cNvSpPr txBox="1">
            <a:spLocks/>
          </p:cNvSpPr>
          <p:nvPr/>
        </p:nvSpPr>
        <p:spPr>
          <a:xfrm>
            <a:off x="864000" y="2044800"/>
            <a:ext cx="6858000" cy="457323"/>
          </a:xfrm>
          <a:prstGeom prst="rect">
            <a:avLst/>
          </a:prstGeom>
        </p:spPr>
        <p:txBody>
          <a:bodyPr>
            <a:normAutofit lnSpcReduction="10000"/>
          </a:bodyPr>
          <a:lstStyle>
            <a:lvl1pPr algn="l" defTabSz="685783" rtl="0" eaLnBrk="1" latinLnBrk="0" hangingPunct="1">
              <a:lnSpc>
                <a:spcPct val="90000"/>
              </a:lnSpc>
              <a:spcBef>
                <a:spcPct val="0"/>
              </a:spcBef>
              <a:buNone/>
              <a:defRPr kumimoji="0" lang="en-US" sz="2500" b="0" i="0" u="none" strike="noStrike" kern="1200" cap="none" spc="0" normalizeH="0" baseline="0" dirty="0">
                <a:ln>
                  <a:noFill/>
                </a:ln>
                <a:solidFill>
                  <a:srgbClr val="002D3F"/>
                </a:solidFill>
                <a:effectLst/>
                <a:uLnTx/>
                <a:uFillTx/>
                <a:latin typeface="+mj-lt"/>
                <a:ea typeface="+mj-ea"/>
                <a:cs typeface="+mj-cs"/>
                <a:sym typeface="+mj-lt"/>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Arial Nova" panose="020B0504020202020204" pitchFamily="34" charset="0"/>
                <a:ea typeface="+mj-ea"/>
                <a:cs typeface="+mj-cs"/>
                <a:sym typeface="+mj-lt"/>
              </a:rPr>
              <a:t>Thank you</a:t>
            </a:r>
          </a:p>
        </p:txBody>
      </p:sp>
    </p:spTree>
    <p:extLst>
      <p:ext uri="{BB962C8B-B14F-4D97-AF65-F5344CB8AC3E}">
        <p14:creationId xmlns:p14="http://schemas.microsoft.com/office/powerpoint/2010/main" val="1737110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BE50DCB-BBBB-4F05-AAC3-FF0D5067880E}"/>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13898" r="25276"/>
          <a:stretch/>
        </p:blipFill>
        <p:spPr>
          <a:xfrm>
            <a:off x="4230" y="2382"/>
            <a:ext cx="4567771" cy="5143501"/>
          </a:xfrm>
        </p:spPr>
      </p:pic>
      <p:sp>
        <p:nvSpPr>
          <p:cNvPr id="11" name="TextBox 10">
            <a:extLst>
              <a:ext uri="{FF2B5EF4-FFF2-40B4-BE49-F238E27FC236}">
                <a16:creationId xmlns:a16="http://schemas.microsoft.com/office/drawing/2014/main" id="{BAF1BA94-051A-4F74-998F-71D6C67238BA}"/>
              </a:ext>
            </a:extLst>
          </p:cNvPr>
          <p:cNvSpPr txBox="1"/>
          <p:nvPr/>
        </p:nvSpPr>
        <p:spPr>
          <a:xfrm>
            <a:off x="4715882" y="654253"/>
            <a:ext cx="3093480" cy="3599062"/>
          </a:xfrm>
          <a:prstGeom prst="rect">
            <a:avLst/>
          </a:prstGeom>
          <a:noFill/>
        </p:spPr>
        <p:txBody>
          <a:bodyPr wrap="square" rtlCol="0">
            <a:spAutoFit/>
          </a:bodyPr>
          <a:lstStyle/>
          <a:p>
            <a:r>
              <a:rPr lang="en-AU" sz="2398" b="1" dirty="0">
                <a:solidFill>
                  <a:schemeClr val="bg1"/>
                </a:solidFill>
                <a:latin typeface="Arial Nova" panose="020B0504020202020204" pitchFamily="34" charset="0"/>
              </a:rPr>
              <a:t>Acknowledgement of country</a:t>
            </a:r>
          </a:p>
          <a:p>
            <a:endParaRPr lang="en-AU" sz="1799" dirty="0">
              <a:solidFill>
                <a:schemeClr val="bg1"/>
              </a:solidFill>
              <a:latin typeface="Arial Nova" panose="020B0504020202020204" pitchFamily="34" charset="0"/>
            </a:endParaRPr>
          </a:p>
          <a:p>
            <a:endParaRPr lang="en-AU" sz="1799" dirty="0">
              <a:solidFill>
                <a:schemeClr val="bg1"/>
              </a:solidFill>
              <a:latin typeface="Arial Nova" panose="020B0504020202020204" pitchFamily="34" charset="0"/>
            </a:endParaRPr>
          </a:p>
          <a:p>
            <a:r>
              <a:rPr lang="en-AU" sz="1799" dirty="0">
                <a:solidFill>
                  <a:schemeClr val="bg1"/>
                </a:solidFill>
                <a:latin typeface="Arial Nova Cond" panose="020B0506020202020204" pitchFamily="34" charset="0"/>
              </a:rPr>
              <a:t>We respectfully acknowledge the traditional owners &amp; custodians of this land.</a:t>
            </a:r>
          </a:p>
          <a:p>
            <a:endParaRPr lang="en-AU" sz="1799" dirty="0">
              <a:solidFill>
                <a:schemeClr val="bg1"/>
              </a:solidFill>
              <a:latin typeface="Arial Nova Cond" panose="020B0506020202020204" pitchFamily="34" charset="0"/>
            </a:endParaRPr>
          </a:p>
          <a:p>
            <a:r>
              <a:rPr lang="en-AU" sz="1799" dirty="0">
                <a:solidFill>
                  <a:schemeClr val="bg1"/>
                </a:solidFill>
                <a:latin typeface="Arial Nova Cond" panose="020B0506020202020204" pitchFamily="34" charset="0"/>
              </a:rPr>
              <a:t>We pay our respects to them &amp; their elders past, present &amp; emerging.</a:t>
            </a:r>
          </a:p>
          <a:p>
            <a:endParaRPr lang="en-AU" sz="1799" dirty="0">
              <a:latin typeface="Arial Nova" panose="020B0504020202020204" pitchFamily="34" charset="0"/>
            </a:endParaRPr>
          </a:p>
        </p:txBody>
      </p:sp>
    </p:spTree>
    <p:extLst>
      <p:ext uri="{BB962C8B-B14F-4D97-AF65-F5344CB8AC3E}">
        <p14:creationId xmlns:p14="http://schemas.microsoft.com/office/powerpoint/2010/main" val="2548324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510"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9E78B1BC-4080-4051-A6D4-0EFE707BF9E4}"/>
              </a:ext>
            </a:extLst>
          </p:cNvPr>
          <p:cNvSpPr txBox="1"/>
          <p:nvPr/>
        </p:nvSpPr>
        <p:spPr>
          <a:xfrm>
            <a:off x="8375904" y="4808332"/>
            <a:ext cx="285750" cy="115416"/>
          </a:xfrm>
          <a:prstGeom prst="rect">
            <a:avLst/>
          </a:prstGeom>
          <a:noFill/>
        </p:spPr>
        <p:txBody>
          <a:bodyPr wrap="square" lIns="0" tIns="0" rIns="0" bIns="0" rtlCol="0" anchor="b">
            <a:sp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kumimoji="0" lang="en-US" sz="750" b="0" i="0" u="none" strike="noStrike" kern="1200" cap="none" spc="0" normalizeH="0" baseline="0" noProof="0" smtClean="0">
                <a:ln>
                  <a:noFill/>
                </a:ln>
                <a:solidFill>
                  <a:prstClr val="white">
                    <a:lumMod val="50000"/>
                  </a:prstClr>
                </a:solidFill>
                <a:effectLst/>
                <a:uLnTx/>
                <a:uFillTx/>
                <a:latin typeface="Calibri"/>
                <a:ea typeface="+mn-ea"/>
                <a:cs typeface="+mn-cs"/>
                <a:sym typeface="+mn-lt"/>
              </a:rPr>
              <a:pPr marL="0" marR="0" lvl="0" indent="0" algn="r" defTabSz="685783" rtl="0" eaLnBrk="1" fontAlgn="auto" latinLnBrk="0" hangingPunct="1">
                <a:lnSpc>
                  <a:spcPct val="100000"/>
                </a:lnSpc>
                <a:spcBef>
                  <a:spcPts val="0"/>
                </a:spcBef>
                <a:spcAft>
                  <a:spcPts val="0"/>
                </a:spcAft>
                <a:buClrTx/>
                <a:buSzTx/>
                <a:buFontTx/>
                <a:buNone/>
                <a:tabLst/>
                <a:defRPr/>
              </a:pPr>
              <a:t>3</a:t>
            </a:fld>
            <a:endParaRPr kumimoji="0" lang="en-US" sz="600" b="0" i="0" u="none" strike="noStrike" kern="1200" cap="none" spc="0" normalizeH="0" baseline="0" noProof="0" dirty="0">
              <a:ln>
                <a:noFill/>
              </a:ln>
              <a:solidFill>
                <a:prstClr val="white">
                  <a:lumMod val="50000"/>
                </a:prstClr>
              </a:solidFill>
              <a:effectLst/>
              <a:uLnTx/>
              <a:uFillTx/>
              <a:latin typeface="Calibri"/>
              <a:ea typeface="+mn-ea"/>
              <a:cs typeface="+mn-cs"/>
              <a:sym typeface="+mn-lt"/>
            </a:endParaRPr>
          </a:p>
        </p:txBody>
      </p:sp>
      <p:sp>
        <p:nvSpPr>
          <p:cNvPr id="9" name="Title 8">
            <a:extLst>
              <a:ext uri="{FF2B5EF4-FFF2-40B4-BE49-F238E27FC236}">
                <a16:creationId xmlns:a16="http://schemas.microsoft.com/office/drawing/2014/main" id="{2B4B5603-D1A6-4904-BD64-262B04FAC1D0}"/>
              </a:ext>
            </a:extLst>
          </p:cNvPr>
          <p:cNvSpPr>
            <a:spLocks noGrp="1"/>
          </p:cNvSpPr>
          <p:nvPr>
            <p:ph type="title"/>
          </p:nvPr>
        </p:nvSpPr>
        <p:spPr>
          <a:xfrm>
            <a:off x="675282" y="23695"/>
            <a:ext cx="6364188" cy="993775"/>
          </a:xfrm>
        </p:spPr>
        <p:txBody>
          <a:bodyPr>
            <a:normAutofit/>
          </a:bodyPr>
          <a:lstStyle/>
          <a:p>
            <a:r>
              <a:rPr lang="en-AU" sz="2800" b="1" dirty="0"/>
              <a:t>The Points Based Activation System</a:t>
            </a:r>
          </a:p>
        </p:txBody>
      </p:sp>
      <p:sp>
        <p:nvSpPr>
          <p:cNvPr id="10" name="Content Placeholder 9">
            <a:extLst>
              <a:ext uri="{FF2B5EF4-FFF2-40B4-BE49-F238E27FC236}">
                <a16:creationId xmlns:a16="http://schemas.microsoft.com/office/drawing/2014/main" id="{FD033428-BA14-454D-9042-2C61E08C894D}"/>
              </a:ext>
            </a:extLst>
          </p:cNvPr>
          <p:cNvSpPr>
            <a:spLocks noGrp="1"/>
          </p:cNvSpPr>
          <p:nvPr>
            <p:ph idx="1"/>
          </p:nvPr>
        </p:nvSpPr>
        <p:spPr>
          <a:xfrm>
            <a:off x="457200" y="1710000"/>
            <a:ext cx="4750371" cy="3024371"/>
          </a:xfrm>
        </p:spPr>
        <p:txBody>
          <a:bodyPr/>
          <a:lstStyle/>
          <a:p>
            <a:endParaRPr lang="en-AU" dirty="0"/>
          </a:p>
        </p:txBody>
      </p:sp>
      <p:pic>
        <p:nvPicPr>
          <p:cNvPr id="44" name="Picture 43">
            <a:extLst>
              <a:ext uri="{FF2B5EF4-FFF2-40B4-BE49-F238E27FC236}">
                <a16:creationId xmlns:a16="http://schemas.microsoft.com/office/drawing/2014/main" id="{16FB4B12-84BB-4479-A149-1EABEE90DDF5}"/>
              </a:ext>
            </a:extLst>
          </p:cNvPr>
          <p:cNvPicPr>
            <a:picLocks noChangeAspect="1"/>
          </p:cNvPicPr>
          <p:nvPr/>
        </p:nvPicPr>
        <p:blipFill rotWithShape="1">
          <a:blip r:embed="rId7"/>
          <a:srcRect b="670"/>
          <a:stretch/>
        </p:blipFill>
        <p:spPr>
          <a:xfrm>
            <a:off x="1412942" y="1140927"/>
            <a:ext cx="3794629" cy="2520000"/>
          </a:xfrm>
          <a:prstGeom prst="rect">
            <a:avLst/>
          </a:prstGeom>
          <a:effectLst>
            <a:glow rad="101600">
              <a:schemeClr val="accent3">
                <a:satMod val="175000"/>
                <a:alpha val="40000"/>
              </a:schemeClr>
            </a:glow>
          </a:effectLst>
        </p:spPr>
      </p:pic>
      <p:pic>
        <p:nvPicPr>
          <p:cNvPr id="45" name="Picture 44">
            <a:extLst>
              <a:ext uri="{FF2B5EF4-FFF2-40B4-BE49-F238E27FC236}">
                <a16:creationId xmlns:a16="http://schemas.microsoft.com/office/drawing/2014/main" id="{31DD2983-220D-44B1-8593-ACF907B390B6}"/>
              </a:ext>
            </a:extLst>
          </p:cNvPr>
          <p:cNvPicPr>
            <a:picLocks noChangeAspect="1"/>
          </p:cNvPicPr>
          <p:nvPr/>
        </p:nvPicPr>
        <p:blipFill rotWithShape="1">
          <a:blip r:embed="rId8"/>
          <a:srcRect t="39260" r="50000" b="311"/>
          <a:stretch/>
        </p:blipFill>
        <p:spPr>
          <a:xfrm>
            <a:off x="2507181" y="3243462"/>
            <a:ext cx="2700390" cy="1480710"/>
          </a:xfrm>
          <a:prstGeom prst="rect">
            <a:avLst/>
          </a:prstGeom>
          <a:effectLst>
            <a:glow rad="101600">
              <a:schemeClr val="accent3">
                <a:satMod val="175000"/>
                <a:alpha val="40000"/>
              </a:schemeClr>
            </a:glow>
          </a:effectLst>
        </p:spPr>
      </p:pic>
      <p:pic>
        <p:nvPicPr>
          <p:cNvPr id="46" name="Picture 45">
            <a:extLst>
              <a:ext uri="{FF2B5EF4-FFF2-40B4-BE49-F238E27FC236}">
                <a16:creationId xmlns:a16="http://schemas.microsoft.com/office/drawing/2014/main" id="{FE33449E-D610-4A23-A19A-B33D4E4A03BE}"/>
              </a:ext>
            </a:extLst>
          </p:cNvPr>
          <p:cNvPicPr>
            <a:picLocks noChangeAspect="1"/>
          </p:cNvPicPr>
          <p:nvPr/>
        </p:nvPicPr>
        <p:blipFill>
          <a:blip r:embed="rId9"/>
          <a:stretch>
            <a:fillRect/>
          </a:stretch>
        </p:blipFill>
        <p:spPr>
          <a:xfrm>
            <a:off x="467544" y="1680387"/>
            <a:ext cx="2151348" cy="3043785"/>
          </a:xfrm>
          <a:prstGeom prst="rect">
            <a:avLst/>
          </a:prstGeom>
          <a:effectLst>
            <a:glow rad="101600">
              <a:schemeClr val="accent3">
                <a:satMod val="175000"/>
                <a:alpha val="40000"/>
              </a:schemeClr>
            </a:glow>
          </a:effectLst>
        </p:spPr>
      </p:pic>
      <p:sp>
        <p:nvSpPr>
          <p:cNvPr id="11" name="Rectangle 10">
            <a:extLst>
              <a:ext uri="{FF2B5EF4-FFF2-40B4-BE49-F238E27FC236}">
                <a16:creationId xmlns:a16="http://schemas.microsoft.com/office/drawing/2014/main" id="{4D447B94-F694-467D-BF0D-6A478225C9C1}"/>
              </a:ext>
            </a:extLst>
          </p:cNvPr>
          <p:cNvSpPr/>
          <p:nvPr/>
        </p:nvSpPr>
        <p:spPr>
          <a:xfrm>
            <a:off x="5364088" y="1771652"/>
            <a:ext cx="4097285" cy="3077766"/>
          </a:xfrm>
          <a:prstGeom prst="rect">
            <a:avLst/>
          </a:prstGeom>
        </p:spPr>
        <p:txBody>
          <a:bodyPr wrap="square">
            <a:spAutoFit/>
          </a:bodyPr>
          <a:lstStyle/>
          <a:p>
            <a:pPr marL="285750" indent="-285750">
              <a:spcAft>
                <a:spcPts val="1200"/>
              </a:spcAft>
              <a:buClr>
                <a:srgbClr val="008276"/>
              </a:buClr>
              <a:buFont typeface="Wingdings" panose="05000000000000000000" pitchFamily="2" charset="2"/>
              <a:buChar char="ü"/>
            </a:pPr>
            <a:r>
              <a:rPr lang="en-AU" sz="1600" dirty="0">
                <a:solidFill>
                  <a:prstClr val="black"/>
                </a:solidFill>
                <a:latin typeface="Arial Nova Cond" panose="020B0506020202020204" pitchFamily="34" charset="0"/>
                <a:cs typeface="Calibri" panose="020F0502020204030204" pitchFamily="34" charset="0"/>
              </a:rPr>
              <a:t>Choice in what job seekers can do</a:t>
            </a:r>
          </a:p>
          <a:p>
            <a:pPr marL="285750" indent="-285750">
              <a:spcAft>
                <a:spcPts val="1200"/>
              </a:spcAft>
              <a:buClr>
                <a:srgbClr val="008276"/>
              </a:buClr>
              <a:buFont typeface="Wingdings" panose="05000000000000000000" pitchFamily="2" charset="2"/>
              <a:buChar char="ü"/>
            </a:pPr>
            <a:r>
              <a:rPr lang="en-AU" sz="1600" dirty="0">
                <a:solidFill>
                  <a:prstClr val="black"/>
                </a:solidFill>
                <a:latin typeface="Arial Nova Cond" panose="020B0506020202020204" pitchFamily="34" charset="0"/>
                <a:cs typeface="Calibri" panose="020F0502020204030204" pitchFamily="34" charset="0"/>
              </a:rPr>
              <a:t>Independence and empowerment for job seekers</a:t>
            </a:r>
          </a:p>
          <a:p>
            <a:pPr marL="285750" indent="-285750">
              <a:spcAft>
                <a:spcPts val="1200"/>
              </a:spcAft>
              <a:buClr>
                <a:srgbClr val="008276"/>
              </a:buClr>
              <a:buFont typeface="Wingdings" panose="05000000000000000000" pitchFamily="2" charset="2"/>
              <a:buChar char="ü"/>
            </a:pPr>
            <a:r>
              <a:rPr lang="en-AU" sz="1600" dirty="0">
                <a:solidFill>
                  <a:prstClr val="black"/>
                </a:solidFill>
                <a:latin typeface="Arial Nova Cond" panose="020B0506020202020204" pitchFamily="34" charset="0"/>
                <a:cs typeface="Calibri" panose="020F0502020204030204" pitchFamily="34" charset="0"/>
              </a:rPr>
              <a:t>Rewarding participation and activation</a:t>
            </a:r>
          </a:p>
          <a:p>
            <a:pPr marL="285750" indent="-285750">
              <a:spcAft>
                <a:spcPts val="1200"/>
              </a:spcAft>
              <a:buClr>
                <a:srgbClr val="008276"/>
              </a:buClr>
              <a:buFont typeface="Wingdings" panose="05000000000000000000" pitchFamily="2" charset="2"/>
              <a:buChar char="ü"/>
            </a:pPr>
            <a:r>
              <a:rPr lang="en-AU" sz="1600" dirty="0">
                <a:solidFill>
                  <a:prstClr val="black"/>
                </a:solidFill>
                <a:latin typeface="Arial Nova Cond" panose="020B0506020202020204" pitchFamily="34" charset="0"/>
                <a:cs typeface="Calibri" panose="020F0502020204030204" pitchFamily="34" charset="0"/>
              </a:rPr>
              <a:t>Encourages job seekers to participate in activities</a:t>
            </a:r>
          </a:p>
          <a:p>
            <a:pPr marL="285750" indent="-285750">
              <a:spcAft>
                <a:spcPts val="1200"/>
              </a:spcAft>
              <a:buClr>
                <a:srgbClr val="008276"/>
              </a:buClr>
              <a:buFont typeface="Wingdings" panose="05000000000000000000" pitchFamily="2" charset="2"/>
              <a:buChar char="ü"/>
            </a:pPr>
            <a:r>
              <a:rPr lang="en-AU" sz="1600" dirty="0">
                <a:solidFill>
                  <a:prstClr val="black"/>
                </a:solidFill>
                <a:latin typeface="Arial Nova Cond" panose="020B0506020202020204" pitchFamily="34" charset="0"/>
                <a:cs typeface="Calibri" panose="020F0502020204030204" pitchFamily="34" charset="0"/>
              </a:rPr>
              <a:t>Simple for job seekers to use and understand</a:t>
            </a:r>
          </a:p>
          <a:p>
            <a:pPr marL="285750" indent="-285750">
              <a:spcAft>
                <a:spcPts val="1200"/>
              </a:spcAft>
              <a:buClr>
                <a:srgbClr val="008276"/>
              </a:buClr>
              <a:buFont typeface="Wingdings" panose="05000000000000000000" pitchFamily="2" charset="2"/>
              <a:buChar char="ü"/>
            </a:pPr>
            <a:endParaRPr lang="en-AU" sz="1600" dirty="0">
              <a:solidFill>
                <a:prstClr val="black"/>
              </a:solidFill>
              <a:latin typeface="Arial Nova Cond" panose="020B0506020202020204" pitchFamily="34" charset="0"/>
              <a:cs typeface="Calibri" panose="020F0502020204030204" pitchFamily="34" charset="0"/>
            </a:endParaRPr>
          </a:p>
        </p:txBody>
      </p:sp>
      <p:sp>
        <p:nvSpPr>
          <p:cNvPr id="12" name="Title 8">
            <a:extLst>
              <a:ext uri="{FF2B5EF4-FFF2-40B4-BE49-F238E27FC236}">
                <a16:creationId xmlns:a16="http://schemas.microsoft.com/office/drawing/2014/main" id="{879F541F-BAB7-4850-B414-D99371D16889}"/>
              </a:ext>
            </a:extLst>
          </p:cNvPr>
          <p:cNvSpPr txBox="1">
            <a:spLocks/>
          </p:cNvSpPr>
          <p:nvPr/>
        </p:nvSpPr>
        <p:spPr>
          <a:xfrm>
            <a:off x="827682" y="176095"/>
            <a:ext cx="6364188" cy="9937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500" kern="1200">
                <a:solidFill>
                  <a:schemeClr val="bg1"/>
                </a:solidFill>
                <a:latin typeface="+mn-lt"/>
                <a:ea typeface="+mj-ea"/>
                <a:cs typeface="+mj-cs"/>
              </a:defRPr>
            </a:lvl1pPr>
          </a:lstStyle>
          <a:p>
            <a:r>
              <a:rPr lang="en-AU" sz="2800" b="1" dirty="0">
                <a:solidFill>
                  <a:schemeClr val="accent5">
                    <a:lumMod val="50000"/>
                  </a:schemeClr>
                </a:solidFill>
              </a:rPr>
              <a:t>Why introduce a points-based system?</a:t>
            </a:r>
          </a:p>
        </p:txBody>
      </p:sp>
    </p:spTree>
    <p:extLst>
      <p:ext uri="{BB962C8B-B14F-4D97-AF65-F5344CB8AC3E}">
        <p14:creationId xmlns:p14="http://schemas.microsoft.com/office/powerpoint/2010/main" val="2536911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BC13C6B-8C25-4501-9C0D-EF55069FEA5E}"/>
              </a:ext>
            </a:extLst>
          </p:cNvPr>
          <p:cNvSpPr txBox="1">
            <a:spLocks/>
          </p:cNvSpPr>
          <p:nvPr/>
        </p:nvSpPr>
        <p:spPr>
          <a:xfrm>
            <a:off x="382380" y="184345"/>
            <a:ext cx="7052953" cy="1323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sym typeface="+mj-lt"/>
              </a:defRPr>
            </a:lvl1pPr>
          </a:lstStyle>
          <a:p>
            <a:endParaRPr lang="en-AU" sz="2400" b="1" dirty="0">
              <a:solidFill>
                <a:srgbClr val="002D3F"/>
              </a:solidFill>
              <a:latin typeface="Arial Nova" panose="020B0504020202020204" pitchFamily="34" charset="0"/>
            </a:endParaRPr>
          </a:p>
        </p:txBody>
      </p:sp>
      <p:sp>
        <p:nvSpPr>
          <p:cNvPr id="3" name="Title 1">
            <a:extLst>
              <a:ext uri="{FF2B5EF4-FFF2-40B4-BE49-F238E27FC236}">
                <a16:creationId xmlns:a16="http://schemas.microsoft.com/office/drawing/2014/main" id="{90E929AC-0A11-4E87-8596-013EF8B6B786}"/>
              </a:ext>
            </a:extLst>
          </p:cNvPr>
          <p:cNvSpPr txBox="1">
            <a:spLocks/>
          </p:cNvSpPr>
          <p:nvPr/>
        </p:nvSpPr>
        <p:spPr>
          <a:xfrm>
            <a:off x="6473329" y="779263"/>
            <a:ext cx="1724528" cy="441498"/>
          </a:xfrm>
          <a:prstGeom prst="rect">
            <a:avLst/>
          </a:prstGeom>
        </p:spPr>
        <p:txBody>
          <a:bodyPr lIns="91355" tIns="45678" rIns="91355" bIns="45678"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514350">
              <a:lnSpc>
                <a:spcPct val="100000"/>
              </a:lnSpc>
              <a:spcAft>
                <a:spcPts val="200"/>
              </a:spcAft>
            </a:pPr>
            <a:r>
              <a:rPr lang="en-AU" sz="1199" b="1" dirty="0">
                <a:solidFill>
                  <a:prstClr val="white"/>
                </a:solidFill>
                <a:latin typeface="Calibri"/>
                <a:cs typeface="Calibri"/>
              </a:rPr>
              <a:t>From…</a:t>
            </a:r>
          </a:p>
          <a:p>
            <a:pPr marL="171292" indent="-171292" defTabSz="514350">
              <a:lnSpc>
                <a:spcPct val="100000"/>
              </a:lnSpc>
              <a:spcAft>
                <a:spcPts val="200"/>
              </a:spcAft>
              <a:buFont typeface="Arial" panose="020B0604020202020204" pitchFamily="34" charset="0"/>
              <a:buChar char="•"/>
            </a:pPr>
            <a:r>
              <a:rPr lang="en-AU" sz="1049" dirty="0">
                <a:solidFill>
                  <a:prstClr val="white"/>
                </a:solidFill>
                <a:latin typeface="Calibri Light"/>
                <a:cs typeface="Calibri Light"/>
              </a:rPr>
              <a:t>…</a:t>
            </a:r>
          </a:p>
        </p:txBody>
      </p:sp>
      <p:sp>
        <p:nvSpPr>
          <p:cNvPr id="4" name="Title 1">
            <a:extLst>
              <a:ext uri="{FF2B5EF4-FFF2-40B4-BE49-F238E27FC236}">
                <a16:creationId xmlns:a16="http://schemas.microsoft.com/office/drawing/2014/main" id="{13FEF897-1E0B-4ABE-858D-1C39B57C6E18}"/>
              </a:ext>
            </a:extLst>
          </p:cNvPr>
          <p:cNvSpPr txBox="1">
            <a:spLocks/>
          </p:cNvSpPr>
          <p:nvPr/>
        </p:nvSpPr>
        <p:spPr>
          <a:xfrm>
            <a:off x="4554265" y="1190342"/>
            <a:ext cx="3786153" cy="2932167"/>
          </a:xfrm>
          <a:prstGeom prst="rect">
            <a:avLst/>
          </a:prstGeom>
        </p:spPr>
        <p:txBody>
          <a:bodyPr lIns="91355" tIns="45678" rIns="91355" bIns="45678"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514350">
              <a:lnSpc>
                <a:spcPct val="100000"/>
              </a:lnSpc>
              <a:spcAft>
                <a:spcPts val="200"/>
              </a:spcAft>
            </a:pPr>
            <a:endParaRPr lang="en-AU" sz="1800" dirty="0">
              <a:solidFill>
                <a:srgbClr val="002A3B"/>
              </a:solidFill>
              <a:latin typeface="Calibri Light"/>
              <a:ea typeface="+mj-lt"/>
              <a:cs typeface="Calibri Light" panose="020F0302020204030204"/>
            </a:endParaRPr>
          </a:p>
          <a:p>
            <a:pPr marL="171292" indent="-171292" defTabSz="514350">
              <a:lnSpc>
                <a:spcPct val="100000"/>
              </a:lnSpc>
              <a:spcAft>
                <a:spcPts val="200"/>
              </a:spcAft>
              <a:buFont typeface="Arial,Sans-Serif"/>
              <a:buChar char="•"/>
            </a:pPr>
            <a:endParaRPr lang="en-AU" sz="1800" dirty="0">
              <a:solidFill>
                <a:srgbClr val="002A3B"/>
              </a:solidFill>
              <a:latin typeface="Calibri Light" panose="020F0302020204030204"/>
              <a:cs typeface="Calibri Light"/>
            </a:endParaRPr>
          </a:p>
          <a:p>
            <a:pPr marL="171292" indent="-171292" defTabSz="514350">
              <a:lnSpc>
                <a:spcPct val="100000"/>
              </a:lnSpc>
              <a:spcAft>
                <a:spcPts val="200"/>
              </a:spcAft>
              <a:buFont typeface="Arial,Sans-Serif"/>
              <a:buChar char="•"/>
            </a:pPr>
            <a:endParaRPr lang="en-US" sz="1800" dirty="0">
              <a:solidFill>
                <a:prstClr val="black"/>
              </a:solidFill>
              <a:latin typeface="Calibri Light" panose="020F0302020204030204"/>
              <a:cs typeface="Calibri Light" panose="020F0302020204030204"/>
            </a:endParaRPr>
          </a:p>
          <a:p>
            <a:pPr marL="171292" indent="-171292" defTabSz="514350">
              <a:lnSpc>
                <a:spcPct val="100000"/>
              </a:lnSpc>
              <a:spcAft>
                <a:spcPts val="200"/>
              </a:spcAft>
              <a:buFont typeface="Arial,Sans-Serif"/>
              <a:buChar char="•"/>
            </a:pPr>
            <a:endParaRPr lang="en-AU" sz="1800" dirty="0">
              <a:solidFill>
                <a:prstClr val="black"/>
              </a:solidFill>
              <a:latin typeface="Calibri Light" panose="020F0302020204030204"/>
              <a:cs typeface="Calibri Light"/>
            </a:endParaRPr>
          </a:p>
          <a:p>
            <a:pPr defTabSz="514350">
              <a:lnSpc>
                <a:spcPct val="100000"/>
              </a:lnSpc>
              <a:spcAft>
                <a:spcPts val="200"/>
              </a:spcAft>
              <a:buFont typeface="Arial,Sans-Serif"/>
              <a:buChar char="•"/>
            </a:pPr>
            <a:endParaRPr lang="en-AU" sz="1800" dirty="0">
              <a:solidFill>
                <a:prstClr val="black"/>
              </a:solidFill>
              <a:latin typeface="Calibri Light" panose="020F0302020204030204"/>
              <a:cs typeface="Calibri Light"/>
            </a:endParaRPr>
          </a:p>
        </p:txBody>
      </p:sp>
      <p:sp>
        <p:nvSpPr>
          <p:cNvPr id="5" name="Isosceles Triangle 4">
            <a:extLst>
              <a:ext uri="{FF2B5EF4-FFF2-40B4-BE49-F238E27FC236}">
                <a16:creationId xmlns:a16="http://schemas.microsoft.com/office/drawing/2014/main" id="{5657C827-2805-4656-9E18-1CF7A49A4E57}"/>
              </a:ext>
            </a:extLst>
          </p:cNvPr>
          <p:cNvSpPr/>
          <p:nvPr/>
        </p:nvSpPr>
        <p:spPr>
          <a:xfrm rot="10800000">
            <a:off x="632173" y="2983537"/>
            <a:ext cx="433047" cy="288032"/>
          </a:xfrm>
          <a:prstGeom prst="triangle">
            <a:avLst/>
          </a:prstGeom>
          <a:solidFill>
            <a:srgbClr val="004F9D"/>
          </a:solidFill>
          <a:ln>
            <a:solidFill>
              <a:srgbClr val="004F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8854B61-AEA2-4086-903E-CFF7EC86687B}"/>
              </a:ext>
            </a:extLst>
          </p:cNvPr>
          <p:cNvGrpSpPr/>
          <p:nvPr/>
        </p:nvGrpSpPr>
        <p:grpSpPr>
          <a:xfrm>
            <a:off x="2040576" y="2043668"/>
            <a:ext cx="617212" cy="628569"/>
            <a:chOff x="1461518" y="4333091"/>
            <a:chExt cx="328140" cy="328140"/>
          </a:xfrm>
          <a:noFill/>
        </p:grpSpPr>
        <p:sp>
          <p:nvSpPr>
            <p:cNvPr id="7" name="Rectangle 6">
              <a:extLst>
                <a:ext uri="{FF2B5EF4-FFF2-40B4-BE49-F238E27FC236}">
                  <a16:creationId xmlns:a16="http://schemas.microsoft.com/office/drawing/2014/main" id="{39BB405E-B16D-4DFE-86E4-E485C2F5173F}"/>
                </a:ext>
              </a:extLst>
            </p:cNvPr>
            <p:cNvSpPr/>
            <p:nvPr/>
          </p:nvSpPr>
          <p:spPr>
            <a:xfrm>
              <a:off x="1522462" y="4365372"/>
              <a:ext cx="206326" cy="256634"/>
            </a:xfrm>
            <a:prstGeom prst="rect">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Graphic 7" descr="Checklist">
              <a:extLst>
                <a:ext uri="{FF2B5EF4-FFF2-40B4-BE49-F238E27FC236}">
                  <a16:creationId xmlns:a16="http://schemas.microsoft.com/office/drawing/2014/main" id="{7AECD287-F92C-416B-8C14-E11DDD500A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1518" y="4333091"/>
              <a:ext cx="328140" cy="328140"/>
            </a:xfrm>
            <a:prstGeom prst="rect">
              <a:avLst/>
            </a:prstGeom>
          </p:spPr>
        </p:pic>
      </p:grpSp>
      <p:pic>
        <p:nvPicPr>
          <p:cNvPr id="9" name="Graphic 8" descr="List outline">
            <a:extLst>
              <a:ext uri="{FF2B5EF4-FFF2-40B4-BE49-F238E27FC236}">
                <a16:creationId xmlns:a16="http://schemas.microsoft.com/office/drawing/2014/main" id="{0D332651-1253-4E7A-BA8C-03528C0512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1811" y="2052966"/>
            <a:ext cx="601256" cy="601256"/>
          </a:xfrm>
          <a:prstGeom prst="rect">
            <a:avLst/>
          </a:prstGeom>
        </p:spPr>
      </p:pic>
      <p:pic>
        <p:nvPicPr>
          <p:cNvPr id="10" name="Graphic 9" descr="Bank with solid fill">
            <a:extLst>
              <a:ext uri="{FF2B5EF4-FFF2-40B4-BE49-F238E27FC236}">
                <a16:creationId xmlns:a16="http://schemas.microsoft.com/office/drawing/2014/main" id="{A35655E4-2474-4FD3-AC76-9E92C65892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06882" y="2052966"/>
            <a:ext cx="617213" cy="597240"/>
          </a:xfrm>
          <a:prstGeom prst="rect">
            <a:avLst/>
          </a:prstGeom>
        </p:spPr>
      </p:pic>
      <p:pic>
        <p:nvPicPr>
          <p:cNvPr id="11" name="Graphic 10" descr="Bullseye">
            <a:extLst>
              <a:ext uri="{FF2B5EF4-FFF2-40B4-BE49-F238E27FC236}">
                <a16:creationId xmlns:a16="http://schemas.microsoft.com/office/drawing/2014/main" id="{B975DE4F-A02C-4BBB-B28B-DD04C61B80A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97512" y="2084282"/>
            <a:ext cx="525525" cy="525525"/>
          </a:xfrm>
          <a:prstGeom prst="rect">
            <a:avLst/>
          </a:prstGeom>
        </p:spPr>
      </p:pic>
      <p:pic>
        <p:nvPicPr>
          <p:cNvPr id="12" name="Graphic 11" descr="Aspiration with solid fill">
            <a:extLst>
              <a:ext uri="{FF2B5EF4-FFF2-40B4-BE49-F238E27FC236}">
                <a16:creationId xmlns:a16="http://schemas.microsoft.com/office/drawing/2014/main" id="{D20A00F4-CCC7-4E17-A085-CF3852DC64A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05766" y="1978936"/>
            <a:ext cx="659934" cy="659934"/>
          </a:xfrm>
          <a:prstGeom prst="rect">
            <a:avLst/>
          </a:prstGeom>
        </p:spPr>
      </p:pic>
      <p:grpSp>
        <p:nvGrpSpPr>
          <p:cNvPr id="13" name="Group 12">
            <a:extLst>
              <a:ext uri="{FF2B5EF4-FFF2-40B4-BE49-F238E27FC236}">
                <a16:creationId xmlns:a16="http://schemas.microsoft.com/office/drawing/2014/main" id="{DF6F1292-E544-4380-9076-45AC7F77AA31}"/>
              </a:ext>
            </a:extLst>
          </p:cNvPr>
          <p:cNvGrpSpPr/>
          <p:nvPr/>
        </p:nvGrpSpPr>
        <p:grpSpPr>
          <a:xfrm>
            <a:off x="6495381" y="2059091"/>
            <a:ext cx="685799" cy="685800"/>
            <a:chOff x="2896770" y="2214726"/>
            <a:chExt cx="335680" cy="339964"/>
          </a:xfrm>
        </p:grpSpPr>
        <p:sp>
          <p:nvSpPr>
            <p:cNvPr id="14" name="Rectangle 13">
              <a:extLst>
                <a:ext uri="{FF2B5EF4-FFF2-40B4-BE49-F238E27FC236}">
                  <a16:creationId xmlns:a16="http://schemas.microsoft.com/office/drawing/2014/main" id="{8C950A09-D709-4156-A412-5DDD2FD3CEDD}"/>
                </a:ext>
              </a:extLst>
            </p:cNvPr>
            <p:cNvSpPr/>
            <p:nvPr/>
          </p:nvSpPr>
          <p:spPr>
            <a:xfrm>
              <a:off x="2948663" y="2247496"/>
              <a:ext cx="150825" cy="209950"/>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EC3E8D52-97DB-4575-8CDE-83205686AF0D}"/>
                </a:ext>
              </a:extLst>
            </p:cNvPr>
            <p:cNvGrpSpPr/>
            <p:nvPr/>
          </p:nvGrpSpPr>
          <p:grpSpPr>
            <a:xfrm>
              <a:off x="2896770" y="2214726"/>
              <a:ext cx="335680" cy="339964"/>
              <a:chOff x="2896770" y="2214726"/>
              <a:chExt cx="335680" cy="339964"/>
            </a:xfrm>
          </p:grpSpPr>
          <p:pic>
            <p:nvPicPr>
              <p:cNvPr id="17" name="Graphic 16" descr="List">
                <a:extLst>
                  <a:ext uri="{FF2B5EF4-FFF2-40B4-BE49-F238E27FC236}">
                    <a16:creationId xmlns:a16="http://schemas.microsoft.com/office/drawing/2014/main" id="{769D0F49-189B-48D2-B592-320281E0C30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96770" y="2214726"/>
                <a:ext cx="259503" cy="259503"/>
              </a:xfrm>
              <a:prstGeom prst="rect">
                <a:avLst/>
              </a:prstGeom>
            </p:spPr>
          </p:pic>
          <p:sp>
            <p:nvSpPr>
              <p:cNvPr id="18" name="Oval 17">
                <a:extLst>
                  <a:ext uri="{FF2B5EF4-FFF2-40B4-BE49-F238E27FC236}">
                    <a16:creationId xmlns:a16="http://schemas.microsoft.com/office/drawing/2014/main" id="{19BC8F7E-0E96-401F-A70B-9B9353091FAF}"/>
                  </a:ext>
                </a:extLst>
              </p:cNvPr>
              <p:cNvSpPr/>
              <p:nvPr/>
            </p:nvSpPr>
            <p:spPr>
              <a:xfrm>
                <a:off x="3003850" y="2326090"/>
                <a:ext cx="228600" cy="228600"/>
              </a:xfrm>
              <a:prstGeom prst="ellipse">
                <a:avLst/>
              </a:prstGeom>
              <a:solidFill>
                <a:schemeClr val="bg1"/>
              </a:solidFill>
              <a:ln w="25400">
                <a:solidFill>
                  <a:srgbClr val="002D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Graphic 18" descr="Checkmark">
                <a:extLst>
                  <a:ext uri="{FF2B5EF4-FFF2-40B4-BE49-F238E27FC236}">
                    <a16:creationId xmlns:a16="http://schemas.microsoft.com/office/drawing/2014/main" id="{8AA9BD29-1DD4-42D9-8A74-B22C195CDDF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224548">
                <a:off x="3041974" y="2371382"/>
                <a:ext cx="150182" cy="150181"/>
              </a:xfrm>
              <a:prstGeom prst="rect">
                <a:avLst/>
              </a:prstGeom>
            </p:spPr>
          </p:pic>
        </p:grpSp>
      </p:grpSp>
      <p:sp>
        <p:nvSpPr>
          <p:cNvPr id="20" name="Isosceles Triangle 19">
            <a:extLst>
              <a:ext uri="{FF2B5EF4-FFF2-40B4-BE49-F238E27FC236}">
                <a16:creationId xmlns:a16="http://schemas.microsoft.com/office/drawing/2014/main" id="{4CB73FAF-240C-45F5-94A9-BFAC72163081}"/>
              </a:ext>
            </a:extLst>
          </p:cNvPr>
          <p:cNvSpPr/>
          <p:nvPr/>
        </p:nvSpPr>
        <p:spPr>
          <a:xfrm rot="10800000">
            <a:off x="2128991" y="2983537"/>
            <a:ext cx="433047" cy="288032"/>
          </a:xfrm>
          <a:prstGeom prst="triangle">
            <a:avLst/>
          </a:prstGeom>
          <a:solidFill>
            <a:srgbClr val="62165C"/>
          </a:solidFill>
          <a:ln>
            <a:solidFill>
              <a:srgbClr val="6216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6EF204AB-C17A-417C-BED2-285236A9A1BE}"/>
              </a:ext>
            </a:extLst>
          </p:cNvPr>
          <p:cNvSpPr/>
          <p:nvPr/>
        </p:nvSpPr>
        <p:spPr>
          <a:xfrm>
            <a:off x="1713166" y="1737507"/>
            <a:ext cx="1259843" cy="1227999"/>
          </a:xfrm>
          <a:prstGeom prst="ellipse">
            <a:avLst/>
          </a:prstGeom>
          <a:noFill/>
          <a:ln w="111125">
            <a:solidFill>
              <a:srgbClr val="6216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62165C"/>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CCE1D2AC-48DE-4822-B078-1FC734B40F34}"/>
              </a:ext>
            </a:extLst>
          </p:cNvPr>
          <p:cNvSpPr txBox="1"/>
          <p:nvPr/>
        </p:nvSpPr>
        <p:spPr>
          <a:xfrm>
            <a:off x="1713166" y="3345918"/>
            <a:ext cx="1259843"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2060"/>
                </a:solidFill>
                <a:effectLst/>
                <a:uLnTx/>
                <a:uFillTx/>
                <a:latin typeface="Calibri" panose="020F0502020204030204"/>
                <a:ea typeface="+mn-ea"/>
                <a:cs typeface="+mn-cs"/>
              </a:rPr>
              <a:t>Setting the points target</a:t>
            </a:r>
          </a:p>
        </p:txBody>
      </p:sp>
      <p:sp>
        <p:nvSpPr>
          <p:cNvPr id="23" name="Oval 22">
            <a:extLst>
              <a:ext uri="{FF2B5EF4-FFF2-40B4-BE49-F238E27FC236}">
                <a16:creationId xmlns:a16="http://schemas.microsoft.com/office/drawing/2014/main" id="{86D5A539-7FDF-42D6-B48E-FD682642A1A5}"/>
              </a:ext>
            </a:extLst>
          </p:cNvPr>
          <p:cNvSpPr/>
          <p:nvPr/>
        </p:nvSpPr>
        <p:spPr>
          <a:xfrm>
            <a:off x="3207556" y="1733047"/>
            <a:ext cx="1259843" cy="1227999"/>
          </a:xfrm>
          <a:prstGeom prst="ellipse">
            <a:avLst/>
          </a:prstGeom>
          <a:noFill/>
          <a:ln w="111125">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5934A"/>
              </a:solidFill>
              <a:effectLst/>
              <a:uLnTx/>
              <a:uFillTx/>
              <a:latin typeface="Calibri" panose="020F0502020204030204"/>
              <a:ea typeface="+mn-ea"/>
              <a:cs typeface="+mn-cs"/>
            </a:endParaRPr>
          </a:p>
        </p:txBody>
      </p:sp>
      <p:sp>
        <p:nvSpPr>
          <p:cNvPr id="24" name="Isosceles Triangle 23">
            <a:extLst>
              <a:ext uri="{FF2B5EF4-FFF2-40B4-BE49-F238E27FC236}">
                <a16:creationId xmlns:a16="http://schemas.microsoft.com/office/drawing/2014/main" id="{3A7D1C3A-C9AA-458C-84BB-6DEC8128186B}"/>
              </a:ext>
            </a:extLst>
          </p:cNvPr>
          <p:cNvSpPr/>
          <p:nvPr/>
        </p:nvSpPr>
        <p:spPr>
          <a:xfrm rot="10800000">
            <a:off x="3619211" y="2983537"/>
            <a:ext cx="433047" cy="288032"/>
          </a:xfrm>
          <a:prstGeom prst="triangle">
            <a:avLst/>
          </a:prstGeom>
          <a:solidFill>
            <a:srgbClr val="008276"/>
          </a:solidFill>
          <a:ln>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FC54DBC8-EC36-45C2-B64E-8306978E5E39}"/>
              </a:ext>
            </a:extLst>
          </p:cNvPr>
          <p:cNvSpPr txBox="1"/>
          <p:nvPr/>
        </p:nvSpPr>
        <p:spPr>
          <a:xfrm>
            <a:off x="3273932" y="3339269"/>
            <a:ext cx="1123603" cy="83099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2060"/>
                </a:solidFill>
                <a:effectLst/>
                <a:uLnTx/>
                <a:uFillTx/>
                <a:latin typeface="Calibri" panose="020F0502020204030204"/>
                <a:ea typeface="+mn-ea"/>
                <a:cs typeface="+mn-cs"/>
              </a:rPr>
              <a:t>Meeting the points target</a:t>
            </a:r>
          </a:p>
        </p:txBody>
      </p:sp>
      <p:sp>
        <p:nvSpPr>
          <p:cNvPr id="26" name="Oval 25">
            <a:extLst>
              <a:ext uri="{FF2B5EF4-FFF2-40B4-BE49-F238E27FC236}">
                <a16:creationId xmlns:a16="http://schemas.microsoft.com/office/drawing/2014/main" id="{12E7D7EF-D0D0-463A-AB01-E78667BFCA27}"/>
              </a:ext>
            </a:extLst>
          </p:cNvPr>
          <p:cNvSpPr/>
          <p:nvPr/>
        </p:nvSpPr>
        <p:spPr>
          <a:xfrm>
            <a:off x="4685568" y="1733047"/>
            <a:ext cx="1259843" cy="1227999"/>
          </a:xfrm>
          <a:prstGeom prst="ellipse">
            <a:avLst/>
          </a:prstGeom>
          <a:noFill/>
          <a:ln w="111125">
            <a:solidFill>
              <a:srgbClr val="004F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8DB14502-3523-43EE-B954-D80E73E50FD7}"/>
              </a:ext>
            </a:extLst>
          </p:cNvPr>
          <p:cNvSpPr/>
          <p:nvPr/>
        </p:nvSpPr>
        <p:spPr>
          <a:xfrm>
            <a:off x="6157961" y="1739595"/>
            <a:ext cx="1259843" cy="1227999"/>
          </a:xfrm>
          <a:prstGeom prst="ellipse">
            <a:avLst/>
          </a:prstGeom>
          <a:noFill/>
          <a:ln w="111125">
            <a:solidFill>
              <a:srgbClr val="6216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BED3D7B8-CB75-43E9-BBA9-0ED20094550A}"/>
              </a:ext>
            </a:extLst>
          </p:cNvPr>
          <p:cNvSpPr/>
          <p:nvPr/>
        </p:nvSpPr>
        <p:spPr>
          <a:xfrm>
            <a:off x="7630354" y="1733046"/>
            <a:ext cx="1259843" cy="1227999"/>
          </a:xfrm>
          <a:prstGeom prst="ellipse">
            <a:avLst/>
          </a:prstGeom>
          <a:noFill/>
          <a:ln w="111125">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Isosceles Triangle 28">
            <a:extLst>
              <a:ext uri="{FF2B5EF4-FFF2-40B4-BE49-F238E27FC236}">
                <a16:creationId xmlns:a16="http://schemas.microsoft.com/office/drawing/2014/main" id="{9BBB2BCD-F324-438C-A474-A397A1B47A7C}"/>
              </a:ext>
            </a:extLst>
          </p:cNvPr>
          <p:cNvSpPr/>
          <p:nvPr/>
        </p:nvSpPr>
        <p:spPr>
          <a:xfrm rot="10800000">
            <a:off x="5102615" y="2983537"/>
            <a:ext cx="433047" cy="288032"/>
          </a:xfrm>
          <a:prstGeom prst="triangle">
            <a:avLst/>
          </a:prstGeom>
          <a:solidFill>
            <a:srgbClr val="004F9D"/>
          </a:solidFill>
          <a:ln>
            <a:solidFill>
              <a:srgbClr val="004F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Isosceles Triangle 29">
            <a:extLst>
              <a:ext uri="{FF2B5EF4-FFF2-40B4-BE49-F238E27FC236}">
                <a16:creationId xmlns:a16="http://schemas.microsoft.com/office/drawing/2014/main" id="{F3392AAD-A350-4247-B367-869FFDDC3F36}"/>
              </a:ext>
            </a:extLst>
          </p:cNvPr>
          <p:cNvSpPr/>
          <p:nvPr/>
        </p:nvSpPr>
        <p:spPr>
          <a:xfrm rot="10800000">
            <a:off x="6573183" y="2983537"/>
            <a:ext cx="433047" cy="288032"/>
          </a:xfrm>
          <a:prstGeom prst="triangle">
            <a:avLst/>
          </a:prstGeom>
          <a:solidFill>
            <a:srgbClr val="62165C"/>
          </a:solidFill>
          <a:ln>
            <a:solidFill>
              <a:srgbClr val="6216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Isosceles Triangle 30">
            <a:extLst>
              <a:ext uri="{FF2B5EF4-FFF2-40B4-BE49-F238E27FC236}">
                <a16:creationId xmlns:a16="http://schemas.microsoft.com/office/drawing/2014/main" id="{081F0EE7-8064-493B-9972-9435555F76CD}"/>
              </a:ext>
            </a:extLst>
          </p:cNvPr>
          <p:cNvSpPr/>
          <p:nvPr/>
        </p:nvSpPr>
        <p:spPr>
          <a:xfrm rot="10800000">
            <a:off x="8022278" y="2978173"/>
            <a:ext cx="433047" cy="288032"/>
          </a:xfrm>
          <a:prstGeom prst="triangle">
            <a:avLst/>
          </a:prstGeom>
          <a:solidFill>
            <a:srgbClr val="008276"/>
          </a:solidFill>
          <a:ln>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37D4B128-7C7A-49DF-844F-13504125728E}"/>
              </a:ext>
            </a:extLst>
          </p:cNvPr>
          <p:cNvSpPr txBox="1"/>
          <p:nvPr/>
        </p:nvSpPr>
        <p:spPr>
          <a:xfrm>
            <a:off x="4772406" y="3334842"/>
            <a:ext cx="1098653"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2060"/>
                </a:solidFill>
                <a:effectLst/>
                <a:uLnTx/>
                <a:uFillTx/>
                <a:latin typeface="Calibri" panose="020F0502020204030204"/>
                <a:ea typeface="+mn-ea"/>
                <a:cs typeface="+mn-cs"/>
              </a:rPr>
              <a:t>Banking points</a:t>
            </a:r>
          </a:p>
        </p:txBody>
      </p:sp>
      <p:sp>
        <p:nvSpPr>
          <p:cNvPr id="33" name="TextBox 32">
            <a:extLst>
              <a:ext uri="{FF2B5EF4-FFF2-40B4-BE49-F238E27FC236}">
                <a16:creationId xmlns:a16="http://schemas.microsoft.com/office/drawing/2014/main" id="{F69492FA-F635-49C3-9123-6DC203CD1824}"/>
              </a:ext>
            </a:extLst>
          </p:cNvPr>
          <p:cNvSpPr txBox="1"/>
          <p:nvPr/>
        </p:nvSpPr>
        <p:spPr>
          <a:xfrm>
            <a:off x="6091758" y="3338215"/>
            <a:ext cx="1395896" cy="83099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2060"/>
                </a:solidFill>
                <a:effectLst/>
                <a:uLnTx/>
                <a:uFillTx/>
                <a:latin typeface="Calibri" panose="020F0502020204030204"/>
                <a:ea typeface="+mn-ea"/>
                <a:cs typeface="+mn-cs"/>
              </a:rPr>
              <a:t>Mandatory Activation points</a:t>
            </a:r>
          </a:p>
        </p:txBody>
      </p:sp>
      <p:sp>
        <p:nvSpPr>
          <p:cNvPr id="34" name="TextBox 33">
            <a:extLst>
              <a:ext uri="{FF2B5EF4-FFF2-40B4-BE49-F238E27FC236}">
                <a16:creationId xmlns:a16="http://schemas.microsoft.com/office/drawing/2014/main" id="{6ADFB9CD-EAC0-4C5B-AEBC-1ED8832CB818}"/>
              </a:ext>
            </a:extLst>
          </p:cNvPr>
          <p:cNvSpPr txBox="1"/>
          <p:nvPr/>
        </p:nvSpPr>
        <p:spPr>
          <a:xfrm>
            <a:off x="7357309" y="3334310"/>
            <a:ext cx="1761862" cy="83099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2060"/>
                </a:solidFill>
                <a:effectLst/>
                <a:uLnTx/>
                <a:uFillTx/>
                <a:latin typeface="Calibri" panose="020F0502020204030204"/>
                <a:ea typeface="+mn-ea"/>
                <a:cs typeface="+mn-cs"/>
              </a:rPr>
              <a:t>Targeted Compliance Framework </a:t>
            </a:r>
          </a:p>
        </p:txBody>
      </p:sp>
      <p:sp>
        <p:nvSpPr>
          <p:cNvPr id="35" name="Oval 34">
            <a:extLst>
              <a:ext uri="{FF2B5EF4-FFF2-40B4-BE49-F238E27FC236}">
                <a16:creationId xmlns:a16="http://schemas.microsoft.com/office/drawing/2014/main" id="{30414D6F-8DA8-4D4C-812F-4DD512F4641A}"/>
              </a:ext>
            </a:extLst>
          </p:cNvPr>
          <p:cNvSpPr/>
          <p:nvPr/>
        </p:nvSpPr>
        <p:spPr>
          <a:xfrm>
            <a:off x="218776" y="1733048"/>
            <a:ext cx="1259843" cy="1227999"/>
          </a:xfrm>
          <a:prstGeom prst="ellipse">
            <a:avLst/>
          </a:prstGeom>
          <a:noFill/>
          <a:ln w="111125">
            <a:solidFill>
              <a:srgbClr val="004F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AFF8A79A-5A83-45E9-897A-8DBC0A58C356}"/>
              </a:ext>
            </a:extLst>
          </p:cNvPr>
          <p:cNvSpPr txBox="1"/>
          <p:nvPr/>
        </p:nvSpPr>
        <p:spPr>
          <a:xfrm>
            <a:off x="270177" y="3339267"/>
            <a:ext cx="1144525"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2060"/>
                </a:solidFill>
                <a:effectLst/>
                <a:uLnTx/>
                <a:uFillTx/>
                <a:latin typeface="Calibri" panose="020F0502020204030204"/>
                <a:ea typeface="+mn-ea"/>
                <a:cs typeface="+mn-cs"/>
              </a:rPr>
              <a:t>Simplified job plan</a:t>
            </a:r>
          </a:p>
        </p:txBody>
      </p:sp>
      <p:sp>
        <p:nvSpPr>
          <p:cNvPr id="38" name="Title 5">
            <a:extLst>
              <a:ext uri="{FF2B5EF4-FFF2-40B4-BE49-F238E27FC236}">
                <a16:creationId xmlns:a16="http://schemas.microsoft.com/office/drawing/2014/main" id="{A6587AAF-CD1E-45F1-86EB-FF2DD558B7A2}"/>
              </a:ext>
            </a:extLst>
          </p:cNvPr>
          <p:cNvSpPr txBox="1">
            <a:spLocks/>
          </p:cNvSpPr>
          <p:nvPr/>
        </p:nvSpPr>
        <p:spPr>
          <a:xfrm>
            <a:off x="1614724" y="713555"/>
            <a:ext cx="5566455" cy="745590"/>
          </a:xfrm>
          <a:prstGeom prst="rect">
            <a:avLst/>
          </a:prstGeom>
        </p:spPr>
        <p:txBody>
          <a:bodyPr>
            <a:normAutofit fontScale="45000" lnSpcReduction="20000"/>
          </a:bodyPr>
          <a:lstStyle>
            <a:lvl1pPr algn="l" defTabSz="1218072" rtl="0" eaLnBrk="1" latinLnBrk="0" hangingPunct="1">
              <a:lnSpc>
                <a:spcPct val="90000"/>
              </a:lnSpc>
              <a:spcBef>
                <a:spcPct val="0"/>
              </a:spcBef>
              <a:buNone/>
              <a:defRPr sz="3330" kern="1200">
                <a:solidFill>
                  <a:srgbClr val="002D3F"/>
                </a:solidFill>
                <a:latin typeface="+mn-lt"/>
                <a:ea typeface="+mj-ea"/>
                <a:cs typeface="+mj-cs"/>
              </a:defRPr>
            </a:lvl1pPr>
          </a:lstStyle>
          <a:p>
            <a:pPr marL="0" marR="0" lvl="0" indent="0" algn="l" defTabSz="913554" rtl="0" eaLnBrk="1" fontAlgn="auto" latinLnBrk="0" hangingPunct="1">
              <a:lnSpc>
                <a:spcPct val="90000"/>
              </a:lnSpc>
              <a:spcBef>
                <a:spcPct val="0"/>
              </a:spcBef>
              <a:spcAft>
                <a:spcPts val="0"/>
              </a:spcAft>
              <a:buClrTx/>
              <a:buSzTx/>
              <a:buFontTx/>
              <a:buNone/>
              <a:tabLst/>
              <a:defRPr/>
            </a:pPr>
            <a:r>
              <a:rPr kumimoji="0" lang="en-AU" sz="5300" b="1" i="0" u="none" strike="noStrike" kern="1200" cap="none" spc="0" normalizeH="0" baseline="0" noProof="0" dirty="0">
                <a:ln>
                  <a:noFill/>
                </a:ln>
                <a:solidFill>
                  <a:srgbClr val="002060"/>
                </a:solidFill>
                <a:effectLst/>
                <a:uLnTx/>
                <a:uFillTx/>
                <a:latin typeface="Arial Nova" panose="020B0504020202020204" pitchFamily="34" charset="0"/>
                <a:cs typeface="Calibri" panose="020F0502020204030204" pitchFamily="34" charset="0"/>
              </a:rPr>
              <a:t>The Points Based Activation System</a:t>
            </a:r>
            <a:br>
              <a:rPr kumimoji="0" lang="en-AU" sz="2798"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br>
            <a:br>
              <a:rPr kumimoji="0" lang="en-AU" sz="2498" b="1" i="0" u="none" strike="noStrike" kern="1200" cap="none" spc="0" normalizeH="0" baseline="0" noProof="0" dirty="0">
                <a:ln>
                  <a:noFill/>
                </a:ln>
                <a:solidFill>
                  <a:prstClr val="black"/>
                </a:solidFill>
                <a:effectLst/>
                <a:uLnTx/>
                <a:uFillTx/>
                <a:latin typeface="Calibri" panose="020F0502020204030204"/>
                <a:ea typeface="+mj-ea"/>
                <a:cs typeface="+mj-cs"/>
              </a:rPr>
            </a:br>
            <a:endParaRPr kumimoji="0" lang="en-AU" sz="2498"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896249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2A5CCA6-40AF-4621-82CE-9AB52F8BACD8}"/>
              </a:ext>
            </a:extLst>
          </p:cNvPr>
          <p:cNvPicPr>
            <a:picLocks noChangeAspect="1"/>
          </p:cNvPicPr>
          <p:nvPr/>
        </p:nvPicPr>
        <p:blipFill>
          <a:blip r:embed="rId5"/>
          <a:stretch>
            <a:fillRect/>
          </a:stretch>
        </p:blipFill>
        <p:spPr>
          <a:xfrm>
            <a:off x="4352925" y="0"/>
            <a:ext cx="4791075" cy="2000250"/>
          </a:xfrm>
          <a:prstGeom prst="rect">
            <a:avLst/>
          </a:prstGeom>
        </p:spPr>
      </p:pic>
      <p:grpSp>
        <p:nvGrpSpPr>
          <p:cNvPr id="15" name="Group 14">
            <a:extLst>
              <a:ext uri="{FF2B5EF4-FFF2-40B4-BE49-F238E27FC236}">
                <a16:creationId xmlns:a16="http://schemas.microsoft.com/office/drawing/2014/main" id="{E6958DD6-1575-AE4E-BCE4-108C07E10701}"/>
              </a:ext>
            </a:extLst>
          </p:cNvPr>
          <p:cNvGrpSpPr/>
          <p:nvPr/>
        </p:nvGrpSpPr>
        <p:grpSpPr>
          <a:xfrm>
            <a:off x="-12620" y="0"/>
            <a:ext cx="5448716" cy="5155007"/>
            <a:chOff x="-2027244" y="0"/>
            <a:chExt cx="7047166" cy="5160856"/>
          </a:xfrm>
        </p:grpSpPr>
        <p:sp>
          <p:nvSpPr>
            <p:cNvPr id="35" name="Pentagon 34">
              <a:extLst>
                <a:ext uri="{FF2B5EF4-FFF2-40B4-BE49-F238E27FC236}">
                  <a16:creationId xmlns:a16="http://schemas.microsoft.com/office/drawing/2014/main" id="{A985F5A5-D51B-3748-AD79-54392CBD77C8}"/>
                </a:ext>
              </a:extLst>
            </p:cNvPr>
            <p:cNvSpPr/>
            <p:nvPr/>
          </p:nvSpPr>
          <p:spPr>
            <a:xfrm>
              <a:off x="-2027244" y="0"/>
              <a:ext cx="6514855" cy="5148262"/>
            </a:xfrm>
            <a:prstGeom prst="homePlate">
              <a:avLst>
                <a:gd name="adj" fmla="val 12258"/>
              </a:avLst>
            </a:prstGeom>
            <a:gradFill flip="none" rotWithShape="1">
              <a:gsLst>
                <a:gs pos="16000">
                  <a:srgbClr val="002A3B"/>
                </a:gs>
                <a:gs pos="100000">
                  <a:srgbClr val="003A5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799" dirty="0">
                <a:solidFill>
                  <a:prstClr val="white"/>
                </a:solidFill>
                <a:latin typeface="Calibri" panose="020F0502020204030204"/>
              </a:endParaRPr>
            </a:p>
          </p:txBody>
        </p:sp>
        <p:pic>
          <p:nvPicPr>
            <p:cNvPr id="36" name="Picture 35">
              <a:extLst>
                <a:ext uri="{FF2B5EF4-FFF2-40B4-BE49-F238E27FC236}">
                  <a16:creationId xmlns:a16="http://schemas.microsoft.com/office/drawing/2014/main" id="{E7E603B0-0422-F040-AE0F-86C0FB3A5E1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6216" b="7716"/>
            <a:stretch/>
          </p:blipFill>
          <p:spPr>
            <a:xfrm rot="120000">
              <a:off x="2998921" y="2562143"/>
              <a:ext cx="2021001" cy="2598713"/>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grpSp>
      <p:graphicFrame>
        <p:nvGraphicFramePr>
          <p:cNvPr id="4" name="Object 3" hidden="1"/>
          <p:cNvGraphicFramePr>
            <a:graphicFrameLocks noChangeAspect="1"/>
          </p:cNvGraphicFramePr>
          <p:nvPr>
            <p:custDataLst>
              <p:tags r:id="rId2"/>
            </p:custDataLst>
          </p:nvPr>
        </p:nvGraphicFramePr>
        <p:xfrm>
          <a:off x="5817" y="3969"/>
          <a:ext cx="1586" cy="1586"/>
        </p:xfrm>
        <a:graphic>
          <a:graphicData uri="http://schemas.openxmlformats.org/presentationml/2006/ole">
            <mc:AlternateContent xmlns:mc="http://schemas.openxmlformats.org/markup-compatibility/2006">
              <mc:Choice xmlns:v="urn:schemas-microsoft-com:vml" Requires="v">
                <p:oleObj spid="_x0000_s56506" name="think-cell Slide" r:id="rId7" imgW="286" imgH="286" progId="TCLayout.ActiveDocument.1">
                  <p:embed/>
                </p:oleObj>
              </mc:Choice>
              <mc:Fallback>
                <p:oleObj name="think-cell Slide" r:id="rId7" imgW="286" imgH="286" progId="TCLayout.ActiveDocument.1">
                  <p:embed/>
                  <p:pic>
                    <p:nvPicPr>
                      <p:cNvPr id="4" name="Object 3" hidden="1"/>
                      <p:cNvPicPr/>
                      <p:nvPr/>
                    </p:nvPicPr>
                    <p:blipFill>
                      <a:blip r:embed="rId8"/>
                      <a:stretch>
                        <a:fillRect/>
                      </a:stretch>
                    </p:blipFill>
                    <p:spPr>
                      <a:xfrm>
                        <a:off x="5817" y="3969"/>
                        <a:ext cx="1586" cy="1586"/>
                      </a:xfrm>
                      <a:prstGeom prst="rect">
                        <a:avLst/>
                      </a:prstGeom>
                    </p:spPr>
                  </p:pic>
                </p:oleObj>
              </mc:Fallback>
            </mc:AlternateContent>
          </a:graphicData>
        </a:graphic>
      </p:graphicFrame>
      <p:sp>
        <p:nvSpPr>
          <p:cNvPr id="38" name="Title 1">
            <a:extLst>
              <a:ext uri="{FF2B5EF4-FFF2-40B4-BE49-F238E27FC236}">
                <a16:creationId xmlns:a16="http://schemas.microsoft.com/office/drawing/2014/main" id="{89F95387-3EE0-284D-9809-64BB440F2E76}"/>
              </a:ext>
            </a:extLst>
          </p:cNvPr>
          <p:cNvSpPr txBox="1">
            <a:spLocks/>
          </p:cNvSpPr>
          <p:nvPr/>
        </p:nvSpPr>
        <p:spPr>
          <a:xfrm>
            <a:off x="416086" y="1670371"/>
            <a:ext cx="3450638" cy="2053848"/>
          </a:xfrm>
          <a:prstGeom prst="rect">
            <a:avLst/>
          </a:prstGeom>
        </p:spPr>
        <p:txBody>
          <a:bodyPr lIns="91355" tIns="45678" rIns="91355" bIns="45678"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514350">
              <a:lnSpc>
                <a:spcPct val="100000"/>
              </a:lnSpc>
              <a:spcAft>
                <a:spcPts val="200"/>
              </a:spcAft>
            </a:pPr>
            <a:endParaRPr lang="en-AU" sz="1100" b="1" dirty="0">
              <a:solidFill>
                <a:schemeClr val="bg1"/>
              </a:solidFill>
              <a:latin typeface="Calibri Light" panose="020F0302020204030204"/>
              <a:ea typeface="+mj-lt"/>
              <a:cs typeface="Calibri Light" panose="020F0302020204030204"/>
            </a:endParaRPr>
          </a:p>
          <a:p>
            <a:pPr defTabSz="514350">
              <a:lnSpc>
                <a:spcPct val="100000"/>
              </a:lnSpc>
              <a:spcAft>
                <a:spcPts val="200"/>
              </a:spcAft>
              <a:buFont typeface="Arial,Sans-Serif"/>
              <a:buChar char="•"/>
            </a:pPr>
            <a:endParaRPr lang="en-AU" sz="1100" dirty="0">
              <a:solidFill>
                <a:schemeClr val="bg1"/>
              </a:solidFill>
              <a:latin typeface="Calibri Light" panose="020F0302020204030204"/>
            </a:endParaRPr>
          </a:p>
        </p:txBody>
      </p:sp>
      <p:sp>
        <p:nvSpPr>
          <p:cNvPr id="3" name="Slide Number Placeholder 2">
            <a:extLst>
              <a:ext uri="{FF2B5EF4-FFF2-40B4-BE49-F238E27FC236}">
                <a16:creationId xmlns:a16="http://schemas.microsoft.com/office/drawing/2014/main" id="{C8A0FE33-888C-4B46-BA18-E27445E64CA5}"/>
              </a:ext>
            </a:extLst>
          </p:cNvPr>
          <p:cNvSpPr>
            <a:spLocks noGrp="1"/>
          </p:cNvSpPr>
          <p:nvPr>
            <p:ph type="sldNum" sz="quarter" idx="12"/>
          </p:nvPr>
        </p:nvSpPr>
        <p:spPr/>
        <p:txBody>
          <a:bodyPr/>
          <a:lstStyle/>
          <a:p>
            <a:endParaRPr lang="en-US" dirty="0"/>
          </a:p>
        </p:txBody>
      </p:sp>
      <p:sp>
        <p:nvSpPr>
          <p:cNvPr id="10" name="Title 1">
            <a:extLst>
              <a:ext uri="{FF2B5EF4-FFF2-40B4-BE49-F238E27FC236}">
                <a16:creationId xmlns:a16="http://schemas.microsoft.com/office/drawing/2014/main" id="{77DDEC03-D7DC-4A72-BA30-A81740F81905}"/>
              </a:ext>
            </a:extLst>
          </p:cNvPr>
          <p:cNvSpPr txBox="1">
            <a:spLocks/>
          </p:cNvSpPr>
          <p:nvPr/>
        </p:nvSpPr>
        <p:spPr>
          <a:xfrm>
            <a:off x="998690" y="451074"/>
            <a:ext cx="3377876" cy="550921"/>
          </a:xfrm>
          <a:prstGeom prst="rect">
            <a:avLst/>
          </a:prstGeom>
        </p:spPr>
        <p:txBody>
          <a:bodyPr lIns="91271" tIns="45636" rIns="91271" bIns="45636"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513875"/>
            <a:r>
              <a:rPr lang="en-AU" sz="2400" b="1" dirty="0">
                <a:solidFill>
                  <a:prstClr val="white"/>
                </a:solidFill>
                <a:latin typeface="Arial Nova" panose="020B0504020202020204" pitchFamily="34" charset="0"/>
                <a:cs typeface="Calibri" panose="020F0502020204030204" pitchFamily="34" charset="0"/>
              </a:rPr>
              <a:t>Simplified Job Plan </a:t>
            </a:r>
          </a:p>
        </p:txBody>
      </p:sp>
      <p:sp>
        <p:nvSpPr>
          <p:cNvPr id="12" name="Title 1">
            <a:extLst>
              <a:ext uri="{FF2B5EF4-FFF2-40B4-BE49-F238E27FC236}">
                <a16:creationId xmlns:a16="http://schemas.microsoft.com/office/drawing/2014/main" id="{4A3FFC2E-A7E8-47D0-80F8-3F8D39E08174}"/>
              </a:ext>
            </a:extLst>
          </p:cNvPr>
          <p:cNvSpPr txBox="1">
            <a:spLocks/>
          </p:cNvSpPr>
          <p:nvPr/>
        </p:nvSpPr>
        <p:spPr>
          <a:xfrm>
            <a:off x="4479542" y="751823"/>
            <a:ext cx="3782651" cy="1303643"/>
          </a:xfrm>
          <a:prstGeom prst="rect">
            <a:avLst/>
          </a:prstGeom>
        </p:spPr>
        <p:txBody>
          <a:bodyPr lIns="91271" tIns="45636" rIns="91271" bIns="45636"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71134" indent="-171134" defTabSz="513875">
              <a:lnSpc>
                <a:spcPct val="100000"/>
              </a:lnSpc>
              <a:spcAft>
                <a:spcPts val="200"/>
              </a:spcAft>
              <a:buFont typeface="Arial,Sans-Serif"/>
              <a:buChar char="•"/>
            </a:pPr>
            <a:endParaRPr lang="en-AU" sz="1799" dirty="0">
              <a:solidFill>
                <a:srgbClr val="002A3B"/>
              </a:solidFill>
              <a:latin typeface="Calibri Light"/>
              <a:ea typeface="+mj-lt"/>
              <a:cs typeface="Calibri Light" panose="020F0302020204030204"/>
            </a:endParaRPr>
          </a:p>
          <a:p>
            <a:pPr marL="171134" indent="-171134" defTabSz="513875">
              <a:lnSpc>
                <a:spcPct val="100000"/>
              </a:lnSpc>
              <a:spcAft>
                <a:spcPts val="200"/>
              </a:spcAft>
              <a:buFont typeface="Arial,Sans-Serif"/>
              <a:buChar char="•"/>
            </a:pPr>
            <a:endParaRPr lang="en-AU" sz="1799" dirty="0">
              <a:solidFill>
                <a:srgbClr val="002A3B"/>
              </a:solidFill>
              <a:latin typeface="Calibri Light" panose="020F0302020204030204"/>
              <a:cs typeface="Calibri Light"/>
            </a:endParaRPr>
          </a:p>
          <a:p>
            <a:pPr marL="171134" indent="-171134" defTabSz="513875">
              <a:lnSpc>
                <a:spcPct val="100000"/>
              </a:lnSpc>
              <a:spcAft>
                <a:spcPts val="200"/>
              </a:spcAft>
              <a:buFont typeface="Arial,Sans-Serif"/>
              <a:buChar char="•"/>
            </a:pPr>
            <a:endParaRPr lang="en-US" sz="1799" dirty="0">
              <a:solidFill>
                <a:prstClr val="black"/>
              </a:solidFill>
              <a:latin typeface="Calibri Light" panose="020F0302020204030204"/>
              <a:cs typeface="Calibri Light" panose="020F0302020204030204"/>
            </a:endParaRPr>
          </a:p>
          <a:p>
            <a:pPr marL="171134" indent="-171134" defTabSz="513875">
              <a:lnSpc>
                <a:spcPct val="100000"/>
              </a:lnSpc>
              <a:spcAft>
                <a:spcPts val="200"/>
              </a:spcAft>
              <a:buFont typeface="Arial,Sans-Serif"/>
              <a:buChar char="•"/>
            </a:pPr>
            <a:endParaRPr lang="en-AU" sz="1799" dirty="0">
              <a:solidFill>
                <a:prstClr val="black"/>
              </a:solidFill>
              <a:latin typeface="Calibri Light" panose="020F0302020204030204"/>
              <a:cs typeface="Calibri Light"/>
            </a:endParaRPr>
          </a:p>
          <a:p>
            <a:pPr defTabSz="513875">
              <a:lnSpc>
                <a:spcPct val="100000"/>
              </a:lnSpc>
              <a:spcAft>
                <a:spcPts val="200"/>
              </a:spcAft>
              <a:buFont typeface="Arial,Sans-Serif"/>
              <a:buChar char="•"/>
            </a:pPr>
            <a:endParaRPr lang="en-AU" sz="1799" dirty="0">
              <a:solidFill>
                <a:prstClr val="black"/>
              </a:solidFill>
              <a:latin typeface="Calibri Light" panose="020F0302020204030204"/>
              <a:cs typeface="Calibri Light"/>
            </a:endParaRPr>
          </a:p>
        </p:txBody>
      </p:sp>
      <p:pic>
        <p:nvPicPr>
          <p:cNvPr id="26" name="Graphic 25" descr="List outline">
            <a:extLst>
              <a:ext uri="{FF2B5EF4-FFF2-40B4-BE49-F238E27FC236}">
                <a16:creationId xmlns:a16="http://schemas.microsoft.com/office/drawing/2014/main" id="{2ECE1619-F441-432C-9A7A-3386F5D472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1107" y="340057"/>
            <a:ext cx="600700" cy="600700"/>
          </a:xfrm>
          <a:prstGeom prst="rect">
            <a:avLst/>
          </a:prstGeom>
        </p:spPr>
      </p:pic>
      <p:sp>
        <p:nvSpPr>
          <p:cNvPr id="28" name="Title 1">
            <a:extLst>
              <a:ext uri="{FF2B5EF4-FFF2-40B4-BE49-F238E27FC236}">
                <a16:creationId xmlns:a16="http://schemas.microsoft.com/office/drawing/2014/main" id="{CF3FDACF-5604-4A7C-A16D-C86D30C2C090}"/>
              </a:ext>
            </a:extLst>
          </p:cNvPr>
          <p:cNvSpPr txBox="1">
            <a:spLocks/>
          </p:cNvSpPr>
          <p:nvPr/>
        </p:nvSpPr>
        <p:spPr>
          <a:xfrm>
            <a:off x="416086" y="1418053"/>
            <a:ext cx="3450638" cy="3570348"/>
          </a:xfrm>
          <a:prstGeom prst="rect">
            <a:avLst/>
          </a:prstGeom>
        </p:spPr>
        <p:txBody>
          <a:bodyPr lIns="91355" tIns="45678" rIns="91355" bIns="45678"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514350">
              <a:lnSpc>
                <a:spcPct val="100000"/>
              </a:lnSpc>
              <a:spcAft>
                <a:spcPts val="200"/>
              </a:spcAft>
            </a:pPr>
            <a:r>
              <a:rPr lang="en-AU" sz="2000" b="1" dirty="0">
                <a:solidFill>
                  <a:schemeClr val="bg1"/>
                </a:solidFill>
                <a:latin typeface="Calibri Light" panose="020F0302020204030204"/>
                <a:ea typeface="+mj-lt"/>
                <a:cs typeface="Calibri Light" panose="020F0302020204030204"/>
              </a:rPr>
              <a:t>In Workforce Australia Services the job plan will include:</a:t>
            </a:r>
          </a:p>
          <a:p>
            <a:pPr defTabSz="514350">
              <a:lnSpc>
                <a:spcPct val="100000"/>
              </a:lnSpc>
              <a:spcAft>
                <a:spcPts val="200"/>
              </a:spcAft>
            </a:pPr>
            <a:endParaRPr lang="en-US" sz="2000" dirty="0">
              <a:solidFill>
                <a:schemeClr val="bg1"/>
              </a:solidFill>
              <a:latin typeface="Calibri Light" panose="020F0302020204030204"/>
              <a:ea typeface="+mj-lt"/>
              <a:cs typeface="Calibri Light" panose="020F0302020204030204"/>
            </a:endParaRPr>
          </a:p>
          <a:p>
            <a:pPr marL="285750" indent="-285750">
              <a:lnSpc>
                <a:spcPct val="107000"/>
              </a:lnSpc>
              <a:spcAft>
                <a:spcPts val="800"/>
              </a:spcAft>
              <a:buFont typeface="Arial" panose="020B0604020202020204" pitchFamily="34" charset="0"/>
              <a:buChar char="•"/>
            </a:pPr>
            <a:r>
              <a:rPr lang="en-AU" sz="1800" i="1" dirty="0">
                <a:solidFill>
                  <a:schemeClr val="bg1"/>
                </a:solidFill>
              </a:rPr>
              <a:t>A points requirement, including a minimum job search requirement</a:t>
            </a:r>
          </a:p>
          <a:p>
            <a:pPr marL="285750" indent="-285750">
              <a:lnSpc>
                <a:spcPct val="107000"/>
              </a:lnSpc>
              <a:spcAft>
                <a:spcPts val="800"/>
              </a:spcAft>
              <a:buFont typeface="Arial" panose="020B0604020202020204" pitchFamily="34" charset="0"/>
              <a:buChar char="•"/>
            </a:pPr>
            <a:r>
              <a:rPr lang="en-AU" sz="1800" i="1" dirty="0">
                <a:solidFill>
                  <a:schemeClr val="bg1"/>
                </a:solidFill>
              </a:rPr>
              <a:t>Any compulsory activities, and</a:t>
            </a:r>
          </a:p>
          <a:p>
            <a:pPr marL="285750" indent="-285750">
              <a:lnSpc>
                <a:spcPct val="107000"/>
              </a:lnSpc>
              <a:spcAft>
                <a:spcPts val="800"/>
              </a:spcAft>
              <a:buFont typeface="Arial" panose="020B0604020202020204" pitchFamily="34" charset="0"/>
              <a:buChar char="•"/>
            </a:pPr>
            <a:r>
              <a:rPr lang="en-AU" sz="1800" i="1" dirty="0">
                <a:solidFill>
                  <a:schemeClr val="bg1"/>
                </a:solidFill>
              </a:rPr>
              <a:t>Personal responsibility requirement (PA03).</a:t>
            </a:r>
            <a:endParaRPr lang="en-AU" sz="1600" dirty="0">
              <a:solidFill>
                <a:schemeClr val="bg1"/>
              </a:solidFill>
            </a:endParaRPr>
          </a:p>
          <a:p>
            <a:pPr marL="171292" indent="-171292" defTabSz="514350">
              <a:lnSpc>
                <a:spcPct val="100000"/>
              </a:lnSpc>
              <a:spcAft>
                <a:spcPts val="200"/>
              </a:spcAft>
              <a:buFont typeface="Arial,Sans-Serif"/>
              <a:buChar char="•"/>
            </a:pPr>
            <a:endParaRPr lang="en-AU" sz="1800" dirty="0">
              <a:solidFill>
                <a:schemeClr val="bg1"/>
              </a:solidFill>
              <a:latin typeface="Calibri Light" panose="020F0302020204030204"/>
              <a:cs typeface="Calibri Light"/>
            </a:endParaRPr>
          </a:p>
          <a:p>
            <a:pPr defTabSz="514350">
              <a:lnSpc>
                <a:spcPct val="100000"/>
              </a:lnSpc>
              <a:spcAft>
                <a:spcPts val="200"/>
              </a:spcAft>
            </a:pPr>
            <a:endParaRPr lang="en-AU" sz="1800" dirty="0">
              <a:solidFill>
                <a:schemeClr val="bg1"/>
              </a:solidFill>
              <a:latin typeface="Calibri Light" panose="020F0302020204030204"/>
              <a:cs typeface="Calibri Light"/>
            </a:endParaRPr>
          </a:p>
          <a:p>
            <a:pPr defTabSz="514350">
              <a:lnSpc>
                <a:spcPct val="100000"/>
              </a:lnSpc>
              <a:spcAft>
                <a:spcPts val="200"/>
              </a:spcAft>
              <a:buFont typeface="Arial,Sans-Serif"/>
              <a:buChar char="•"/>
            </a:pPr>
            <a:endParaRPr lang="en-AU" sz="1800" dirty="0">
              <a:solidFill>
                <a:prstClr val="black"/>
              </a:solidFill>
              <a:latin typeface="Calibri Light" panose="020F0302020204030204"/>
              <a:cs typeface="Calibri Light"/>
            </a:endParaRPr>
          </a:p>
        </p:txBody>
      </p:sp>
      <p:pic>
        <p:nvPicPr>
          <p:cNvPr id="29" name="Picture 28">
            <a:extLst>
              <a:ext uri="{FF2B5EF4-FFF2-40B4-BE49-F238E27FC236}">
                <a16:creationId xmlns:a16="http://schemas.microsoft.com/office/drawing/2014/main" id="{9A2C50ED-0C1C-475A-967D-00058792E738}"/>
              </a:ext>
            </a:extLst>
          </p:cNvPr>
          <p:cNvPicPr>
            <a:picLocks noChangeAspect="1"/>
          </p:cNvPicPr>
          <p:nvPr/>
        </p:nvPicPr>
        <p:blipFill>
          <a:blip r:embed="rId11"/>
          <a:stretch>
            <a:fillRect/>
          </a:stretch>
        </p:blipFill>
        <p:spPr>
          <a:xfrm>
            <a:off x="3825212" y="2970891"/>
            <a:ext cx="5090985" cy="1303643"/>
          </a:xfrm>
          <a:prstGeom prst="rect">
            <a:avLst/>
          </a:prstGeom>
          <a:effectLst>
            <a:glow rad="101600">
              <a:schemeClr val="accent3">
                <a:satMod val="175000"/>
                <a:alpha val="40000"/>
              </a:schemeClr>
            </a:glow>
          </a:effectLst>
        </p:spPr>
      </p:pic>
    </p:spTree>
    <p:extLst>
      <p:ext uri="{BB962C8B-B14F-4D97-AF65-F5344CB8AC3E}">
        <p14:creationId xmlns:p14="http://schemas.microsoft.com/office/powerpoint/2010/main" val="3583558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5817" y="3969"/>
          <a:ext cx="1586" cy="1586"/>
        </p:xfrm>
        <a:graphic>
          <a:graphicData uri="http://schemas.openxmlformats.org/presentationml/2006/ole">
            <mc:AlternateContent xmlns:mc="http://schemas.openxmlformats.org/markup-compatibility/2006">
              <mc:Choice xmlns:v="urn:schemas-microsoft-com:vml" Requires="v">
                <p:oleObj spid="_x0000_s49375"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5817" y="3969"/>
                        <a:ext cx="1586" cy="1586"/>
                      </a:xfrm>
                      <a:prstGeom prst="rect">
                        <a:avLst/>
                      </a:prstGeom>
                    </p:spPr>
                  </p:pic>
                </p:oleObj>
              </mc:Fallback>
            </mc:AlternateContent>
          </a:graphicData>
        </a:graphic>
      </p:graphicFrame>
      <p:sp>
        <p:nvSpPr>
          <p:cNvPr id="28" name="Title 1">
            <a:extLst>
              <a:ext uri="{FF2B5EF4-FFF2-40B4-BE49-F238E27FC236}">
                <a16:creationId xmlns:a16="http://schemas.microsoft.com/office/drawing/2014/main" id="{2E2ADE7F-D70D-CB40-8105-E00FD1AEF33B}"/>
              </a:ext>
            </a:extLst>
          </p:cNvPr>
          <p:cNvSpPr txBox="1">
            <a:spLocks/>
          </p:cNvSpPr>
          <p:nvPr/>
        </p:nvSpPr>
        <p:spPr>
          <a:xfrm>
            <a:off x="179512" y="307016"/>
            <a:ext cx="3373022" cy="441498"/>
          </a:xfrm>
          <a:prstGeom prst="rect">
            <a:avLst/>
          </a:prstGeom>
        </p:spPr>
        <p:txBody>
          <a:bodyPr lIns="91355" tIns="45678" rIns="91355" bIns="45678"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514350"/>
            <a:endParaRPr lang="en-AU" sz="3600" b="1" dirty="0">
              <a:solidFill>
                <a:schemeClr val="bg1"/>
              </a:solidFill>
              <a:latin typeface="Calibri" panose="020F0502020204030204" pitchFamily="34" charset="0"/>
              <a:cs typeface="Calibri" panose="020F0502020204030204" pitchFamily="34" charset="0"/>
            </a:endParaRPr>
          </a:p>
        </p:txBody>
      </p:sp>
      <p:sp>
        <p:nvSpPr>
          <p:cNvPr id="38" name="Title 1">
            <a:extLst>
              <a:ext uri="{FF2B5EF4-FFF2-40B4-BE49-F238E27FC236}">
                <a16:creationId xmlns:a16="http://schemas.microsoft.com/office/drawing/2014/main" id="{89F95387-3EE0-284D-9809-64BB440F2E76}"/>
              </a:ext>
            </a:extLst>
          </p:cNvPr>
          <p:cNvSpPr txBox="1">
            <a:spLocks/>
          </p:cNvSpPr>
          <p:nvPr/>
        </p:nvSpPr>
        <p:spPr>
          <a:xfrm>
            <a:off x="148255" y="1220960"/>
            <a:ext cx="3362678" cy="2700506"/>
          </a:xfrm>
          <a:prstGeom prst="rect">
            <a:avLst/>
          </a:prstGeom>
        </p:spPr>
        <p:txBody>
          <a:bodyPr lIns="91355" tIns="45678" rIns="91355" bIns="45678"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71292" indent="-171292" defTabSz="514350">
              <a:lnSpc>
                <a:spcPct val="100000"/>
              </a:lnSpc>
              <a:spcAft>
                <a:spcPts val="200"/>
              </a:spcAft>
              <a:buFont typeface="Arial,Sans-Serif"/>
              <a:buChar char="•"/>
            </a:pPr>
            <a:endParaRPr lang="en-AU" sz="1800" dirty="0">
              <a:solidFill>
                <a:schemeClr val="bg1"/>
              </a:solidFill>
              <a:latin typeface="Calibri Light" panose="020F0302020204030204"/>
            </a:endParaRPr>
          </a:p>
          <a:p>
            <a:pPr defTabSz="514350">
              <a:lnSpc>
                <a:spcPct val="100000"/>
              </a:lnSpc>
              <a:spcAft>
                <a:spcPts val="200"/>
              </a:spcAft>
              <a:buFont typeface="Arial,Sans-Serif"/>
              <a:buChar char="•"/>
            </a:pPr>
            <a:endParaRPr lang="en-AU" sz="1800" dirty="0">
              <a:solidFill>
                <a:schemeClr val="bg1"/>
              </a:solidFill>
              <a:latin typeface="Calibri Light" panose="020F0302020204030204"/>
            </a:endParaRPr>
          </a:p>
        </p:txBody>
      </p:sp>
      <p:sp>
        <p:nvSpPr>
          <p:cNvPr id="14" name="Title 1">
            <a:extLst>
              <a:ext uri="{FF2B5EF4-FFF2-40B4-BE49-F238E27FC236}">
                <a16:creationId xmlns:a16="http://schemas.microsoft.com/office/drawing/2014/main" id="{B5DCBB2C-25A6-4BFC-AB20-3CADD3E6EA99}"/>
              </a:ext>
            </a:extLst>
          </p:cNvPr>
          <p:cNvSpPr txBox="1">
            <a:spLocks/>
          </p:cNvSpPr>
          <p:nvPr/>
        </p:nvSpPr>
        <p:spPr>
          <a:xfrm>
            <a:off x="6473329" y="779263"/>
            <a:ext cx="1724528" cy="441498"/>
          </a:xfrm>
          <a:prstGeom prst="rect">
            <a:avLst/>
          </a:prstGeom>
        </p:spPr>
        <p:txBody>
          <a:bodyPr lIns="91355" tIns="45678" rIns="91355" bIns="45678"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514350">
              <a:lnSpc>
                <a:spcPct val="100000"/>
              </a:lnSpc>
              <a:spcAft>
                <a:spcPts val="200"/>
              </a:spcAft>
            </a:pPr>
            <a:r>
              <a:rPr lang="en-AU" sz="1199" b="1" dirty="0">
                <a:solidFill>
                  <a:prstClr val="white"/>
                </a:solidFill>
                <a:latin typeface="Calibri"/>
                <a:cs typeface="Calibri"/>
              </a:rPr>
              <a:t>From…</a:t>
            </a:r>
          </a:p>
          <a:p>
            <a:pPr marL="171292" indent="-171292" defTabSz="514350">
              <a:lnSpc>
                <a:spcPct val="100000"/>
              </a:lnSpc>
              <a:spcAft>
                <a:spcPts val="200"/>
              </a:spcAft>
              <a:buFont typeface="Arial" panose="020B0604020202020204" pitchFamily="34" charset="0"/>
              <a:buChar char="•"/>
            </a:pPr>
            <a:r>
              <a:rPr lang="en-AU" sz="1049" dirty="0">
                <a:solidFill>
                  <a:prstClr val="white"/>
                </a:solidFill>
                <a:latin typeface="Calibri Light"/>
                <a:cs typeface="Calibri Light"/>
              </a:rPr>
              <a:t>…</a:t>
            </a:r>
          </a:p>
        </p:txBody>
      </p:sp>
      <p:sp>
        <p:nvSpPr>
          <p:cNvPr id="3" name="Slide Number Placeholder 2">
            <a:extLst>
              <a:ext uri="{FF2B5EF4-FFF2-40B4-BE49-F238E27FC236}">
                <a16:creationId xmlns:a16="http://schemas.microsoft.com/office/drawing/2014/main" id="{C8A0FE33-888C-4B46-BA18-E27445E64CA5}"/>
              </a:ext>
            </a:extLst>
          </p:cNvPr>
          <p:cNvSpPr>
            <a:spLocks noGrp="1"/>
          </p:cNvSpPr>
          <p:nvPr>
            <p:ph type="sldNum" sz="quarter" idx="12"/>
          </p:nvPr>
        </p:nvSpPr>
        <p:spPr/>
        <p:txBody>
          <a:bodyPr/>
          <a:lstStyle/>
          <a:p>
            <a:fld id="{5C07FA4D-7106-8D4E-B634-B66E2B70CA38}" type="slidenum">
              <a:rPr lang="en-US" smtClean="0"/>
              <a:t>6</a:t>
            </a:fld>
            <a:endParaRPr lang="en-US" dirty="0"/>
          </a:p>
        </p:txBody>
      </p:sp>
      <p:sp>
        <p:nvSpPr>
          <p:cNvPr id="11" name="Title 1">
            <a:extLst>
              <a:ext uri="{FF2B5EF4-FFF2-40B4-BE49-F238E27FC236}">
                <a16:creationId xmlns:a16="http://schemas.microsoft.com/office/drawing/2014/main" id="{6AADB080-35D2-48D3-A8E6-B9AF0AC7DBCD}"/>
              </a:ext>
            </a:extLst>
          </p:cNvPr>
          <p:cNvSpPr txBox="1">
            <a:spLocks/>
          </p:cNvSpPr>
          <p:nvPr/>
        </p:nvSpPr>
        <p:spPr>
          <a:xfrm>
            <a:off x="810147" y="403344"/>
            <a:ext cx="7387710" cy="426055"/>
          </a:xfrm>
          <a:prstGeom prst="rect">
            <a:avLst/>
          </a:prstGeom>
        </p:spPr>
        <p:txBody>
          <a:bodyPr lIns="68453" tIns="34227" rIns="68453" bIns="34227" anchor="t"/>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385406" rtl="0" eaLnBrk="1" fontAlgn="auto" latinLnBrk="0" hangingPunct="1">
              <a:lnSpc>
                <a:spcPct val="90000"/>
              </a:lnSpc>
              <a:spcBef>
                <a:spcPct val="0"/>
              </a:spcBef>
              <a:spcAft>
                <a:spcPts val="0"/>
              </a:spcAft>
              <a:buClrTx/>
              <a:buSzTx/>
              <a:buFontTx/>
              <a:buNone/>
              <a:tabLst/>
              <a:defRPr/>
            </a:pPr>
            <a:r>
              <a:rPr kumimoji="0" lang="en-AU" sz="2800" b="1" i="0" u="none" strike="noStrike" kern="1200" cap="none" spc="0" normalizeH="0" baseline="0" noProof="0" dirty="0">
                <a:ln>
                  <a:noFill/>
                </a:ln>
                <a:solidFill>
                  <a:srgbClr val="002D3F"/>
                </a:solidFill>
                <a:effectLst/>
                <a:uLnTx/>
                <a:uFillTx/>
                <a:latin typeface="Arial Nova" panose="020B0504020202020204" pitchFamily="34" charset="0"/>
                <a:cs typeface="Calibri" panose="020F0502020204030204" pitchFamily="34" charset="0"/>
              </a:rPr>
              <a:t>Setting and tailoring the points target </a:t>
            </a:r>
          </a:p>
        </p:txBody>
      </p:sp>
      <p:sp>
        <p:nvSpPr>
          <p:cNvPr id="23" name="Rectangle 22">
            <a:extLst>
              <a:ext uri="{FF2B5EF4-FFF2-40B4-BE49-F238E27FC236}">
                <a16:creationId xmlns:a16="http://schemas.microsoft.com/office/drawing/2014/main" id="{51F968EE-97B2-4BE8-B6CD-1F0638DFF7C8}"/>
              </a:ext>
            </a:extLst>
          </p:cNvPr>
          <p:cNvSpPr/>
          <p:nvPr/>
        </p:nvSpPr>
        <p:spPr>
          <a:xfrm>
            <a:off x="769393" y="961516"/>
            <a:ext cx="7107782" cy="584775"/>
          </a:xfrm>
          <a:prstGeom prst="rect">
            <a:avLst/>
          </a:prstGeom>
        </p:spPr>
        <p:txBody>
          <a:bodyPr wrap="square">
            <a:spAutoFit/>
          </a:bodyPr>
          <a:lstStyle/>
          <a:p>
            <a:r>
              <a:rPr lang="en-AU" sz="1600" dirty="0">
                <a:solidFill>
                  <a:srgbClr val="008276"/>
                </a:solidFill>
                <a:latin typeface="Arial Nova" panose="020B0504020202020204" pitchFamily="34" charset="0"/>
                <a:cs typeface="Calibri" panose="020F0502020204030204" pitchFamily="34" charset="0"/>
              </a:rPr>
              <a:t>Once a job seeker has agreed to their job plan, they will need to meet a </a:t>
            </a:r>
            <a:br>
              <a:rPr lang="en-AU" sz="1600" dirty="0">
                <a:solidFill>
                  <a:srgbClr val="008276"/>
                </a:solidFill>
                <a:latin typeface="Arial Nova" panose="020B0504020202020204" pitchFamily="34" charset="0"/>
                <a:cs typeface="Calibri" panose="020F0502020204030204" pitchFamily="34" charset="0"/>
              </a:rPr>
            </a:br>
            <a:r>
              <a:rPr lang="en-AU" sz="1600" dirty="0">
                <a:solidFill>
                  <a:srgbClr val="008276"/>
                </a:solidFill>
                <a:latin typeface="Arial Nova" panose="020B0504020202020204" pitchFamily="34" charset="0"/>
                <a:cs typeface="Calibri" panose="020F0502020204030204" pitchFamily="34" charset="0"/>
              </a:rPr>
              <a:t>points target which will be tailored to the individual job seeker. </a:t>
            </a:r>
          </a:p>
        </p:txBody>
      </p:sp>
      <p:pic>
        <p:nvPicPr>
          <p:cNvPr id="24" name="Graphic 23" descr="List outline">
            <a:extLst>
              <a:ext uri="{FF2B5EF4-FFF2-40B4-BE49-F238E27FC236}">
                <a16:creationId xmlns:a16="http://schemas.microsoft.com/office/drawing/2014/main" id="{8F605C65-70D2-45BB-8F46-8B88B771AF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5886" y="403344"/>
            <a:ext cx="600700" cy="600700"/>
          </a:xfrm>
          <a:prstGeom prst="rect">
            <a:avLst/>
          </a:prstGeom>
        </p:spPr>
      </p:pic>
      <p:sp>
        <p:nvSpPr>
          <p:cNvPr id="50" name="Rectangle 49">
            <a:extLst>
              <a:ext uri="{FF2B5EF4-FFF2-40B4-BE49-F238E27FC236}">
                <a16:creationId xmlns:a16="http://schemas.microsoft.com/office/drawing/2014/main" id="{AA61C55A-04B1-4310-881C-0F7753C2C191}"/>
              </a:ext>
            </a:extLst>
          </p:cNvPr>
          <p:cNvSpPr/>
          <p:nvPr/>
        </p:nvSpPr>
        <p:spPr>
          <a:xfrm>
            <a:off x="6569218" y="1742489"/>
            <a:ext cx="1231406" cy="684893"/>
          </a:xfrm>
          <a:prstGeom prst="rect">
            <a:avLst/>
          </a:prstGeom>
          <a:solidFill>
            <a:srgbClr val="B600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r>
              <a:rPr lang="en-AU" sz="1200" dirty="0">
                <a:solidFill>
                  <a:schemeClr val="bg1"/>
                </a:solidFill>
                <a:latin typeface="Calibri" panose="020F0502020204030204"/>
              </a:rPr>
              <a:t>Labour market credit</a:t>
            </a:r>
          </a:p>
          <a:p>
            <a:pPr algn="ctr" defTabSz="685800"/>
            <a:r>
              <a:rPr lang="en-AU" sz="1200" dirty="0">
                <a:solidFill>
                  <a:schemeClr val="bg1"/>
                </a:solidFill>
                <a:latin typeface="Calibri" panose="020F0502020204030204"/>
              </a:rPr>
              <a:t> = 15 points</a:t>
            </a:r>
          </a:p>
        </p:txBody>
      </p:sp>
      <p:sp>
        <p:nvSpPr>
          <p:cNvPr id="51" name="Rectangle 50">
            <a:extLst>
              <a:ext uri="{FF2B5EF4-FFF2-40B4-BE49-F238E27FC236}">
                <a16:creationId xmlns:a16="http://schemas.microsoft.com/office/drawing/2014/main" id="{3128DF61-C4C5-43F0-9559-2820328640C6}"/>
              </a:ext>
            </a:extLst>
          </p:cNvPr>
          <p:cNvSpPr/>
          <p:nvPr/>
        </p:nvSpPr>
        <p:spPr>
          <a:xfrm>
            <a:off x="971736" y="1759293"/>
            <a:ext cx="1224813" cy="3186176"/>
          </a:xfrm>
          <a:prstGeom prst="rect">
            <a:avLst/>
          </a:prstGeom>
          <a:solidFill>
            <a:srgbClr val="287DB2"/>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i="0" u="none" strike="noStrike" kern="1200" cap="none" spc="0" normalizeH="0" baseline="0" noProof="0" dirty="0">
                <a:ln>
                  <a:noFill/>
                </a:ln>
                <a:solidFill>
                  <a:schemeClr val="bg1"/>
                </a:solidFill>
                <a:effectLst/>
                <a:uLnTx/>
                <a:uFillTx/>
                <a:latin typeface="Calibri" panose="020F0502020204030204"/>
                <a:ea typeface="+mn-ea"/>
                <a:cs typeface="+mn-cs"/>
              </a:rPr>
              <a:t>Maximum points target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i="0" u="none" strike="noStrike" kern="1200" cap="none" spc="0" normalizeH="0" baseline="0" noProof="0" dirty="0">
                <a:ln>
                  <a:noFill/>
                </a:ln>
                <a:solidFill>
                  <a:schemeClr val="bg1"/>
                </a:solidFill>
                <a:effectLst/>
                <a:uLnTx/>
                <a:uFillTx/>
                <a:latin typeface="Calibri" panose="020F0502020204030204"/>
                <a:ea typeface="+mn-ea"/>
                <a:cs typeface="+mn-cs"/>
              </a:rPr>
              <a:t>= 100 points </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600" dirty="0">
              <a:solidFill>
                <a:schemeClr val="bg1"/>
              </a:solidFill>
              <a:latin typeface="Calibri" panose="020F0502020204030204"/>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i="1" u="none" strike="noStrike" kern="1200" cap="none" spc="0" normalizeH="0" baseline="0" noProof="0" dirty="0">
                <a:ln>
                  <a:noFill/>
                </a:ln>
                <a:solidFill>
                  <a:schemeClr val="bg1"/>
                </a:solidFill>
                <a:effectLst/>
                <a:uLnTx/>
                <a:uFillTx/>
                <a:latin typeface="Calibri" panose="020F0502020204030204"/>
                <a:ea typeface="+mn-ea"/>
                <a:cs typeface="+mn-cs"/>
              </a:rPr>
              <a:t>(inc. Job Search requirement)</a:t>
            </a:r>
          </a:p>
        </p:txBody>
      </p:sp>
      <p:sp>
        <p:nvSpPr>
          <p:cNvPr id="52" name="Rectangle 51">
            <a:extLst>
              <a:ext uri="{FF2B5EF4-FFF2-40B4-BE49-F238E27FC236}">
                <a16:creationId xmlns:a16="http://schemas.microsoft.com/office/drawing/2014/main" id="{72E0161E-A046-4229-B87F-AB0FEA5DC323}"/>
              </a:ext>
            </a:extLst>
          </p:cNvPr>
          <p:cNvSpPr/>
          <p:nvPr/>
        </p:nvSpPr>
        <p:spPr>
          <a:xfrm>
            <a:off x="2398164" y="1759293"/>
            <a:ext cx="1217620" cy="585280"/>
          </a:xfrm>
          <a:prstGeom prst="rect">
            <a:avLst/>
          </a:prstGeom>
          <a:solidFill>
            <a:srgbClr val="B600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r>
              <a:rPr lang="en-AU" sz="1200" dirty="0">
                <a:solidFill>
                  <a:schemeClr val="bg1"/>
                </a:solidFill>
                <a:latin typeface="Calibri" panose="020F0502020204030204"/>
              </a:rPr>
              <a:t>Labour market credit</a:t>
            </a:r>
          </a:p>
          <a:p>
            <a:pPr algn="ctr" defTabSz="685800"/>
            <a:r>
              <a:rPr lang="en-AU" sz="1200" dirty="0">
                <a:solidFill>
                  <a:schemeClr val="bg1"/>
                </a:solidFill>
                <a:latin typeface="Calibri" panose="020F0502020204030204"/>
              </a:rPr>
              <a:t> = 20 points</a:t>
            </a:r>
          </a:p>
        </p:txBody>
      </p:sp>
      <p:sp>
        <p:nvSpPr>
          <p:cNvPr id="53" name="Rectangle 52">
            <a:extLst>
              <a:ext uri="{FF2B5EF4-FFF2-40B4-BE49-F238E27FC236}">
                <a16:creationId xmlns:a16="http://schemas.microsoft.com/office/drawing/2014/main" id="{8916D084-7E42-47A6-A98F-0EC51F8B31A4}"/>
              </a:ext>
            </a:extLst>
          </p:cNvPr>
          <p:cNvSpPr/>
          <p:nvPr/>
        </p:nvSpPr>
        <p:spPr>
          <a:xfrm>
            <a:off x="2398163" y="2344573"/>
            <a:ext cx="1217620" cy="2600896"/>
          </a:xfrm>
          <a:prstGeom prst="rect">
            <a:avLst/>
          </a:prstGeom>
          <a:solidFill>
            <a:srgbClr val="287DB2"/>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i="0" u="none" strike="noStrike" kern="1200" cap="none" spc="0" normalizeH="0" baseline="0" noProof="0" dirty="0">
                <a:ln>
                  <a:noFill/>
                </a:ln>
                <a:solidFill>
                  <a:schemeClr val="bg1"/>
                </a:solidFill>
                <a:effectLst/>
                <a:uLnTx/>
                <a:uFillTx/>
                <a:latin typeface="Calibri" panose="020F0502020204030204"/>
                <a:ea typeface="+mn-ea"/>
                <a:cs typeface="+mn-cs"/>
              </a:rPr>
              <a:t>Points Target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i="0" u="none" strike="noStrike" kern="1200" cap="none" spc="0" normalizeH="0" baseline="0" noProof="0" dirty="0">
                <a:ln>
                  <a:noFill/>
                </a:ln>
                <a:solidFill>
                  <a:schemeClr val="bg1"/>
                </a:solidFill>
                <a:effectLst/>
                <a:uLnTx/>
                <a:uFillTx/>
                <a:latin typeface="Calibri" panose="020F0502020204030204"/>
                <a:ea typeface="+mn-ea"/>
                <a:cs typeface="+mn-cs"/>
              </a:rPr>
              <a:t> = 80 points</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600" dirty="0">
              <a:solidFill>
                <a:schemeClr val="bg1"/>
              </a:solidFill>
              <a:latin typeface="Calibri" panose="020F0502020204030204"/>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i="1" u="none" strike="noStrike" kern="1200" cap="none" spc="0" normalizeH="0" baseline="0" noProof="0" dirty="0">
                <a:ln>
                  <a:noFill/>
                </a:ln>
                <a:solidFill>
                  <a:schemeClr val="bg1"/>
                </a:solidFill>
                <a:effectLst/>
                <a:uLnTx/>
                <a:uFillTx/>
                <a:latin typeface="Calibri" panose="020F0502020204030204"/>
                <a:ea typeface="+mn-ea"/>
                <a:cs typeface="+mn-cs"/>
              </a:rPr>
              <a:t>(inc. Job Search requirement)</a:t>
            </a:r>
            <a:endParaRPr kumimoji="0" lang="en-AU" sz="140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7FAD0FD-92F1-413B-8584-69FAC54E78CC}"/>
              </a:ext>
            </a:extLst>
          </p:cNvPr>
          <p:cNvSpPr/>
          <p:nvPr/>
        </p:nvSpPr>
        <p:spPr>
          <a:xfrm>
            <a:off x="5182016" y="2992479"/>
            <a:ext cx="1217620" cy="1949155"/>
          </a:xfrm>
          <a:prstGeom prst="rect">
            <a:avLst/>
          </a:prstGeom>
          <a:solidFill>
            <a:srgbClr val="287DB2"/>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i="0" u="none" strike="noStrike" kern="1200" cap="none" spc="0" normalizeH="0" baseline="0" noProof="0" dirty="0">
                <a:ln>
                  <a:noFill/>
                </a:ln>
                <a:solidFill>
                  <a:schemeClr val="bg1"/>
                </a:solidFill>
                <a:effectLst/>
                <a:uLnTx/>
                <a:uFillTx/>
                <a:latin typeface="Calibri" panose="020F0502020204030204"/>
                <a:ea typeface="+mn-ea"/>
                <a:cs typeface="+mn-cs"/>
              </a:rPr>
              <a:t>Points Target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i="0" u="none" strike="noStrike" kern="1200" cap="none" spc="0" normalizeH="0" baseline="0" noProof="0" dirty="0">
                <a:ln>
                  <a:noFill/>
                </a:ln>
                <a:solidFill>
                  <a:schemeClr val="bg1"/>
                </a:solidFill>
                <a:effectLst/>
                <a:uLnTx/>
                <a:uFillTx/>
                <a:latin typeface="Calibri" panose="020F0502020204030204"/>
                <a:ea typeface="+mn-ea"/>
                <a:cs typeface="+mn-cs"/>
              </a:rPr>
              <a:t>= 60 points</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600" dirty="0">
              <a:solidFill>
                <a:schemeClr val="bg1"/>
              </a:solidFill>
              <a:latin typeface="Calibri" panose="020F0502020204030204"/>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i="1" u="none" strike="noStrike" kern="1200" cap="none" spc="0" normalizeH="0" baseline="0" noProof="0" dirty="0">
                <a:ln>
                  <a:noFill/>
                </a:ln>
                <a:solidFill>
                  <a:schemeClr val="bg1"/>
                </a:solidFill>
                <a:effectLst/>
                <a:uLnTx/>
                <a:uFillTx/>
                <a:latin typeface="Calibri" panose="020F0502020204030204"/>
                <a:ea typeface="+mn-ea"/>
                <a:cs typeface="+mn-cs"/>
              </a:rPr>
              <a:t>(inc. Job Search requirement)</a:t>
            </a:r>
            <a:endParaRPr kumimoji="0" lang="en-AU" sz="140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D4A52B75-DA1A-4CD1-92FE-5D60D2E45A14}"/>
              </a:ext>
            </a:extLst>
          </p:cNvPr>
          <p:cNvSpPr/>
          <p:nvPr/>
        </p:nvSpPr>
        <p:spPr>
          <a:xfrm>
            <a:off x="5182016" y="1751118"/>
            <a:ext cx="1217620" cy="1237022"/>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200" i="0" u="none" strike="noStrike" kern="1200" cap="none" spc="0" normalizeH="0" baseline="0" noProof="0" dirty="0">
                <a:ln>
                  <a:noFill/>
                </a:ln>
                <a:solidFill>
                  <a:schemeClr val="bg1"/>
                </a:solidFill>
                <a:effectLst/>
                <a:uLnTx/>
                <a:uFillTx/>
                <a:latin typeface="Calibri" panose="020F0502020204030204"/>
                <a:ea typeface="+mn-ea"/>
                <a:cs typeface="+mn-cs"/>
              </a:rPr>
              <a:t>Personal </a:t>
            </a:r>
            <a:r>
              <a:rPr lang="en-AU" sz="1200" dirty="0">
                <a:solidFill>
                  <a:schemeClr val="bg1"/>
                </a:solidFill>
                <a:latin typeface="Calibri" panose="020F0502020204030204"/>
              </a:rPr>
              <a:t>c</a:t>
            </a:r>
            <a:r>
              <a:rPr kumimoji="0" lang="en-AU" sz="1200" i="0" u="none" strike="noStrike" kern="1200" cap="none" spc="0" normalizeH="0" baseline="0" noProof="0" dirty="0">
                <a:ln>
                  <a:noFill/>
                </a:ln>
                <a:solidFill>
                  <a:schemeClr val="bg1"/>
                </a:solidFill>
                <a:effectLst/>
                <a:uLnTx/>
                <a:uFillTx/>
                <a:latin typeface="Calibri" panose="020F0502020204030204"/>
                <a:ea typeface="+mn-ea"/>
                <a:cs typeface="+mn-cs"/>
              </a:rPr>
              <a:t>ircumstances credit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200" i="0" u="none" strike="noStrike" kern="1200" cap="none" spc="0" normalizeH="0" baseline="0" noProof="0" dirty="0">
                <a:ln>
                  <a:noFill/>
                </a:ln>
                <a:solidFill>
                  <a:schemeClr val="bg1"/>
                </a:solidFill>
                <a:effectLst/>
                <a:uLnTx/>
                <a:uFillTx/>
                <a:latin typeface="Calibri" panose="020F0502020204030204"/>
                <a:ea typeface="+mn-ea"/>
                <a:cs typeface="+mn-cs"/>
              </a:rPr>
              <a:t> = 40 points</a:t>
            </a:r>
          </a:p>
        </p:txBody>
      </p:sp>
      <p:sp>
        <p:nvSpPr>
          <p:cNvPr id="56" name="Rectangle 55">
            <a:extLst>
              <a:ext uri="{FF2B5EF4-FFF2-40B4-BE49-F238E27FC236}">
                <a16:creationId xmlns:a16="http://schemas.microsoft.com/office/drawing/2014/main" id="{0CE0A1F7-124E-42C6-9D97-0A5D8C90EF03}"/>
              </a:ext>
            </a:extLst>
          </p:cNvPr>
          <p:cNvSpPr/>
          <p:nvPr/>
        </p:nvSpPr>
        <p:spPr>
          <a:xfrm>
            <a:off x="6569818" y="3587656"/>
            <a:ext cx="1232006" cy="1353978"/>
          </a:xfrm>
          <a:prstGeom prst="rect">
            <a:avLst/>
          </a:prstGeom>
          <a:solidFill>
            <a:srgbClr val="287DB2"/>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r>
              <a:rPr lang="en-AU" sz="1600" dirty="0">
                <a:solidFill>
                  <a:schemeClr val="bg1"/>
                </a:solidFill>
                <a:latin typeface="Calibri" panose="020F0502020204030204"/>
              </a:rPr>
              <a:t>Points Target </a:t>
            </a:r>
          </a:p>
          <a:p>
            <a:pPr algn="ctr" defTabSz="685800">
              <a:defRPr/>
            </a:pPr>
            <a:r>
              <a:rPr lang="en-AU" sz="1600" dirty="0">
                <a:solidFill>
                  <a:schemeClr val="bg1"/>
                </a:solidFill>
                <a:latin typeface="Calibri" panose="020F0502020204030204"/>
              </a:rPr>
              <a:t>= 55 points</a:t>
            </a:r>
            <a:endParaRPr lang="en-AU" sz="900" dirty="0">
              <a:solidFill>
                <a:schemeClr val="bg1"/>
              </a:solidFill>
              <a:latin typeface="Calibri" panose="020F0502020204030204"/>
            </a:endParaRPr>
          </a:p>
          <a:p>
            <a:pPr algn="ctr" defTabSz="685800">
              <a:defRPr/>
            </a:pPr>
            <a:endParaRPr lang="en-AU" sz="900" dirty="0">
              <a:solidFill>
                <a:schemeClr val="bg1"/>
              </a:solidFill>
              <a:latin typeface="Calibri" panose="020F0502020204030204"/>
            </a:endParaRPr>
          </a:p>
          <a:p>
            <a:pPr algn="ctr" defTabSz="685800">
              <a:defRPr/>
            </a:pPr>
            <a:r>
              <a:rPr kumimoji="0" lang="en-AU" sz="1000" i="1" u="none" strike="noStrike" kern="1200" cap="none" spc="0" normalizeH="0" baseline="0" noProof="0" dirty="0">
                <a:ln>
                  <a:noFill/>
                </a:ln>
                <a:solidFill>
                  <a:schemeClr val="bg1"/>
                </a:solidFill>
                <a:effectLst/>
                <a:uLnTx/>
                <a:uFillTx/>
                <a:latin typeface="Calibri" panose="020F0502020204030204"/>
                <a:ea typeface="+mn-ea"/>
                <a:cs typeface="+mn-cs"/>
              </a:rPr>
              <a:t>(inc. Job Search requirement)</a:t>
            </a:r>
            <a:endParaRPr lang="en-AU" sz="1000" b="1" dirty="0">
              <a:solidFill>
                <a:schemeClr val="bg1"/>
              </a:solidFill>
              <a:latin typeface="Calibri" panose="020F0502020204030204"/>
            </a:endParaRPr>
          </a:p>
        </p:txBody>
      </p:sp>
      <p:sp>
        <p:nvSpPr>
          <p:cNvPr id="57" name="Rectangle 56">
            <a:extLst>
              <a:ext uri="{FF2B5EF4-FFF2-40B4-BE49-F238E27FC236}">
                <a16:creationId xmlns:a16="http://schemas.microsoft.com/office/drawing/2014/main" id="{A4DA0FBE-45E0-494C-A384-9F4131880EAC}"/>
              </a:ext>
            </a:extLst>
          </p:cNvPr>
          <p:cNvSpPr/>
          <p:nvPr/>
        </p:nvSpPr>
        <p:spPr>
          <a:xfrm>
            <a:off x="6568618" y="2440351"/>
            <a:ext cx="1232006" cy="114730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200" i="0" u="none" strike="noStrike" kern="1200" cap="none" spc="0" normalizeH="0" baseline="0" noProof="0" dirty="0">
                <a:ln>
                  <a:noFill/>
                </a:ln>
                <a:solidFill>
                  <a:schemeClr val="bg1"/>
                </a:solidFill>
                <a:effectLst/>
                <a:uLnTx/>
                <a:uFillTx/>
                <a:latin typeface="Calibri" panose="020F0502020204030204"/>
                <a:ea typeface="+mn-ea"/>
                <a:cs typeface="+mn-cs"/>
              </a:rPr>
              <a:t>Personal circumstances </a:t>
            </a:r>
            <a:r>
              <a:rPr lang="en-AU" sz="1200" dirty="0">
                <a:solidFill>
                  <a:schemeClr val="bg1"/>
                </a:solidFill>
                <a:latin typeface="Calibri" panose="020F0502020204030204"/>
              </a:rPr>
              <a:t>c</a:t>
            </a:r>
            <a:r>
              <a:rPr kumimoji="0" lang="en-AU" sz="1200" i="0" u="none" strike="noStrike" kern="1200" cap="none" spc="0" normalizeH="0" baseline="0" noProof="0" dirty="0">
                <a:ln>
                  <a:noFill/>
                </a:ln>
                <a:solidFill>
                  <a:schemeClr val="bg1"/>
                </a:solidFill>
                <a:effectLst/>
                <a:uLnTx/>
                <a:uFillTx/>
                <a:latin typeface="Calibri" panose="020F0502020204030204"/>
                <a:ea typeface="+mn-ea"/>
                <a:cs typeface="+mn-cs"/>
              </a:rPr>
              <a:t>redit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200" i="0" u="none" strike="noStrike" kern="1200" cap="none" spc="0" normalizeH="0" baseline="0" noProof="0" dirty="0">
                <a:ln>
                  <a:noFill/>
                </a:ln>
                <a:solidFill>
                  <a:schemeClr val="bg1"/>
                </a:solidFill>
                <a:effectLst/>
                <a:uLnTx/>
                <a:uFillTx/>
                <a:latin typeface="Calibri" panose="020F0502020204030204"/>
                <a:ea typeface="+mn-ea"/>
                <a:cs typeface="+mn-cs"/>
              </a:rPr>
              <a:t>= 30 </a:t>
            </a:r>
            <a:r>
              <a:rPr lang="en-AU" sz="1200" dirty="0">
                <a:solidFill>
                  <a:schemeClr val="bg1"/>
                </a:solidFill>
                <a:latin typeface="Calibri" panose="020F0502020204030204"/>
              </a:rPr>
              <a:t>p</a:t>
            </a:r>
            <a:r>
              <a:rPr kumimoji="0" lang="en-AU" sz="1200" i="0" u="none" strike="noStrike" kern="1200" cap="none" spc="0" normalizeH="0" baseline="0" noProof="0" dirty="0">
                <a:ln>
                  <a:noFill/>
                </a:ln>
                <a:solidFill>
                  <a:schemeClr val="bg1"/>
                </a:solidFill>
                <a:effectLst/>
                <a:uLnTx/>
                <a:uFillTx/>
                <a:latin typeface="Calibri" panose="020F0502020204030204"/>
                <a:ea typeface="+mn-ea"/>
                <a:cs typeface="+mn-cs"/>
              </a:rPr>
              <a:t>oints</a:t>
            </a:r>
          </a:p>
        </p:txBody>
      </p:sp>
      <p:sp>
        <p:nvSpPr>
          <p:cNvPr id="58" name="Rectangle 57">
            <a:extLst>
              <a:ext uri="{FF2B5EF4-FFF2-40B4-BE49-F238E27FC236}">
                <a16:creationId xmlns:a16="http://schemas.microsoft.com/office/drawing/2014/main" id="{F7670458-F63C-48AF-B21C-5099A5B51B9A}"/>
              </a:ext>
            </a:extLst>
          </p:cNvPr>
          <p:cNvSpPr/>
          <p:nvPr/>
        </p:nvSpPr>
        <p:spPr>
          <a:xfrm>
            <a:off x="3790090" y="2344573"/>
            <a:ext cx="1217620" cy="2600896"/>
          </a:xfrm>
          <a:prstGeom prst="rect">
            <a:avLst/>
          </a:prstGeom>
          <a:solidFill>
            <a:srgbClr val="287DB2"/>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i="0" u="none" strike="noStrike" kern="1200" cap="none" spc="0" normalizeH="0" baseline="0" noProof="0" dirty="0">
                <a:ln>
                  <a:noFill/>
                </a:ln>
                <a:solidFill>
                  <a:schemeClr val="bg1"/>
                </a:solidFill>
                <a:effectLst/>
                <a:uLnTx/>
                <a:uFillTx/>
                <a:latin typeface="Calibri" panose="020F0502020204030204"/>
                <a:ea typeface="+mn-ea"/>
                <a:cs typeface="+mn-cs"/>
              </a:rPr>
              <a:t>Points Target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i="0" u="none" strike="noStrike" kern="1200" cap="none" spc="0" normalizeH="0" baseline="0" noProof="0" dirty="0">
                <a:ln>
                  <a:noFill/>
                </a:ln>
                <a:solidFill>
                  <a:schemeClr val="bg1"/>
                </a:solidFill>
                <a:effectLst/>
                <a:uLnTx/>
                <a:uFillTx/>
                <a:latin typeface="Calibri" panose="020F0502020204030204"/>
                <a:ea typeface="+mn-ea"/>
                <a:cs typeface="+mn-cs"/>
              </a:rPr>
              <a:t> = 80 points </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600" dirty="0">
              <a:solidFill>
                <a:schemeClr val="bg1"/>
              </a:solidFill>
              <a:latin typeface="Calibri" panose="020F0502020204030204"/>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i="1" u="none" strike="noStrike" kern="1200" cap="none" spc="0" normalizeH="0" baseline="0" noProof="0" dirty="0">
                <a:ln>
                  <a:noFill/>
                </a:ln>
                <a:solidFill>
                  <a:schemeClr val="bg1"/>
                </a:solidFill>
                <a:effectLst/>
                <a:uLnTx/>
                <a:uFillTx/>
                <a:latin typeface="Calibri" panose="020F0502020204030204"/>
                <a:ea typeface="+mn-ea"/>
                <a:cs typeface="+mn-cs"/>
              </a:rPr>
              <a:t>(</a:t>
            </a:r>
            <a:r>
              <a:rPr kumimoji="0" lang="en-AU" sz="1400" i="1" u="sng" strike="noStrike" kern="1200" cap="none" spc="0" normalizeH="0" baseline="0" noProof="0" dirty="0">
                <a:ln>
                  <a:noFill/>
                </a:ln>
                <a:solidFill>
                  <a:schemeClr val="bg1"/>
                </a:solidFill>
                <a:effectLst/>
                <a:uLnTx/>
                <a:uFillTx/>
                <a:latin typeface="Calibri" panose="020F0502020204030204"/>
                <a:ea typeface="+mn-ea"/>
                <a:cs typeface="+mn-cs"/>
              </a:rPr>
              <a:t>no</a:t>
            </a:r>
            <a:r>
              <a:rPr kumimoji="0" lang="en-AU" sz="1400" i="1" u="none" strike="noStrike" kern="1200" cap="none" spc="0" normalizeH="0" baseline="0" noProof="0" dirty="0">
                <a:ln>
                  <a:noFill/>
                </a:ln>
                <a:solidFill>
                  <a:schemeClr val="bg1"/>
                </a:solidFill>
                <a:effectLst/>
                <a:uLnTx/>
                <a:uFillTx/>
                <a:latin typeface="Calibri" panose="020F0502020204030204"/>
                <a:ea typeface="+mn-ea"/>
                <a:cs typeface="+mn-cs"/>
              </a:rPr>
              <a:t> Job Search requirement)</a:t>
            </a:r>
          </a:p>
        </p:txBody>
      </p:sp>
      <p:sp>
        <p:nvSpPr>
          <p:cNvPr id="59" name="Rectangle 58">
            <a:extLst>
              <a:ext uri="{FF2B5EF4-FFF2-40B4-BE49-F238E27FC236}">
                <a16:creationId xmlns:a16="http://schemas.microsoft.com/office/drawing/2014/main" id="{DC72D868-815A-4BDA-B74B-0ED747258FCC}"/>
              </a:ext>
            </a:extLst>
          </p:cNvPr>
          <p:cNvSpPr/>
          <p:nvPr/>
        </p:nvSpPr>
        <p:spPr>
          <a:xfrm>
            <a:off x="3790091" y="1759293"/>
            <a:ext cx="1217620" cy="58477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r>
              <a:rPr lang="en-AU" sz="1050" dirty="0">
                <a:solidFill>
                  <a:schemeClr val="bg1"/>
                </a:solidFill>
                <a:latin typeface="Calibri" panose="020F0502020204030204"/>
              </a:rPr>
              <a:t>Personal circumstances credit</a:t>
            </a:r>
          </a:p>
          <a:p>
            <a:pPr algn="ctr" defTabSz="685800"/>
            <a:r>
              <a:rPr lang="en-AU" sz="1050" dirty="0">
                <a:solidFill>
                  <a:schemeClr val="bg1"/>
                </a:solidFill>
                <a:latin typeface="Calibri" panose="020F0502020204030204"/>
              </a:rPr>
              <a:t> = 20 points</a:t>
            </a:r>
            <a:endParaRPr lang="en-AU" sz="1200" dirty="0">
              <a:solidFill>
                <a:schemeClr val="bg1"/>
              </a:solidFill>
              <a:latin typeface="Calibri" panose="020F0502020204030204"/>
            </a:endParaRPr>
          </a:p>
        </p:txBody>
      </p:sp>
    </p:spTree>
    <p:extLst>
      <p:ext uri="{BB962C8B-B14F-4D97-AF65-F5344CB8AC3E}">
        <p14:creationId xmlns:p14="http://schemas.microsoft.com/office/powerpoint/2010/main" val="3594422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5D8A-EF9B-4CD8-B0ED-024EEEDC2691}"/>
              </a:ext>
            </a:extLst>
          </p:cNvPr>
          <p:cNvSpPr txBox="1">
            <a:spLocks/>
          </p:cNvSpPr>
          <p:nvPr/>
        </p:nvSpPr>
        <p:spPr>
          <a:xfrm>
            <a:off x="513395" y="-162173"/>
            <a:ext cx="620121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sym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2400" b="1" dirty="0">
                <a:solidFill>
                  <a:srgbClr val="002D3F"/>
                </a:solidFill>
                <a:latin typeface="Arial Nova" panose="020B0504020202020204" pitchFamily="34" charset="0"/>
              </a:rPr>
              <a:t>Meeting the</a:t>
            </a:r>
            <a:r>
              <a:rPr kumimoji="0" lang="en-AU" sz="2400" b="1" i="0" u="none" strike="noStrike" kern="1200" cap="none" spc="0" normalizeH="0" baseline="0" noProof="0" dirty="0">
                <a:ln>
                  <a:noFill/>
                </a:ln>
                <a:solidFill>
                  <a:srgbClr val="002D3F"/>
                </a:solidFill>
                <a:effectLst/>
                <a:uLnTx/>
                <a:uFillTx/>
                <a:latin typeface="Arial Nova" panose="020B0504020202020204" pitchFamily="34" charset="0"/>
                <a:ea typeface="+mj-ea"/>
                <a:cs typeface="+mj-cs"/>
                <a:sym typeface="+mj-lt"/>
              </a:rPr>
              <a:t> points target – points values</a:t>
            </a:r>
          </a:p>
        </p:txBody>
      </p:sp>
      <p:graphicFrame>
        <p:nvGraphicFramePr>
          <p:cNvPr id="21" name="Table 20">
            <a:extLst>
              <a:ext uri="{FF2B5EF4-FFF2-40B4-BE49-F238E27FC236}">
                <a16:creationId xmlns:a16="http://schemas.microsoft.com/office/drawing/2014/main" id="{404E3538-489C-4EC5-8F93-4FBC28455002}"/>
              </a:ext>
            </a:extLst>
          </p:cNvPr>
          <p:cNvGraphicFramePr>
            <a:graphicFrameLocks noGrp="1"/>
          </p:cNvGraphicFramePr>
          <p:nvPr>
            <p:extLst>
              <p:ext uri="{D42A27DB-BD31-4B8C-83A1-F6EECF244321}">
                <p14:modId xmlns:p14="http://schemas.microsoft.com/office/powerpoint/2010/main" val="2112645468"/>
              </p:ext>
            </p:extLst>
          </p:nvPr>
        </p:nvGraphicFramePr>
        <p:xfrm>
          <a:off x="323528" y="557907"/>
          <a:ext cx="6391077" cy="4469208"/>
        </p:xfrm>
        <a:graphic>
          <a:graphicData uri="http://schemas.openxmlformats.org/drawingml/2006/table">
            <a:tbl>
              <a:tblPr/>
              <a:tblGrid>
                <a:gridCol w="3247384">
                  <a:extLst>
                    <a:ext uri="{9D8B030D-6E8A-4147-A177-3AD203B41FA5}">
                      <a16:colId xmlns:a16="http://schemas.microsoft.com/office/drawing/2014/main" val="2563339353"/>
                    </a:ext>
                  </a:extLst>
                </a:gridCol>
                <a:gridCol w="3143693">
                  <a:extLst>
                    <a:ext uri="{9D8B030D-6E8A-4147-A177-3AD203B41FA5}">
                      <a16:colId xmlns:a16="http://schemas.microsoft.com/office/drawing/2014/main" val="137188621"/>
                    </a:ext>
                  </a:extLst>
                </a:gridCol>
              </a:tblGrid>
              <a:tr h="202231">
                <a:tc>
                  <a:txBody>
                    <a:bodyPr/>
                    <a:lstStyle/>
                    <a:p>
                      <a:pPr algn="ctr" rtl="0" fontAlgn="b"/>
                      <a:r>
                        <a:rPr lang="en-AU" sz="1100" b="1" i="0" u="none" strike="noStrike" dirty="0">
                          <a:solidFill>
                            <a:srgbClr val="FFFFFF"/>
                          </a:solidFill>
                          <a:effectLst/>
                          <a:latin typeface="Calibri" panose="020F0502020204030204" pitchFamily="34" charset="0"/>
                        </a:rPr>
                        <a:t>Tasks and activities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b"/>
                      <a:r>
                        <a:rPr lang="en-AU" sz="1100" b="1" i="0" u="none" strike="noStrike" dirty="0">
                          <a:solidFill>
                            <a:srgbClr val="FFFFFF"/>
                          </a:solidFill>
                          <a:effectLst/>
                          <a:latin typeface="Calibri" panose="020F0502020204030204" pitchFamily="34" charset="0"/>
                        </a:rPr>
                        <a:t>Points values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257766394"/>
                  </a:ext>
                </a:extLst>
              </a:tr>
              <a:tr h="301824">
                <a:tc>
                  <a:txBody>
                    <a:bodyPr/>
                    <a:lstStyle/>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Completing a job application</a:t>
                      </a:r>
                    </a:p>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Creating/updating the career profile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rtl="0" fontAlgn="ctr">
                        <a:lnSpc>
                          <a:spcPct val="100000"/>
                        </a:lnSpc>
                        <a:spcBef>
                          <a:spcPts val="0"/>
                        </a:spcBef>
                        <a:spcAft>
                          <a:spcPts val="0"/>
                        </a:spcAft>
                      </a:pPr>
                      <a:r>
                        <a:rPr lang="en-AU" sz="900" b="0" i="1" u="none" strike="noStrike" dirty="0">
                          <a:solidFill>
                            <a:srgbClr val="000000"/>
                          </a:solidFill>
                          <a:effectLst/>
                          <a:latin typeface="Calibri" panose="020F0502020204030204" pitchFamily="34" charset="0"/>
                        </a:rPr>
                        <a:t>5 points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042290909"/>
                  </a:ext>
                </a:extLst>
              </a:tr>
              <a:tr h="412027">
                <a:tc>
                  <a:txBody>
                    <a:bodyPr/>
                    <a:lstStyle/>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Paid work</a:t>
                      </a:r>
                    </a:p>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Driver’s licence hours</a:t>
                      </a:r>
                    </a:p>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Participant sourced voluntary work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rtl="0" fontAlgn="ctr">
                        <a:lnSpc>
                          <a:spcPct val="100000"/>
                        </a:lnSpc>
                        <a:spcBef>
                          <a:spcPts val="0"/>
                        </a:spcBef>
                        <a:spcAft>
                          <a:spcPts val="0"/>
                        </a:spcAft>
                      </a:pPr>
                      <a:r>
                        <a:rPr lang="en-AU" sz="900" b="0" i="1" u="none" strike="noStrike" dirty="0">
                          <a:solidFill>
                            <a:srgbClr val="000000"/>
                          </a:solidFill>
                          <a:effectLst/>
                          <a:latin typeface="Calibri" panose="020F0502020204030204" pitchFamily="34" charset="0"/>
                        </a:rPr>
                        <a:t>5 points for 5 hours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50673417"/>
                  </a:ext>
                </a:extLst>
              </a:tr>
              <a:tr h="817792">
                <a:tc>
                  <a:txBody>
                    <a:bodyPr/>
                    <a:lstStyle/>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Provider workshops</a:t>
                      </a:r>
                    </a:p>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Counselling</a:t>
                      </a:r>
                    </a:p>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Drug and alcohol rehabilitation</a:t>
                      </a:r>
                    </a:p>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Self help and support groups</a:t>
                      </a:r>
                    </a:p>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Non-vocational interventions</a:t>
                      </a:r>
                    </a:p>
                    <a:p>
                      <a:pPr marL="0" marR="0" lvl="0" indent="0" algn="l" defTabSz="914400" rtl="0" eaLnBrk="1" fontAlgn="b" latinLnBrk="0" hangingPunct="1">
                        <a:lnSpc>
                          <a:spcPct val="100000"/>
                        </a:lnSpc>
                        <a:spcBef>
                          <a:spcPts val="0"/>
                        </a:spcBef>
                        <a:spcAft>
                          <a:spcPts val="0"/>
                        </a:spcAft>
                        <a:buClrTx/>
                        <a:buSzTx/>
                        <a:buFontTx/>
                        <a:buNone/>
                        <a:tabLst/>
                        <a:defRPr/>
                      </a:pPr>
                      <a:r>
                        <a:rPr lang="en-AU" sz="900" b="0" i="0" u="none" strike="noStrike" dirty="0">
                          <a:solidFill>
                            <a:srgbClr val="000000"/>
                          </a:solidFill>
                          <a:effectLst/>
                          <a:latin typeface="Calibri" panose="020F0502020204030204" pitchFamily="34" charset="0"/>
                        </a:rPr>
                        <a:t>Defence Force Reserves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rtl="0" fontAlgn="ctr">
                        <a:lnSpc>
                          <a:spcPct val="100000"/>
                        </a:lnSpc>
                        <a:spcBef>
                          <a:spcPts val="0"/>
                        </a:spcBef>
                        <a:spcAft>
                          <a:spcPts val="0"/>
                        </a:spcAft>
                      </a:pPr>
                      <a:r>
                        <a:rPr lang="en-AU" sz="900" b="0" i="1" u="none" strike="noStrike" dirty="0">
                          <a:solidFill>
                            <a:srgbClr val="000000"/>
                          </a:solidFill>
                          <a:effectLst/>
                          <a:latin typeface="Calibri" panose="020F0502020204030204" pitchFamily="34" charset="0"/>
                        </a:rPr>
                        <a:t>10 points (with flexibility to adjust)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051246053"/>
                  </a:ext>
                </a:extLst>
              </a:tr>
              <a:tr h="170144">
                <a:tc>
                  <a:txBody>
                    <a:bodyPr/>
                    <a:lstStyle/>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Work related licences and qualifications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rtl="0" fontAlgn="ctr">
                        <a:lnSpc>
                          <a:spcPct val="100000"/>
                        </a:lnSpc>
                        <a:spcBef>
                          <a:spcPts val="0"/>
                        </a:spcBef>
                        <a:spcAft>
                          <a:spcPts val="0"/>
                        </a:spcAft>
                      </a:pPr>
                      <a:r>
                        <a:rPr lang="en-AU" sz="900" b="0" i="1" u="none" strike="noStrike" dirty="0">
                          <a:solidFill>
                            <a:srgbClr val="000000"/>
                          </a:solidFill>
                          <a:effectLst/>
                          <a:latin typeface="Calibri" panose="020F0502020204030204" pitchFamily="34" charset="0"/>
                        </a:rPr>
                        <a:t>15 or 20 points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11389875"/>
                  </a:ext>
                </a:extLst>
              </a:tr>
              <a:tr h="410926">
                <a:tc>
                  <a:txBody>
                    <a:bodyPr/>
                    <a:lstStyle/>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Attending a job interview</a:t>
                      </a:r>
                    </a:p>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Starting a job</a:t>
                      </a:r>
                    </a:p>
                    <a:p>
                      <a:pPr marL="0" marR="0" lvl="0" indent="0" algn="l" defTabSz="914400" rtl="0" eaLnBrk="1" fontAlgn="b" latinLnBrk="0" hangingPunct="1">
                        <a:lnSpc>
                          <a:spcPct val="100000"/>
                        </a:lnSpc>
                        <a:spcBef>
                          <a:spcPts val="0"/>
                        </a:spcBef>
                        <a:spcAft>
                          <a:spcPts val="0"/>
                        </a:spcAft>
                        <a:buClrTx/>
                        <a:buSzTx/>
                        <a:buFontTx/>
                        <a:buNone/>
                        <a:tabLst/>
                        <a:defRPr/>
                      </a:pPr>
                      <a:r>
                        <a:rPr lang="en-AU" sz="900" b="0" i="0" u="none" strike="noStrike" dirty="0">
                          <a:solidFill>
                            <a:srgbClr val="000000"/>
                          </a:solidFill>
                          <a:effectLst/>
                          <a:latin typeface="Calibri" panose="020F0502020204030204" pitchFamily="34" charset="0"/>
                        </a:rPr>
                        <a:t>Attending a job fair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ctr">
                        <a:lnSpc>
                          <a:spcPct val="100000"/>
                        </a:lnSpc>
                        <a:spcBef>
                          <a:spcPts val="0"/>
                        </a:spcBef>
                        <a:spcAft>
                          <a:spcPts val="0"/>
                        </a:spcAft>
                      </a:pPr>
                      <a:r>
                        <a:rPr lang="en-AU" sz="900" b="0" i="1" u="none" strike="noStrike" dirty="0">
                          <a:solidFill>
                            <a:srgbClr val="000000"/>
                          </a:solidFill>
                          <a:effectLst/>
                          <a:latin typeface="Calibri" panose="020F0502020204030204" pitchFamily="34" charset="0"/>
                        </a:rPr>
                        <a:t>20 points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4399830"/>
                  </a:ext>
                </a:extLst>
              </a:tr>
              <a:tr h="559677">
                <a:tc>
                  <a:txBody>
                    <a:bodyPr/>
                    <a:lstStyle/>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PaTH Internships</a:t>
                      </a:r>
                    </a:p>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National Work Experience Program</a:t>
                      </a:r>
                    </a:p>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Self-Employment Assistance Small Business training</a:t>
                      </a:r>
                    </a:p>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Launch into Work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rtl="0" fontAlgn="ctr">
                        <a:lnSpc>
                          <a:spcPct val="100000"/>
                        </a:lnSpc>
                        <a:spcBef>
                          <a:spcPts val="0"/>
                        </a:spcBef>
                        <a:spcAft>
                          <a:spcPts val="0"/>
                        </a:spcAft>
                      </a:pPr>
                      <a:r>
                        <a:rPr lang="en-AU" sz="900" b="0" i="1" u="none" strike="noStrike" dirty="0">
                          <a:solidFill>
                            <a:srgbClr val="000000"/>
                          </a:solidFill>
                          <a:effectLst/>
                          <a:latin typeface="Calibri" panose="020F0502020204030204" pitchFamily="34" charset="0"/>
                        </a:rPr>
                        <a:t>25 points per week</a:t>
                      </a:r>
                    </a:p>
                    <a:p>
                      <a:pPr algn="l" rtl="0" fontAlgn="ctr">
                        <a:lnSpc>
                          <a:spcPct val="100000"/>
                        </a:lnSpc>
                        <a:spcBef>
                          <a:spcPts val="0"/>
                        </a:spcBef>
                        <a:spcAft>
                          <a:spcPts val="0"/>
                        </a:spcAft>
                      </a:pPr>
                      <a:r>
                        <a:rPr lang="en-AU" sz="900" b="0" i="1" u="none" strike="noStrike" dirty="0">
                          <a:solidFill>
                            <a:srgbClr val="000000"/>
                          </a:solidFill>
                          <a:effectLst/>
                          <a:latin typeface="Calibri" panose="020F0502020204030204" pitchFamily="34" charset="0"/>
                        </a:rPr>
                        <a:t>(Fully meets requirements over 4 week period)</a:t>
                      </a:r>
                    </a:p>
                    <a:p>
                      <a:pPr algn="l" rtl="0" fontAlgn="ctr">
                        <a:lnSpc>
                          <a:spcPct val="100000"/>
                        </a:lnSpc>
                        <a:spcBef>
                          <a:spcPts val="0"/>
                        </a:spcBef>
                        <a:spcAft>
                          <a:spcPts val="0"/>
                        </a:spcAft>
                      </a:pPr>
                      <a:endParaRPr lang="en-AU" sz="900" b="0" i="1"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39259112"/>
                  </a:ext>
                </a:extLst>
              </a:tr>
              <a:tr h="722446">
                <a:tc>
                  <a:txBody>
                    <a:bodyPr/>
                    <a:lstStyle/>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Work for the Dole (WfD)</a:t>
                      </a:r>
                      <a:endParaRPr lang="en-AU" sz="900" b="0" i="1" u="none" strike="noStrike" dirty="0">
                        <a:solidFill>
                          <a:srgbClr val="000000"/>
                        </a:solidFill>
                        <a:effectLst/>
                        <a:latin typeface="Calibri" panose="020F0502020204030204" pitchFamily="34" charset="0"/>
                      </a:endParaRPr>
                    </a:p>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Employability Skills Training (EST)</a:t>
                      </a:r>
                    </a:p>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Career Transition Assistance (CTA) </a:t>
                      </a:r>
                      <a:r>
                        <a:rPr lang="en-AU" sz="900" b="0" i="1" u="none" strike="noStrike" dirty="0">
                          <a:solidFill>
                            <a:srgbClr val="000000"/>
                          </a:solidFill>
                          <a:effectLst/>
                          <a:latin typeface="Calibri" panose="020F0502020204030204" pitchFamily="34" charset="0"/>
                        </a:rPr>
                        <a:t>(P/T only)</a:t>
                      </a:r>
                    </a:p>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Observational work experience (WE)</a:t>
                      </a:r>
                    </a:p>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Provider sourced voluntary work (VW)</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685783" rtl="0" eaLnBrk="1" fontAlgn="ctr" latinLnBrk="0" hangingPunct="1">
                        <a:lnSpc>
                          <a:spcPct val="100000"/>
                        </a:lnSpc>
                        <a:spcBef>
                          <a:spcPts val="0"/>
                        </a:spcBef>
                        <a:spcAft>
                          <a:spcPts val="0"/>
                        </a:spcAft>
                        <a:buClrTx/>
                        <a:buSzTx/>
                        <a:buFontTx/>
                        <a:buNone/>
                        <a:tabLst/>
                        <a:defRPr/>
                      </a:pPr>
                      <a:r>
                        <a:rPr lang="en-AU" sz="900" b="0" i="1" u="none" strike="noStrike" dirty="0">
                          <a:solidFill>
                            <a:srgbClr val="000000"/>
                          </a:solidFill>
                          <a:effectLst/>
                          <a:latin typeface="Calibri" panose="020F0502020204030204" pitchFamily="34" charset="0"/>
                        </a:rPr>
                        <a:t>20 points per week (full-time 25hrs/wk)</a:t>
                      </a:r>
                    </a:p>
                    <a:p>
                      <a:pPr marL="0" marR="0" lvl="0" indent="0" algn="l" defTabSz="685783" rtl="0" eaLnBrk="1" fontAlgn="ctr" latinLnBrk="0" hangingPunct="1">
                        <a:lnSpc>
                          <a:spcPct val="100000"/>
                        </a:lnSpc>
                        <a:spcBef>
                          <a:spcPts val="0"/>
                        </a:spcBef>
                        <a:spcAft>
                          <a:spcPts val="0"/>
                        </a:spcAft>
                        <a:buClrTx/>
                        <a:buSzTx/>
                        <a:buFontTx/>
                        <a:buNone/>
                        <a:tabLst/>
                        <a:defRPr/>
                      </a:pPr>
                      <a:r>
                        <a:rPr lang="en-AU" sz="900" b="0" i="1" u="none" strike="noStrike" dirty="0">
                          <a:solidFill>
                            <a:srgbClr val="000000"/>
                          </a:solidFill>
                          <a:effectLst/>
                          <a:latin typeface="Calibri" panose="020F0502020204030204" pitchFamily="34" charset="0"/>
                        </a:rPr>
                        <a:t>15 points per week (part-time 15hrs/wk)</a:t>
                      </a:r>
                    </a:p>
                    <a:p>
                      <a:pPr algn="l" rtl="0" fontAlgn="ctr">
                        <a:lnSpc>
                          <a:spcPct val="100000"/>
                        </a:lnSpc>
                        <a:spcBef>
                          <a:spcPts val="0"/>
                        </a:spcBef>
                        <a:spcAft>
                          <a:spcPts val="0"/>
                        </a:spcAft>
                      </a:pPr>
                      <a:endParaRPr lang="en-AU" sz="900" b="0" i="1"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61459886"/>
                  </a:ext>
                </a:extLst>
              </a:tr>
              <a:tr h="412027">
                <a:tc>
                  <a:txBody>
                    <a:bodyPr/>
                    <a:lstStyle/>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Education and training</a:t>
                      </a:r>
                    </a:p>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Skills for Education and Employment</a:t>
                      </a:r>
                    </a:p>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Adult Migrant English Program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l" defTabSz="685783" rtl="0" eaLnBrk="1" fontAlgn="ctr" latinLnBrk="0" hangingPunct="1">
                        <a:lnSpc>
                          <a:spcPct val="100000"/>
                        </a:lnSpc>
                        <a:spcBef>
                          <a:spcPts val="600"/>
                        </a:spcBef>
                        <a:spcAft>
                          <a:spcPts val="0"/>
                        </a:spcAft>
                        <a:buClrTx/>
                        <a:buSzTx/>
                        <a:buFontTx/>
                        <a:buNone/>
                        <a:tabLst/>
                        <a:defRPr/>
                      </a:pPr>
                      <a:r>
                        <a:rPr lang="en-AU" sz="900" b="0" i="1" u="none" strike="noStrike" dirty="0">
                          <a:solidFill>
                            <a:srgbClr val="000000"/>
                          </a:solidFill>
                          <a:effectLst/>
                          <a:latin typeface="Calibri" panose="020F0502020204030204" pitchFamily="34" charset="0"/>
                        </a:rPr>
                        <a:t>20 points per week (full-time)</a:t>
                      </a:r>
                    </a:p>
                    <a:p>
                      <a:pPr marL="0" marR="0" lvl="0" indent="0" algn="l" defTabSz="685783" rtl="0" eaLnBrk="1" fontAlgn="ctr" latinLnBrk="0" hangingPunct="1">
                        <a:lnSpc>
                          <a:spcPct val="100000"/>
                        </a:lnSpc>
                        <a:spcBef>
                          <a:spcPts val="0"/>
                        </a:spcBef>
                        <a:spcAft>
                          <a:spcPts val="0"/>
                        </a:spcAft>
                        <a:buClrTx/>
                        <a:buSzTx/>
                        <a:buFontTx/>
                        <a:buNone/>
                        <a:tabLst/>
                        <a:defRPr/>
                      </a:pPr>
                      <a:r>
                        <a:rPr lang="en-AU" sz="900" b="0" i="1" u="none" strike="noStrike" dirty="0">
                          <a:solidFill>
                            <a:srgbClr val="000000"/>
                          </a:solidFill>
                          <a:effectLst/>
                          <a:latin typeface="Calibri" panose="020F0502020204030204" pitchFamily="34" charset="0"/>
                        </a:rPr>
                        <a:t>15 points per week (part-time)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542638090"/>
                  </a:ext>
                </a:extLst>
              </a:tr>
              <a:tr h="424113">
                <a:tc>
                  <a:txBody>
                    <a:bodyPr/>
                    <a:lstStyle/>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Workforce Specialist Project</a:t>
                      </a:r>
                    </a:p>
                    <a:p>
                      <a:pPr algn="l" rtl="0" fontAlgn="b">
                        <a:lnSpc>
                          <a:spcPct val="100000"/>
                        </a:lnSpc>
                        <a:spcBef>
                          <a:spcPts val="0"/>
                        </a:spcBef>
                        <a:spcAft>
                          <a:spcPts val="0"/>
                        </a:spcAft>
                      </a:pPr>
                      <a:r>
                        <a:rPr lang="en-AU" sz="900" b="0" i="0" u="none" strike="noStrike" dirty="0">
                          <a:solidFill>
                            <a:srgbClr val="000000"/>
                          </a:solidFill>
                          <a:effectLst/>
                          <a:latin typeface="Calibri" panose="020F0502020204030204" pitchFamily="34" charset="0"/>
                        </a:rPr>
                        <a:t>Local Jobs Program</a:t>
                      </a:r>
                    </a:p>
                    <a:p>
                      <a:pPr algn="l" rtl="0" fontAlgn="b">
                        <a:lnSpc>
                          <a:spcPct val="100000"/>
                        </a:lnSpc>
                        <a:spcBef>
                          <a:spcPts val="0"/>
                        </a:spcBef>
                        <a:spcAft>
                          <a:spcPts val="0"/>
                        </a:spcAft>
                      </a:pPr>
                      <a:endParaRPr lang="en-AU" sz="9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6000"/>
                        </a:lnSpc>
                      </a:pPr>
                      <a:r>
                        <a:rPr lang="en-AU" sz="900" b="0" i="1" u="none" strike="noStrike" kern="1200" dirty="0">
                          <a:solidFill>
                            <a:srgbClr val="000000"/>
                          </a:solidFill>
                          <a:effectLst/>
                          <a:latin typeface="Calibri" panose="020F0502020204030204" pitchFamily="34" charset="0"/>
                          <a:ea typeface="+mn-ea"/>
                          <a:cs typeface="+mn-cs"/>
                        </a:rPr>
                        <a:t>25 points per week (high-intensity level)</a:t>
                      </a:r>
                    </a:p>
                    <a:p>
                      <a:pPr>
                        <a:lnSpc>
                          <a:spcPct val="106000"/>
                        </a:lnSpc>
                      </a:pPr>
                      <a:r>
                        <a:rPr lang="en-AU" sz="900" b="0" i="1" u="none" strike="noStrike" kern="1200" dirty="0">
                          <a:solidFill>
                            <a:srgbClr val="000000"/>
                          </a:solidFill>
                          <a:effectLst/>
                          <a:latin typeface="Calibri" panose="020F0502020204030204" pitchFamily="34" charset="0"/>
                          <a:ea typeface="+mn-ea"/>
                          <a:cs typeface="+mn-cs"/>
                        </a:rPr>
                        <a:t>20 points per week (medium-intensity level)</a:t>
                      </a:r>
                    </a:p>
                    <a:p>
                      <a:pPr>
                        <a:lnSpc>
                          <a:spcPct val="106000"/>
                        </a:lnSpc>
                      </a:pPr>
                      <a:r>
                        <a:rPr lang="en-AU" sz="900" b="0" i="1" u="none" strike="noStrike" kern="1200" dirty="0">
                          <a:solidFill>
                            <a:srgbClr val="000000"/>
                          </a:solidFill>
                          <a:effectLst/>
                          <a:latin typeface="Calibri" panose="020F0502020204030204" pitchFamily="34" charset="0"/>
                          <a:ea typeface="+mn-ea"/>
                          <a:cs typeface="+mn-cs"/>
                        </a:rPr>
                        <a:t>15 points per week (low-intensity level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96468274"/>
                  </a:ext>
                </a:extLst>
              </a:tr>
            </a:tbl>
          </a:graphicData>
        </a:graphic>
      </p:graphicFrame>
      <p:sp>
        <p:nvSpPr>
          <p:cNvPr id="3" name="TextBox 2">
            <a:extLst>
              <a:ext uri="{FF2B5EF4-FFF2-40B4-BE49-F238E27FC236}">
                <a16:creationId xmlns:a16="http://schemas.microsoft.com/office/drawing/2014/main" id="{604DDADF-19C1-43D9-8E66-011F30323B27}"/>
              </a:ext>
            </a:extLst>
          </p:cNvPr>
          <p:cNvSpPr txBox="1"/>
          <p:nvPr/>
        </p:nvSpPr>
        <p:spPr>
          <a:xfrm>
            <a:off x="6830247" y="1118352"/>
            <a:ext cx="2105869" cy="1723549"/>
          </a:xfrm>
          <a:prstGeom prst="rect">
            <a:avLst/>
          </a:prstGeom>
          <a:noFill/>
        </p:spPr>
        <p:txBody>
          <a:bodyPr wrap="square" rtlCol="0">
            <a:spAutoFit/>
          </a:bodyPr>
          <a:lstStyle/>
          <a:p>
            <a:pPr algn="ctr"/>
            <a:endParaRPr lang="en-AU" sz="1600" dirty="0">
              <a:solidFill>
                <a:srgbClr val="002D3F"/>
              </a:solidFill>
              <a:latin typeface="Arial Nova Cond" panose="020B0506020202020204" pitchFamily="34" charset="0"/>
            </a:endParaRPr>
          </a:p>
          <a:p>
            <a:pPr marL="285750" indent="-285750" algn="ctr">
              <a:buFont typeface="Wingdings" panose="05000000000000000000" pitchFamily="2" charset="2"/>
              <a:buChar char="v"/>
            </a:pPr>
            <a:r>
              <a:rPr lang="en-AU" sz="1500" dirty="0">
                <a:solidFill>
                  <a:srgbClr val="002D3F"/>
                </a:solidFill>
                <a:latin typeface="Arial Nova Cond" panose="020B0506020202020204" pitchFamily="34" charset="0"/>
              </a:rPr>
              <a:t>Providers can adjust the points values of </a:t>
            </a:r>
            <a:r>
              <a:rPr lang="en-AU" sz="1500" i="1" u="sng" dirty="0">
                <a:solidFill>
                  <a:srgbClr val="002D3F"/>
                </a:solidFill>
                <a:latin typeface="Arial Nova Cond" panose="020B0506020202020204" pitchFamily="34" charset="0"/>
              </a:rPr>
              <a:t>certain</a:t>
            </a:r>
            <a:r>
              <a:rPr lang="en-AU" sz="1500" dirty="0">
                <a:solidFill>
                  <a:srgbClr val="002D3F"/>
                </a:solidFill>
                <a:latin typeface="Arial Nova Cond" panose="020B0506020202020204" pitchFamily="34" charset="0"/>
              </a:rPr>
              <a:t> tasks and activities based on job seeker circumstances</a:t>
            </a:r>
          </a:p>
        </p:txBody>
      </p:sp>
      <p:sp>
        <p:nvSpPr>
          <p:cNvPr id="5" name="TextBox 4">
            <a:extLst>
              <a:ext uri="{FF2B5EF4-FFF2-40B4-BE49-F238E27FC236}">
                <a16:creationId xmlns:a16="http://schemas.microsoft.com/office/drawing/2014/main" id="{C3166889-F4B8-4EAB-9DB6-7E6A711873DF}"/>
              </a:ext>
            </a:extLst>
          </p:cNvPr>
          <p:cNvSpPr txBox="1"/>
          <p:nvPr/>
        </p:nvSpPr>
        <p:spPr>
          <a:xfrm>
            <a:off x="6612593" y="2841901"/>
            <a:ext cx="2208001" cy="2185214"/>
          </a:xfrm>
          <a:prstGeom prst="rect">
            <a:avLst/>
          </a:prstGeom>
          <a:noFill/>
        </p:spPr>
        <p:txBody>
          <a:bodyPr wrap="square" rtlCol="0">
            <a:spAutoFit/>
          </a:bodyPr>
          <a:lstStyle/>
          <a:p>
            <a:pPr algn="ctr"/>
            <a:endParaRPr lang="en-AU" sz="1600" dirty="0">
              <a:solidFill>
                <a:srgbClr val="002D3F"/>
              </a:solidFill>
              <a:latin typeface="Arial Nova Cond" panose="020B0506020202020204" pitchFamily="34" charset="0"/>
            </a:endParaRPr>
          </a:p>
          <a:p>
            <a:pPr marL="285750" indent="-285750" algn="ctr">
              <a:buFont typeface="Wingdings" panose="05000000000000000000" pitchFamily="2" charset="2"/>
              <a:buChar char="v"/>
            </a:pPr>
            <a:r>
              <a:rPr lang="en-AU" sz="1500" dirty="0">
                <a:solidFill>
                  <a:srgbClr val="002D3F"/>
                </a:solidFill>
                <a:latin typeface="Arial Nova Cond" panose="020B0506020202020204" pitchFamily="34" charset="0"/>
              </a:rPr>
              <a:t>Some tasks and activities may only be available to job seekers who self-manage in Online Services </a:t>
            </a:r>
            <a:r>
              <a:rPr lang="en-AU" sz="1500" i="1" u="sng" dirty="0">
                <a:solidFill>
                  <a:srgbClr val="002D3F"/>
                </a:solidFill>
                <a:latin typeface="Arial Nova Cond" panose="020B0506020202020204" pitchFamily="34" charset="0"/>
              </a:rPr>
              <a:t>or</a:t>
            </a:r>
            <a:r>
              <a:rPr lang="en-AU" sz="1500" dirty="0">
                <a:solidFill>
                  <a:srgbClr val="002D3F"/>
                </a:solidFill>
                <a:latin typeface="Arial Nova Cond" panose="020B0506020202020204" pitchFamily="34" charset="0"/>
              </a:rPr>
              <a:t> job seekers in Workforce Australia Services</a:t>
            </a:r>
          </a:p>
        </p:txBody>
      </p:sp>
    </p:spTree>
    <p:extLst>
      <p:ext uri="{BB962C8B-B14F-4D97-AF65-F5344CB8AC3E}">
        <p14:creationId xmlns:p14="http://schemas.microsoft.com/office/powerpoint/2010/main" val="3095527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5A2D4-0578-4DFC-B0F6-53D119BE01EF}"/>
              </a:ext>
            </a:extLst>
          </p:cNvPr>
          <p:cNvSpPr txBox="1">
            <a:spLocks/>
          </p:cNvSpPr>
          <p:nvPr/>
        </p:nvSpPr>
        <p:spPr>
          <a:xfrm>
            <a:off x="879276" y="0"/>
            <a:ext cx="7052953"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sym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2400" b="1" i="0" u="none" strike="noStrike" kern="1200" cap="none" spc="0" normalizeH="0" baseline="0" noProof="0" dirty="0">
                <a:ln>
                  <a:noFill/>
                </a:ln>
                <a:solidFill>
                  <a:srgbClr val="002D3F"/>
                </a:solidFill>
                <a:effectLst/>
                <a:uLnTx/>
                <a:uFillTx/>
                <a:latin typeface="Arial Nova" panose="020B0504020202020204" pitchFamily="34" charset="0"/>
                <a:ea typeface="+mj-ea"/>
                <a:cs typeface="+mj-cs"/>
                <a:sym typeface="+mj-lt"/>
              </a:rPr>
              <a:t>Meeting the points target</a:t>
            </a:r>
          </a:p>
        </p:txBody>
      </p:sp>
      <p:pic>
        <p:nvPicPr>
          <p:cNvPr id="3" name="Graphic 2" descr="Aspiration with solid fill">
            <a:extLst>
              <a:ext uri="{FF2B5EF4-FFF2-40B4-BE49-F238E27FC236}">
                <a16:creationId xmlns:a16="http://schemas.microsoft.com/office/drawing/2014/main" id="{1E40AE50-0844-4A45-A6E2-60599AB9FF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9342" y="409488"/>
            <a:ext cx="659934" cy="659934"/>
          </a:xfrm>
          <a:prstGeom prst="rect">
            <a:avLst/>
          </a:prstGeom>
        </p:spPr>
      </p:pic>
      <p:sp>
        <p:nvSpPr>
          <p:cNvPr id="7" name="Rectangle 6">
            <a:extLst>
              <a:ext uri="{FF2B5EF4-FFF2-40B4-BE49-F238E27FC236}">
                <a16:creationId xmlns:a16="http://schemas.microsoft.com/office/drawing/2014/main" id="{3F1D421A-3B69-4B53-A85F-8F1B21387E90}"/>
              </a:ext>
            </a:extLst>
          </p:cNvPr>
          <p:cNvSpPr/>
          <p:nvPr/>
        </p:nvSpPr>
        <p:spPr>
          <a:xfrm>
            <a:off x="879276" y="622012"/>
            <a:ext cx="7694092" cy="584775"/>
          </a:xfrm>
          <a:prstGeom prst="rect">
            <a:avLst/>
          </a:prstGeom>
        </p:spPr>
        <p:txBody>
          <a:bodyPr wrap="square">
            <a:spAutoFit/>
          </a:bodyPr>
          <a:lstStyle/>
          <a:p>
            <a:r>
              <a:rPr lang="en-AU" sz="1600" dirty="0">
                <a:solidFill>
                  <a:srgbClr val="008276"/>
                </a:solidFill>
                <a:latin typeface="Arial Nova" panose="020B0504020202020204" pitchFamily="34" charset="0"/>
                <a:cs typeface="Calibri" panose="020F0502020204030204" pitchFamily="34" charset="0"/>
              </a:rPr>
              <a:t>Once a job seeker has their points target, they can start undertaking tasks and activities to meet that target.</a:t>
            </a:r>
          </a:p>
        </p:txBody>
      </p:sp>
      <p:pic>
        <p:nvPicPr>
          <p:cNvPr id="5" name="Picture 4">
            <a:extLst>
              <a:ext uri="{FF2B5EF4-FFF2-40B4-BE49-F238E27FC236}">
                <a16:creationId xmlns:a16="http://schemas.microsoft.com/office/drawing/2014/main" id="{58680E1E-8504-45F5-BB2F-B73F79BAA2C9}"/>
              </a:ext>
            </a:extLst>
          </p:cNvPr>
          <p:cNvPicPr>
            <a:picLocks noChangeAspect="1"/>
          </p:cNvPicPr>
          <p:nvPr/>
        </p:nvPicPr>
        <p:blipFill>
          <a:blip r:embed="rId5"/>
          <a:stretch>
            <a:fillRect/>
          </a:stretch>
        </p:blipFill>
        <p:spPr>
          <a:xfrm>
            <a:off x="5148064" y="1044024"/>
            <a:ext cx="3139650" cy="38887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8DD560DC-A713-4134-BFA4-D9B9FCD1141B}"/>
              </a:ext>
            </a:extLst>
          </p:cNvPr>
          <p:cNvPicPr>
            <a:picLocks noChangeAspect="1"/>
          </p:cNvPicPr>
          <p:nvPr/>
        </p:nvPicPr>
        <p:blipFill>
          <a:blip r:embed="rId6"/>
          <a:stretch>
            <a:fillRect/>
          </a:stretch>
        </p:blipFill>
        <p:spPr>
          <a:xfrm>
            <a:off x="704597" y="1249864"/>
            <a:ext cx="4135567" cy="36663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4697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6EA52D4-4E45-564A-BEEE-3C4B53E78523}"/>
              </a:ext>
            </a:extLst>
          </p:cNvPr>
          <p:cNvSpPr txBox="1">
            <a:spLocks/>
          </p:cNvSpPr>
          <p:nvPr/>
        </p:nvSpPr>
        <p:spPr>
          <a:xfrm>
            <a:off x="4967665" y="351259"/>
            <a:ext cx="1945157" cy="992855"/>
          </a:xfrm>
          <a:prstGeom prst="rect">
            <a:avLst/>
          </a:prstGeom>
        </p:spPr>
        <p:txBody>
          <a:bodyPr vert="horz" lIns="0" tIns="0" rIns="0" bIns="0" rtlCol="0" anchor="ctr">
            <a:normAutofit/>
          </a:bodyPr>
          <a:lstStyle>
            <a:lvl1pPr algn="l" defTabSz="1706837" rtl="0" eaLnBrk="1" latinLnBrk="0" hangingPunct="1">
              <a:lnSpc>
                <a:spcPct val="90000"/>
              </a:lnSpc>
              <a:spcBef>
                <a:spcPct val="0"/>
              </a:spcBef>
              <a:buNone/>
              <a:defRPr sz="4667" kern="1200">
                <a:solidFill>
                  <a:srgbClr val="002D3F"/>
                </a:solidFill>
                <a:latin typeface="+mn-lt"/>
                <a:ea typeface="+mj-ea"/>
                <a:cs typeface="+mj-cs"/>
              </a:defRPr>
            </a:lvl1pPr>
          </a:lstStyle>
          <a:p>
            <a:pPr defTabSz="914353"/>
            <a:endParaRPr lang="en-US" sz="2500" dirty="0">
              <a:solidFill>
                <a:srgbClr val="002D3E"/>
              </a:solidFill>
              <a:latin typeface="Calibri" panose="020F0502020204030204"/>
            </a:endParaRPr>
          </a:p>
        </p:txBody>
      </p:sp>
      <p:sp>
        <p:nvSpPr>
          <p:cNvPr id="29" name="TextBox 28">
            <a:extLst>
              <a:ext uri="{FF2B5EF4-FFF2-40B4-BE49-F238E27FC236}">
                <a16:creationId xmlns:a16="http://schemas.microsoft.com/office/drawing/2014/main" id="{E13A0311-DF46-4A13-822E-D1F4F34A83AF}"/>
              </a:ext>
            </a:extLst>
          </p:cNvPr>
          <p:cNvSpPr txBox="1"/>
          <p:nvPr/>
        </p:nvSpPr>
        <p:spPr>
          <a:xfrm>
            <a:off x="5151688" y="1136304"/>
            <a:ext cx="3487709" cy="881652"/>
          </a:xfrm>
          <a:prstGeom prst="rect">
            <a:avLst/>
          </a:prstGeom>
          <a:noFill/>
        </p:spPr>
        <p:txBody>
          <a:bodyPr wrap="square" rtlCol="0">
            <a:spAutoFit/>
          </a:bodyPr>
          <a:lstStyle/>
          <a:p>
            <a:pPr>
              <a:lnSpc>
                <a:spcPct val="107000"/>
              </a:lnSpc>
              <a:spcAft>
                <a:spcPts val="800"/>
              </a:spcAft>
            </a:pPr>
            <a:endParaRPr lang="en-AU" sz="1200" dirty="0"/>
          </a:p>
          <a:p>
            <a:pPr>
              <a:lnSpc>
                <a:spcPct val="107000"/>
              </a:lnSpc>
              <a:spcAft>
                <a:spcPts val="800"/>
              </a:spcAft>
            </a:pPr>
            <a:endParaRPr lang="en-AU" sz="1200" dirty="0"/>
          </a:p>
          <a:p>
            <a:pPr marL="171450" indent="-171450">
              <a:lnSpc>
                <a:spcPct val="107000"/>
              </a:lnSpc>
              <a:spcAft>
                <a:spcPts val="800"/>
              </a:spcAft>
              <a:buFont typeface="Arial" panose="020B0604020202020204" pitchFamily="34" charset="0"/>
              <a:buChar char="•"/>
            </a:pPr>
            <a:endParaRPr lang="en-AU"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990B9E5-D8AA-462D-A55F-F39C75F68B89}"/>
              </a:ext>
            </a:extLst>
          </p:cNvPr>
          <p:cNvSpPr/>
          <p:nvPr/>
        </p:nvSpPr>
        <p:spPr>
          <a:xfrm>
            <a:off x="949419" y="671927"/>
            <a:ext cx="7245162" cy="338554"/>
          </a:xfrm>
          <a:prstGeom prst="rect">
            <a:avLst/>
          </a:prstGeom>
        </p:spPr>
        <p:txBody>
          <a:bodyPr wrap="square">
            <a:spAutoFit/>
          </a:bodyPr>
          <a:lstStyle/>
          <a:p>
            <a:r>
              <a:rPr lang="en-AU" sz="1600" dirty="0">
                <a:solidFill>
                  <a:srgbClr val="008276"/>
                </a:solidFill>
                <a:latin typeface="Arial Nova" panose="020B0504020202020204" pitchFamily="34" charset="0"/>
                <a:cs typeface="Calibri" panose="020F0502020204030204" pitchFamily="34" charset="0"/>
              </a:rPr>
              <a:t>Job seekers who meet their points target can bank any additional points.</a:t>
            </a:r>
          </a:p>
        </p:txBody>
      </p:sp>
      <p:sp>
        <p:nvSpPr>
          <p:cNvPr id="9" name="Title 1">
            <a:extLst>
              <a:ext uri="{FF2B5EF4-FFF2-40B4-BE49-F238E27FC236}">
                <a16:creationId xmlns:a16="http://schemas.microsoft.com/office/drawing/2014/main" id="{2F90BBBC-9435-48E2-8198-8436B5A6E873}"/>
              </a:ext>
            </a:extLst>
          </p:cNvPr>
          <p:cNvSpPr txBox="1">
            <a:spLocks/>
          </p:cNvSpPr>
          <p:nvPr/>
        </p:nvSpPr>
        <p:spPr>
          <a:xfrm>
            <a:off x="1098529" y="110245"/>
            <a:ext cx="7052953" cy="7128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sym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2400" b="1" i="0" u="none" strike="noStrike" kern="1200" cap="none" spc="0" normalizeH="0" baseline="0" noProof="0" dirty="0">
                <a:ln>
                  <a:noFill/>
                </a:ln>
                <a:solidFill>
                  <a:srgbClr val="002D3F"/>
                </a:solidFill>
                <a:effectLst/>
                <a:uLnTx/>
                <a:uFillTx/>
                <a:latin typeface="Arial Nova" panose="020B0504020202020204" pitchFamily="34" charset="0"/>
                <a:ea typeface="+mj-ea"/>
                <a:cs typeface="+mj-cs"/>
                <a:sym typeface="+mj-lt"/>
              </a:rPr>
              <a:t>Meeting the points target</a:t>
            </a:r>
          </a:p>
        </p:txBody>
      </p:sp>
      <p:pic>
        <p:nvPicPr>
          <p:cNvPr id="8" name="Graphic 7" descr="Aspiration with solid fill">
            <a:extLst>
              <a:ext uri="{FF2B5EF4-FFF2-40B4-BE49-F238E27FC236}">
                <a16:creationId xmlns:a16="http://schemas.microsoft.com/office/drawing/2014/main" id="{AE507286-CB05-453D-82D4-DD05BD9B02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89022">
            <a:off x="317130" y="169236"/>
            <a:ext cx="687285" cy="675270"/>
          </a:xfrm>
          <a:prstGeom prst="rect">
            <a:avLst/>
          </a:prstGeom>
        </p:spPr>
      </p:pic>
      <p:pic>
        <p:nvPicPr>
          <p:cNvPr id="4" name="Picture 3">
            <a:extLst>
              <a:ext uri="{FF2B5EF4-FFF2-40B4-BE49-F238E27FC236}">
                <a16:creationId xmlns:a16="http://schemas.microsoft.com/office/drawing/2014/main" id="{C47258E9-3699-4A5B-A159-9574EFE791E9}"/>
              </a:ext>
            </a:extLst>
          </p:cNvPr>
          <p:cNvPicPr>
            <a:picLocks noChangeAspect="1"/>
          </p:cNvPicPr>
          <p:nvPr/>
        </p:nvPicPr>
        <p:blipFill>
          <a:blip r:embed="rId5"/>
          <a:stretch>
            <a:fillRect/>
          </a:stretch>
        </p:blipFill>
        <p:spPr>
          <a:xfrm>
            <a:off x="467545" y="1502694"/>
            <a:ext cx="3690271" cy="30876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a:extLst>
              <a:ext uri="{FF2B5EF4-FFF2-40B4-BE49-F238E27FC236}">
                <a16:creationId xmlns:a16="http://schemas.microsoft.com/office/drawing/2014/main" id="{6FE4C66D-2997-411D-B029-8B3AE04585CF}"/>
              </a:ext>
            </a:extLst>
          </p:cNvPr>
          <p:cNvPicPr>
            <a:picLocks noChangeAspect="1"/>
          </p:cNvPicPr>
          <p:nvPr/>
        </p:nvPicPr>
        <p:blipFill>
          <a:blip r:embed="rId6"/>
          <a:stretch>
            <a:fillRect/>
          </a:stretch>
        </p:blipFill>
        <p:spPr>
          <a:xfrm>
            <a:off x="4788024" y="1224423"/>
            <a:ext cx="3658691" cy="36442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867917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bLnuNlL4ObJV_mSpS73Q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diGVqW6C.GKLU2KCKdtU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taGYY9uFj7dEIYoMI1ppF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ZwQvlKAiNhUalheSc3Om0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IV9Kld46VJ8HEjj6caBQ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JunNQ0INZzVyIGAypmbVl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jM9aZ_qgRszf5TmiRJgep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NLrES9Z8EWuQJbcjJc6JC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bLnuNlL4ObJV_mSpS73Q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gcXu_NogwDcQ1uARv5I3F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CRiFT8iJvlnyaYEWLrRNe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3Kv5lmyu5XcNg1k.vEMhS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3xDx7AHKznQk.e8MYRJnG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O61i34pjIlNxGzn7nULuj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LrYV4ydz8AZ8R4I.qlfpy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SVB8qDj1.MZYnSPd4pyo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ntXhDIzFUnSE00XT39qX2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yY37vqg3jnz7AqBY.8cEz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C74aCbLzjRdbP4u0W48Gg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zrln9r1mRHISTbiZ5kv1W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zNLeHCzrYh561kCqRM03z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ofQEiN5uFvOGDMUQui_V8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KWxHCd4jUDyKPP8QNJjWD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_ezxXhYuQbJymdSbyfvGF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Wy7QP_y0BYsgVp_RU.2QA"/>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19-0287 - Powerpoint Template_02.pptx" id="{0BF07D53-F4DC-4897-847D-DA9E0615D256}" vid="{FAB09944-BB42-4563-8C5C-85254BFC6813}"/>
    </a:ext>
  </a:extLst>
</a:theme>
</file>

<file path=ppt/theme/theme2.xml><?xml version="1.0" encoding="utf-8"?>
<a:theme xmlns:a="http://schemas.openxmlformats.org/drawingml/2006/main" name="2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19-0287 - Powerpoint Template_02.pptx" id="{0BF07D53-F4DC-4897-847D-DA9E0615D256}" vid="{DA4E5E8F-FA2D-44CC-98DD-1A55982EB66E}"/>
    </a:ext>
  </a:extLst>
</a:theme>
</file>

<file path=ppt/theme/theme3.xml><?xml version="1.0" encoding="utf-8"?>
<a:theme xmlns:a="http://schemas.openxmlformats.org/drawingml/2006/main" name="3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19-0287 - Powerpoint Template_02.pptx" id="{0BF07D53-F4DC-4897-847D-DA9E0615D256}" vid="{0865437E-FE58-43F4-B423-4D647E145870}"/>
    </a:ext>
  </a:extLst>
</a:theme>
</file>

<file path=ppt/theme/theme4.xml><?xml version="1.0" encoding="utf-8"?>
<a:theme xmlns:a="http://schemas.openxmlformats.org/drawingml/2006/main" name="4_Nav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19-0287 - Powerpoint Template_02.pptx" id="{0BF07D53-F4DC-4897-847D-DA9E0615D256}" vid="{94912CA3-15D3-4757-BF29-24DBD0E7F890}"/>
    </a:ext>
  </a:extLst>
</a:theme>
</file>

<file path=ppt/theme/theme5.xml><?xml version="1.0" encoding="utf-8"?>
<a:theme xmlns:a="http://schemas.openxmlformats.org/drawingml/2006/main" name="5_Pi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19-0287 - Powerpoint Template_02.pptx" id="{0BF07D53-F4DC-4897-847D-DA9E0615D256}" vid="{219DD749-307F-44A4-A8CD-823BD6888CD2}"/>
    </a:ext>
  </a:extLst>
</a:theme>
</file>

<file path=ppt/theme/theme6.xml><?xml version="1.0" encoding="utf-8"?>
<a:theme xmlns:a="http://schemas.openxmlformats.org/drawingml/2006/main" name="6_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19-0287 - Powerpoint Template_02.pptx" id="{0BF07D53-F4DC-4897-847D-DA9E0615D256}" vid="{49CDE5B0-B96E-4590-8D55-10D18DE35D77}"/>
    </a:ext>
  </a:extLst>
</a:theme>
</file>

<file path=ppt/theme/theme7.xml><?xml version="1.0" encoding="utf-8"?>
<a:theme xmlns:a="http://schemas.openxmlformats.org/drawingml/2006/main" name="7_Te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19-0287 - Powerpoint Template_02.pptx" id="{0BF07D53-F4DC-4897-847D-DA9E0615D256}" vid="{E14FCE9C-2AD2-44A1-B9E1-DCB6BCFD9230}"/>
    </a:ext>
  </a:extLst>
</a:theme>
</file>

<file path=ppt/theme/theme8.xml><?xml version="1.0" encoding="utf-8"?>
<a:theme xmlns:a="http://schemas.openxmlformats.org/drawingml/2006/main" name="6_Australian Government Grid Custom - 11216">
  <a:themeElements>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D3F"/>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Australian Goverment Clien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7BAE2FE061684EB3543C79CA2162FA" ma:contentTypeVersion="4" ma:contentTypeDescription="Create a new document." ma:contentTypeScope="" ma:versionID="c0169cb3ec059734b3996919675665a8">
  <xsd:schema xmlns:xsd="http://www.w3.org/2001/XMLSchema" xmlns:xs="http://www.w3.org/2001/XMLSchema" xmlns:p="http://schemas.microsoft.com/office/2006/metadata/properties" xmlns:ns1="http://schemas.microsoft.com/sharepoint/v3" xmlns:ns2="c5a0bbd5-585e-4472-9791-5df67fe41a90" targetNamespace="http://schemas.microsoft.com/office/2006/metadata/properties" ma:root="true" ma:fieldsID="e239c91d44a4bcdb4eb0fe645f6a7a08" ns1:_="" ns2:_="">
    <xsd:import namespace="http://schemas.microsoft.com/sharepoint/v3"/>
    <xsd:import namespace="c5a0bbd5-585e-4472-9791-5df67fe41a90"/>
    <xsd:element name="properties">
      <xsd:complexType>
        <xsd:sequence>
          <xsd:element name="documentManagement">
            <xsd:complexType>
              <xsd:all>
                <xsd:element ref="ns1:PublishingStartDate" minOccurs="0"/>
                <xsd:element ref="ns1:PublishingExpirationDate" minOccurs="0"/>
                <xsd:element ref="ns2:Categories0" minOccurs="0"/>
                <xsd:element ref="ns2:Security_x0020_DLM" minOccurs="0"/>
                <xsd:element ref="ns2:Security_x0020_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a0bbd5-585e-4472-9791-5df67fe41a90" elementFormDefault="qualified">
    <xsd:import namespace="http://schemas.microsoft.com/office/2006/documentManagement/types"/>
    <xsd:import namespace="http://schemas.microsoft.com/office/infopath/2007/PartnerControls"/>
    <xsd:element name="Categories0" ma:index="10" nillable="true" ma:displayName="Categories" ma:format="Dropdown" ma:internalName="Categories0">
      <xsd:simpleType>
        <xsd:restriction base="dms:Choice">
          <xsd:enumeration value="Fax"/>
          <xsd:enumeration value="Letter - Deputy or Associate Secretary"/>
          <xsd:enumeration value="Letter - Other"/>
          <xsd:enumeration value="Minutes and meetings"/>
          <xsd:enumeration value="Other"/>
          <xsd:enumeration value="PowerPoint"/>
          <xsd:enumeration value="Secretary"/>
          <xsd:enumeration value="Education - Fax"/>
          <xsd:enumeration value="Education - Letter - Deputy or Associate Secretary"/>
          <xsd:enumeration value="Education - Letter - Other"/>
          <xsd:enumeration value="Education - Minutes and meetings"/>
          <xsd:enumeration value="Education - Other"/>
          <xsd:enumeration value="Education - PowerPoint"/>
          <xsd:enumeration value="Education - Secretary"/>
        </xsd:restriction>
      </xsd:simpleType>
    </xsd:element>
    <xsd:element name="Security_x0020_DLM" ma:index="11" nillable="true" ma:displayName="Security DLM" ma:format="Dropdown" ma:internalName="Security_x0020_DLM">
      <xsd:simpleType>
        <xsd:restriction base="dms:Choice">
          <xsd:enumeration value="For Official Use Only"/>
          <xsd:enumeration value="Sensitive"/>
          <xsd:enumeration value="Sensitive: Personal"/>
          <xsd:enumeration value="Sensitive: Legal"/>
          <xsd:enumeration value="Sensitive: Cabinet"/>
        </xsd:restriction>
      </xsd:simpleType>
    </xsd:element>
    <xsd:element name="Security_x0020_Classification" ma:index="12" nillable="true" ma:displayName="Security Classification" ma:format="Dropdown" ma:internalName="Security_x0020_Classification">
      <xsd:simpleType>
        <xsd:restriction base="dms:Choice">
          <xsd:enumeration value="UNOFFICIAL"/>
          <xsd:enumeration value="UNCLASSIFIED"/>
          <xsd:enumeration value="PROTECTED"/>
          <xsd:enumeration value="CONFIDENTIAL"/>
          <xsd:enumeration value="SECRET"/>
          <xsd:enumeration value="TOP SECRE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Categories0 xmlns="c5a0bbd5-585e-4472-9791-5df67fe41a90">PowerPoint</Categories0>
    <PublishingStartDate xmlns="http://schemas.microsoft.com/sharepoint/v3" xsi:nil="true"/>
    <Security_x0020_Classification xmlns="c5a0bbd5-585e-4472-9791-5df67fe41a90" xsi:nil="true"/>
    <Security_x0020_DLM xmlns="c5a0bbd5-585e-4472-9791-5df67fe41a90" xsi:nil="true"/>
  </documentManagement>
</p:properties>
</file>

<file path=customXml/itemProps1.xml><?xml version="1.0" encoding="utf-8"?>
<ds:datastoreItem xmlns:ds="http://schemas.openxmlformats.org/officeDocument/2006/customXml" ds:itemID="{6001ABF8-C875-48FC-BC1E-C7836E7E75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5a0bbd5-585e-4472-9791-5df67fe41a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47B031-0593-4385-B3DD-91C3E65F4E4E}">
  <ds:schemaRefs>
    <ds:schemaRef ds:uri="http://schemas.microsoft.com/sharepoint/v3/contenttype/forms"/>
  </ds:schemaRefs>
</ds:datastoreItem>
</file>

<file path=customXml/itemProps3.xml><?xml version="1.0" encoding="utf-8"?>
<ds:datastoreItem xmlns:ds="http://schemas.openxmlformats.org/officeDocument/2006/customXml" ds:itemID="{DF55A463-E88A-4765-9A1A-8834114F8F6A}">
  <ds:schemaRefs>
    <ds:schemaRef ds:uri="http://schemas.microsoft.com/office/infopath/2007/PartnerControls"/>
    <ds:schemaRef ds:uri="http://purl.org/dc/dcmitype/"/>
    <ds:schemaRef ds:uri="http://purl.org/dc/elements/1.1/"/>
    <ds:schemaRef ds:uri="http://schemas.microsoft.com/office/2006/metadata/properties"/>
    <ds:schemaRef ds:uri="http://schemas.microsoft.com/office/2006/documentManagement/types"/>
    <ds:schemaRef ds:uri="http://purl.org/dc/terms/"/>
    <ds:schemaRef ds:uri="c5a0bbd5-585e-4472-9791-5df67fe41a90"/>
    <ds:schemaRef ds:uri="http://schemas.openxmlformats.org/package/2006/metadata/core-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Template_widescreen</Template>
  <TotalTime>12889</TotalTime>
  <Words>6341</Words>
  <Application>Microsoft Office PowerPoint</Application>
  <PresentationFormat>Custom</PresentationFormat>
  <Paragraphs>533</Paragraphs>
  <Slides>13</Slides>
  <Notes>13</Notes>
  <HiddenSlides>0</HiddenSlides>
  <MMClips>0</MMClips>
  <ScaleCrop>false</ScaleCrop>
  <HeadingPairs>
    <vt:vector size="8" baseType="variant">
      <vt:variant>
        <vt:lpstr>Fonts Used</vt:lpstr>
      </vt:variant>
      <vt:variant>
        <vt:i4>11</vt:i4>
      </vt:variant>
      <vt:variant>
        <vt:lpstr>Theme</vt:lpstr>
      </vt:variant>
      <vt:variant>
        <vt:i4>8</vt:i4>
      </vt:variant>
      <vt:variant>
        <vt:lpstr>Embedded OLE Servers</vt:lpstr>
      </vt:variant>
      <vt:variant>
        <vt:i4>1</vt:i4>
      </vt:variant>
      <vt:variant>
        <vt:lpstr>Slide Titles</vt:lpstr>
      </vt:variant>
      <vt:variant>
        <vt:i4>13</vt:i4>
      </vt:variant>
    </vt:vector>
  </HeadingPairs>
  <TitlesOfParts>
    <vt:vector size="33" baseType="lpstr">
      <vt:lpstr>Arial</vt:lpstr>
      <vt:lpstr>Arial Nova</vt:lpstr>
      <vt:lpstr>Arial Nova Cond</vt:lpstr>
      <vt:lpstr>Arial Nova Cond Light</vt:lpstr>
      <vt:lpstr>Arial,Sans-Serif</vt:lpstr>
      <vt:lpstr>Calibri</vt:lpstr>
      <vt:lpstr>Calibri Light</vt:lpstr>
      <vt:lpstr>Symbol</vt:lpstr>
      <vt:lpstr>Times New Roman</vt:lpstr>
      <vt:lpstr>Trebuchet MS</vt:lpstr>
      <vt:lpstr>Wingdings</vt:lpstr>
      <vt:lpstr>1_Custom Design</vt:lpstr>
      <vt:lpstr>2_White</vt:lpstr>
      <vt:lpstr>3_White</vt:lpstr>
      <vt:lpstr>4_Navy</vt:lpstr>
      <vt:lpstr>5_Pink</vt:lpstr>
      <vt:lpstr>6_Blue</vt:lpstr>
      <vt:lpstr>7_Teal</vt:lpstr>
      <vt:lpstr>6_Australian Government Grid Custom - 11216</vt:lpstr>
      <vt:lpstr>think-cell Slide</vt:lpstr>
      <vt:lpstr>Introduction to the Points Based Activation System for Workforce Australia</vt:lpstr>
      <vt:lpstr>PowerPoint Presentation</vt:lpstr>
      <vt:lpstr>The Points Based Activation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 Level Overview of Activation Points</vt:lpstr>
      <vt:lpstr>PowerPoint Presentation</vt:lpstr>
      <vt:lpstr>PowerPoint Presentation</vt:lpstr>
    </vt:vector>
  </TitlesOfParts>
  <Company>Australian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SMITH,Kieran</dc:creator>
  <cp:lastModifiedBy>MANNIE,Ryan</cp:lastModifiedBy>
  <cp:revision>410</cp:revision>
  <cp:lastPrinted>2022-04-21T01:15:14Z</cp:lastPrinted>
  <dcterms:created xsi:type="dcterms:W3CDTF">2021-06-29T01:55:15Z</dcterms:created>
  <dcterms:modified xsi:type="dcterms:W3CDTF">2022-04-21T21:47:17Z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0x010100CB7BAE2FE061684EB3543C79CA2162FA</vt:lpwstr>
  </property>
  <property fmtid="{D5CDD505-2E9C-101B-9397-08002B2CF9AE}" pid="6" name="Department Stream">
    <vt:lpwstr>Education</vt:lpwstr>
  </property>
  <property fmtid="{D5CDD505-2E9C-101B-9397-08002B2CF9AE}" pid="7" name="TemplateUrl">
    <vt:lpwstr/>
  </property>
  <property fmtid="{D5CDD505-2E9C-101B-9397-08002B2CF9AE}" pid="8" name="MSIP_Label_79d889eb-932f-4752-8739-64d25806ef64_Enabled">
    <vt:lpwstr>true</vt:lpwstr>
  </property>
  <property fmtid="{D5CDD505-2E9C-101B-9397-08002B2CF9AE}" pid="9" name="MSIP_Label_79d889eb-932f-4752-8739-64d25806ef64_SetDate">
    <vt:lpwstr>2022-04-20T03:05:39Z</vt:lpwstr>
  </property>
  <property fmtid="{D5CDD505-2E9C-101B-9397-08002B2CF9AE}" pid="10" name="MSIP_Label_79d889eb-932f-4752-8739-64d25806ef64_Method">
    <vt:lpwstr>Privileged</vt:lpwstr>
  </property>
  <property fmtid="{D5CDD505-2E9C-101B-9397-08002B2CF9AE}" pid="11" name="MSIP_Label_79d889eb-932f-4752-8739-64d25806ef64_Name">
    <vt:lpwstr>79d889eb-932f-4752-8739-64d25806ef64</vt:lpwstr>
  </property>
  <property fmtid="{D5CDD505-2E9C-101B-9397-08002B2CF9AE}" pid="12" name="MSIP_Label_79d889eb-932f-4752-8739-64d25806ef64_SiteId">
    <vt:lpwstr>dd0cfd15-4558-4b12-8bad-ea26984fc417</vt:lpwstr>
  </property>
  <property fmtid="{D5CDD505-2E9C-101B-9397-08002B2CF9AE}" pid="13" name="MSIP_Label_79d889eb-932f-4752-8739-64d25806ef64_ActionId">
    <vt:lpwstr>1d682e1e-403c-496a-98cf-effb2818fa0d</vt:lpwstr>
  </property>
  <property fmtid="{D5CDD505-2E9C-101B-9397-08002B2CF9AE}" pid="14" name="MSIP_Label_79d889eb-932f-4752-8739-64d25806ef64_ContentBits">
    <vt:lpwstr>0</vt:lpwstr>
  </property>
</Properties>
</file>