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84" r:id="rId2"/>
    <p:sldMasterId id="2147483696" r:id="rId3"/>
  </p:sldMasterIdLst>
  <p:notesMasterIdLst>
    <p:notesMasterId r:id="rId43"/>
  </p:notesMasterIdLst>
  <p:handoutMasterIdLst>
    <p:handoutMasterId r:id="rId44"/>
  </p:handoutMasterIdLst>
  <p:sldIdLst>
    <p:sldId id="322" r:id="rId4"/>
    <p:sldId id="323" r:id="rId5"/>
    <p:sldId id="328" r:id="rId6"/>
    <p:sldId id="354" r:id="rId7"/>
    <p:sldId id="330" r:id="rId8"/>
    <p:sldId id="332" r:id="rId9"/>
    <p:sldId id="333" r:id="rId10"/>
    <p:sldId id="334" r:id="rId11"/>
    <p:sldId id="355" r:id="rId12"/>
    <p:sldId id="357" r:id="rId13"/>
    <p:sldId id="345" r:id="rId14"/>
    <p:sldId id="337" r:id="rId15"/>
    <p:sldId id="348" r:id="rId16"/>
    <p:sldId id="261" r:id="rId17"/>
    <p:sldId id="325" r:id="rId18"/>
    <p:sldId id="340" r:id="rId19"/>
    <p:sldId id="341" r:id="rId20"/>
    <p:sldId id="342" r:id="rId21"/>
    <p:sldId id="343" r:id="rId22"/>
    <p:sldId id="290" r:id="rId23"/>
    <p:sldId id="292" r:id="rId24"/>
    <p:sldId id="260" r:id="rId25"/>
    <p:sldId id="293" r:id="rId26"/>
    <p:sldId id="311" r:id="rId27"/>
    <p:sldId id="313" r:id="rId28"/>
    <p:sldId id="320" r:id="rId29"/>
    <p:sldId id="315" r:id="rId30"/>
    <p:sldId id="351" r:id="rId31"/>
    <p:sldId id="352" r:id="rId32"/>
    <p:sldId id="353" r:id="rId33"/>
    <p:sldId id="298" r:id="rId34"/>
    <p:sldId id="324" r:id="rId35"/>
    <p:sldId id="301" r:id="rId36"/>
    <p:sldId id="299" r:id="rId37"/>
    <p:sldId id="265" r:id="rId38"/>
    <p:sldId id="350" r:id="rId39"/>
    <p:sldId id="296" r:id="rId40"/>
    <p:sldId id="302" r:id="rId41"/>
    <p:sldId id="303" r:id="rId4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57" autoAdjust="0"/>
    <p:restoredTop sz="63721" autoAdjust="0"/>
  </p:normalViewPr>
  <p:slideViewPr>
    <p:cSldViewPr>
      <p:cViewPr varScale="1">
        <p:scale>
          <a:sx n="73" d="100"/>
          <a:sy n="73" d="100"/>
        </p:scale>
        <p:origin x="2844" y="72"/>
      </p:cViewPr>
      <p:guideLst>
        <p:guide orient="horz" pos="2161"/>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1" d="100"/>
          <a:sy n="81" d="100"/>
        </p:scale>
        <p:origin x="3996" y="6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B97176-BF6A-4033-BE28-B948310C941A}" type="datetimeFigureOut">
              <a:rPr lang="en-AU" smtClean="0"/>
              <a:t>16/11/2018</a:t>
            </a:fld>
            <a:endParaRPr lang="en-AU"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37E0ADA-85F3-40CC-ABC1-504707FBFEA9}" type="slidenum">
              <a:rPr lang="en-AU" smtClean="0"/>
              <a:t>‹#›</a:t>
            </a:fld>
            <a:endParaRPr lang="en-AU" dirty="0"/>
          </a:p>
        </p:txBody>
      </p:sp>
    </p:spTree>
    <p:extLst>
      <p:ext uri="{BB962C8B-B14F-4D97-AF65-F5344CB8AC3E}">
        <p14:creationId xmlns:p14="http://schemas.microsoft.com/office/powerpoint/2010/main" val="2295568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2BE7878-FEFA-4A4A-AE24-AD2B3D115A71}" type="datetimeFigureOut">
              <a:rPr lang="en-AU" smtClean="0"/>
              <a:t>16/11/2018</a:t>
            </a:fld>
            <a:endParaRPr lang="en-AU"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95DCB7C-4DED-4831-87B5-168AB567D7BA}" type="slidenum">
              <a:rPr lang="en-AU" smtClean="0"/>
              <a:t>‹#›</a:t>
            </a:fld>
            <a:endParaRPr lang="en-AU" dirty="0"/>
          </a:p>
        </p:txBody>
      </p:sp>
    </p:spTree>
    <p:extLst>
      <p:ext uri="{BB962C8B-B14F-4D97-AF65-F5344CB8AC3E}">
        <p14:creationId xmlns:p14="http://schemas.microsoft.com/office/powerpoint/2010/main" val="4222816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7150" y="457200"/>
            <a:ext cx="4143375" cy="3106738"/>
          </a:xfrm>
        </p:spPr>
      </p:sp>
      <p:sp>
        <p:nvSpPr>
          <p:cNvPr id="3" name="Notes Placeholder 2"/>
          <p:cNvSpPr>
            <a:spLocks noGrp="1"/>
          </p:cNvSpPr>
          <p:nvPr>
            <p:ph type="body" idx="1"/>
          </p:nvPr>
        </p:nvSpPr>
        <p:spPr>
          <a:xfrm>
            <a:off x="398336" y="3697738"/>
            <a:ext cx="5981954" cy="6090117"/>
          </a:xfrm>
        </p:spPr>
        <p:txBody>
          <a:bodyPr/>
          <a:lstStyle/>
          <a:p>
            <a:r>
              <a:rPr lang="en-AU" sz="1400" noProof="0" dirty="0" smtClean="0">
                <a:latin typeface="+mn-lt"/>
              </a:rPr>
              <a:t>I’d </a:t>
            </a:r>
            <a:r>
              <a:rPr lang="en-AU" sz="1400" noProof="0" dirty="0">
                <a:latin typeface="+mn-lt"/>
              </a:rPr>
              <a:t>like to welcome you to today’s information session on the Request for Tender (RFT)</a:t>
            </a:r>
            <a:r>
              <a:rPr lang="en-AU" sz="1400" baseline="0" noProof="0" dirty="0">
                <a:latin typeface="+mn-lt"/>
              </a:rPr>
              <a:t> </a:t>
            </a:r>
            <a:r>
              <a:rPr lang="en-AU" sz="1400" noProof="0" dirty="0">
                <a:latin typeface="+mn-lt"/>
              </a:rPr>
              <a:t>for Career Transition Assistance 2019–2021, also called CTA.</a:t>
            </a:r>
          </a:p>
          <a:p>
            <a:endParaRPr lang="en-AU" sz="1400" noProof="0" dirty="0">
              <a:latin typeface="+mn-lt"/>
            </a:endParaRPr>
          </a:p>
          <a:p>
            <a:r>
              <a:rPr lang="en-AU" sz="1400" noProof="0" dirty="0">
                <a:latin typeface="+mn-lt"/>
              </a:rPr>
              <a:t>I would like to respectfully acknowledge the traditional owners and custodians of the lands on which we meet today, and pay respect to their elders, past, present and future. I would like to extend that respect to other Aboriginal and Torres Strait Islander peoples who are present.</a:t>
            </a:r>
          </a:p>
          <a:p>
            <a:endParaRPr lang="en-AU" sz="1400" noProof="0" dirty="0">
              <a:latin typeface="+mn-lt"/>
            </a:endParaRPr>
          </a:p>
          <a:p>
            <a:r>
              <a:rPr lang="en-AU" sz="1400" noProof="0" dirty="0">
                <a:latin typeface="+mn-lt"/>
              </a:rPr>
              <a:t>Today we will provide you with information on CTA. We will also provide you with details on the purchasing process and information for the Request for Tender that was released on </a:t>
            </a:r>
            <a:r>
              <a:rPr lang="en-AU" sz="1400" strike="noStrike" noProof="0" dirty="0">
                <a:latin typeface="+mn-lt"/>
              </a:rPr>
              <a:t>16 November 2018</a:t>
            </a:r>
            <a:r>
              <a:rPr lang="en-AU" sz="1400" noProof="0" dirty="0">
                <a:latin typeface="+mn-lt"/>
              </a:rPr>
              <a:t>.</a:t>
            </a:r>
          </a:p>
          <a:p>
            <a:endParaRPr lang="en-AU" sz="1400" noProof="0" dirty="0">
              <a:latin typeface="+mn-lt"/>
            </a:endParaRPr>
          </a:p>
          <a:p>
            <a:r>
              <a:rPr lang="en-AU" sz="1400" noProof="0" dirty="0">
                <a:latin typeface="+mn-lt"/>
              </a:rPr>
              <a:t>The Department of Jobs and Small Business is committed to ensuring the CTA purchasing process is conducted in a fair and transparent manner. The </a:t>
            </a:r>
            <a:r>
              <a:rPr lang="en-AU" sz="1400" b="0" noProof="0" dirty="0">
                <a:solidFill>
                  <a:srgbClr val="FF0000"/>
                </a:solidFill>
                <a:latin typeface="+mn-lt"/>
              </a:rPr>
              <a:t>d</a:t>
            </a:r>
            <a:r>
              <a:rPr lang="en-AU" sz="1400" noProof="0" dirty="0">
                <a:latin typeface="+mn-lt"/>
              </a:rPr>
              <a:t>epartment has appointed the law firm Maddocks as the independent Probity Adviser to assist and monitor the department’s compliance with probity principles.</a:t>
            </a:r>
          </a:p>
          <a:p>
            <a:endParaRPr lang="en-AU" sz="1400" noProof="0" dirty="0">
              <a:latin typeface="+mn-lt"/>
            </a:endParaRPr>
          </a:p>
          <a:p>
            <a:r>
              <a:rPr lang="en-AU" sz="1400" noProof="0" dirty="0">
                <a:latin typeface="+mn-lt"/>
              </a:rPr>
              <a:t>If you </a:t>
            </a:r>
            <a:r>
              <a:rPr lang="en-AU" sz="1400" noProof="0" dirty="0" smtClean="0">
                <a:latin typeface="+mn-lt"/>
              </a:rPr>
              <a:t>have any questions </a:t>
            </a:r>
            <a:r>
              <a:rPr lang="en-AU" sz="1400" noProof="0" smtClean="0">
                <a:latin typeface="+mn-lt"/>
              </a:rPr>
              <a:t>following today’s</a:t>
            </a:r>
            <a:r>
              <a:rPr lang="en-AU" sz="1400" baseline="0" noProof="0" smtClean="0">
                <a:latin typeface="+mn-lt"/>
              </a:rPr>
              <a:t> </a:t>
            </a:r>
            <a:r>
              <a:rPr lang="en-AU" sz="1400" baseline="0" noProof="0" dirty="0" smtClean="0">
                <a:latin typeface="+mn-lt"/>
              </a:rPr>
              <a:t>session please </a:t>
            </a:r>
            <a:r>
              <a:rPr lang="en-AU" sz="1400" noProof="0" dirty="0" smtClean="0">
                <a:latin typeface="+mn-lt"/>
              </a:rPr>
              <a:t>send </a:t>
            </a:r>
            <a:r>
              <a:rPr lang="en-AU" sz="1400" noProof="0" dirty="0">
                <a:latin typeface="+mn-lt"/>
              </a:rPr>
              <a:t>them by email to the Employment Services Purchasing </a:t>
            </a:r>
            <a:r>
              <a:rPr lang="en-AU" sz="1400" noProof="0" dirty="0" smtClean="0">
                <a:latin typeface="+mn-lt"/>
              </a:rPr>
              <a:t>Hotline (espurchasing@jobs.gov.au). </a:t>
            </a:r>
            <a:r>
              <a:rPr lang="en-AU" sz="1400" noProof="0" dirty="0">
                <a:latin typeface="+mn-lt"/>
              </a:rPr>
              <a:t>A slide at the end of today’s presentation has the contact details for both the Employment Services Purchasing Information webpage and the Employment Services Purchasing Hotline. The addresses are also set out in the Request for Tender under ‘Contact Details’, which is available from AusTender and 360Pro. 360Pro is the tool the department uses for purchasing submissions.</a:t>
            </a:r>
          </a:p>
          <a:p>
            <a:endParaRPr lang="en-AU" sz="1400" noProof="0" dirty="0">
              <a:latin typeface="+mn-lt"/>
            </a:endParaRPr>
          </a:p>
        </p:txBody>
      </p:sp>
      <p:sp>
        <p:nvSpPr>
          <p:cNvPr id="4" name="Slide Number Placeholder 3"/>
          <p:cNvSpPr>
            <a:spLocks noGrp="1"/>
          </p:cNvSpPr>
          <p:nvPr>
            <p:ph type="sldNum" sz="quarter" idx="10"/>
          </p:nvPr>
        </p:nvSpPr>
        <p:spPr/>
        <p:txBody>
          <a:bodyPr/>
          <a:lstStyle/>
          <a:p>
            <a:fld id="{DC711191-A074-4782-A0F5-6E3C03D3DAA2}" type="slidenum">
              <a:rPr lang="en-AU" smtClean="0"/>
              <a:t>1</a:t>
            </a:fld>
            <a:endParaRPr lang="en-AU" dirty="0"/>
          </a:p>
        </p:txBody>
      </p:sp>
    </p:spTree>
    <p:extLst>
      <p:ext uri="{BB962C8B-B14F-4D97-AF65-F5344CB8AC3E}">
        <p14:creationId xmlns:p14="http://schemas.microsoft.com/office/powerpoint/2010/main" val="1442229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u="none" baseline="0" noProof="0" dirty="0"/>
              <a:t>(Core components continued)….. </a:t>
            </a:r>
            <a:endParaRPr lang="en-US" sz="1400" b="0" u="none" baseline="0" noProof="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u="none" baseline="0" noProof="0" dirty="0"/>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at least one of the following practical elements:</a:t>
            </a:r>
            <a:endParaRPr lang="en-AU" dirty="0">
              <a:effectLst/>
            </a:endParaRPr>
          </a:p>
          <a:p>
            <a:pPr marL="628650" lvl="1" indent="-171450">
              <a:buFont typeface="Courier New" panose="02070309020205020404" pitchFamily="49" charset="0"/>
              <a:buChar char="o"/>
            </a:pPr>
            <a:r>
              <a:rPr lang="en-AU" sz="1200" kern="1200" dirty="0">
                <a:solidFill>
                  <a:schemeClr val="tx1"/>
                </a:solidFill>
                <a:effectLst/>
                <a:latin typeface="+mn-lt"/>
                <a:ea typeface="+mn-ea"/>
                <a:cs typeface="+mn-cs"/>
              </a:rPr>
              <a:t>suggestions for work experience placements </a:t>
            </a:r>
            <a:endParaRPr lang="en-AU" dirty="0">
              <a:effectLst/>
            </a:endParaRPr>
          </a:p>
          <a:p>
            <a:pPr marL="628650" lvl="1" indent="-171450">
              <a:buFont typeface="Courier New" panose="02070309020205020404" pitchFamily="49" charset="0"/>
              <a:buChar char="o"/>
            </a:pPr>
            <a:r>
              <a:rPr lang="en-AU" sz="1200" kern="1200" dirty="0">
                <a:solidFill>
                  <a:schemeClr val="tx1"/>
                </a:solidFill>
                <a:effectLst/>
                <a:latin typeface="+mn-lt"/>
                <a:ea typeface="+mn-ea"/>
                <a:cs typeface="+mn-cs"/>
              </a:rPr>
              <a:t>ongoing practise or development of skills acquired during participation in CTA (for example, practising computer skills at home or at the local library), or</a:t>
            </a:r>
            <a:endParaRPr lang="en-AU" dirty="0">
              <a:effectLst/>
            </a:endParaRPr>
          </a:p>
          <a:p>
            <a:pPr marL="628650" lvl="1" indent="-171450">
              <a:buFont typeface="Courier New" panose="02070309020205020404" pitchFamily="49" charset="0"/>
              <a:buChar char="o"/>
            </a:pPr>
            <a:r>
              <a:rPr lang="en-AU" sz="1200" kern="1200" dirty="0">
                <a:solidFill>
                  <a:schemeClr val="tx1"/>
                </a:solidFill>
                <a:effectLst/>
                <a:latin typeface="+mn-lt"/>
                <a:ea typeface="+mn-ea"/>
                <a:cs typeface="+mn-cs"/>
              </a:rPr>
              <a:t>options for relevant training courses, preferably free of charge.</a:t>
            </a:r>
            <a:endParaRPr lang="en-AU" dirty="0">
              <a:effectLst/>
            </a:endParaRPr>
          </a:p>
          <a:p>
            <a:pPr marL="0" indent="0">
              <a:buFont typeface="Arial" panose="020B0604020202020204" pitchFamily="34" charset="0"/>
              <a:buNone/>
            </a:pP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795DCB7C-4DED-4831-87B5-168AB567D7BA}" type="slidenum">
              <a:rPr lang="en-AU" smtClean="0"/>
              <a:t>10</a:t>
            </a:fld>
            <a:endParaRPr lang="en-AU" dirty="0"/>
          </a:p>
        </p:txBody>
      </p:sp>
    </p:spTree>
    <p:extLst>
      <p:ext uri="{BB962C8B-B14F-4D97-AF65-F5344CB8AC3E}">
        <p14:creationId xmlns:p14="http://schemas.microsoft.com/office/powerpoint/2010/main" val="2798921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indent="0">
              <a:spcBef>
                <a:spcPts val="0"/>
              </a:spcBef>
              <a:spcAft>
                <a:spcPts val="0"/>
              </a:spcAft>
              <a:buFont typeface="Arial" panose="020B0604020202020204" pitchFamily="34" charset="0"/>
              <a:buNone/>
            </a:pPr>
            <a:r>
              <a:rPr lang="en-US" sz="1400" b="0" baseline="0" noProof="0" dirty="0"/>
              <a:t>Referral to CTA is through a jobactive </a:t>
            </a:r>
            <a:r>
              <a:rPr lang="en-US" sz="1400" b="0" baseline="0" noProof="0" dirty="0" smtClean="0"/>
              <a:t>provider </a:t>
            </a:r>
            <a:r>
              <a:rPr lang="en-US" sz="1400" b="0" baseline="0" noProof="0" dirty="0"/>
              <a:t>only.</a:t>
            </a:r>
          </a:p>
          <a:p>
            <a:pPr marL="0" indent="0">
              <a:spcBef>
                <a:spcPts val="0"/>
              </a:spcBef>
              <a:spcAft>
                <a:spcPts val="0"/>
              </a:spcAft>
              <a:buFont typeface="Arial" panose="020B0604020202020204" pitchFamily="34" charset="0"/>
              <a:buNone/>
            </a:pPr>
            <a:endParaRPr lang="en-US" sz="1400" baseline="0" noProof="0" dirty="0"/>
          </a:p>
          <a:p>
            <a:pPr marL="0" indent="0">
              <a:spcBef>
                <a:spcPts val="0"/>
              </a:spcBef>
              <a:spcAft>
                <a:spcPts val="0"/>
              </a:spcAft>
              <a:buFont typeface="Arial" panose="020B0604020202020204" pitchFamily="34" charset="0"/>
              <a:buNone/>
            </a:pPr>
            <a:r>
              <a:rPr lang="en-US" sz="1400" baseline="0" noProof="0" dirty="0"/>
              <a:t>Depending on a Participant’s needs, a Participant may be referred by the jobactive </a:t>
            </a:r>
            <a:r>
              <a:rPr lang="en-US" sz="1400" baseline="0" noProof="0" dirty="0" smtClean="0"/>
              <a:t>provider </a:t>
            </a:r>
            <a:r>
              <a:rPr lang="en-US" sz="1400" baseline="0" noProof="0" dirty="0"/>
              <a:t>to CTA. A network of jobactive </a:t>
            </a:r>
            <a:r>
              <a:rPr lang="en-US" sz="1400" baseline="0" noProof="0" dirty="0" smtClean="0"/>
              <a:t>providers </a:t>
            </a:r>
            <a:r>
              <a:rPr lang="en-US" sz="1400" baseline="0" noProof="0" dirty="0"/>
              <a:t>operate across 1700 locations in Australia to provide employment services to employers and job seekers. </a:t>
            </a:r>
          </a:p>
          <a:p>
            <a:pPr marL="0" indent="0">
              <a:spcBef>
                <a:spcPts val="0"/>
              </a:spcBef>
              <a:spcAft>
                <a:spcPts val="0"/>
              </a:spcAft>
              <a:buFont typeface="Arial" panose="020B0604020202020204" pitchFamily="34" charset="0"/>
              <a:buNone/>
            </a:pPr>
            <a:endParaRPr lang="en-US" sz="1400" baseline="0" noProof="0" dirty="0"/>
          </a:p>
          <a:p>
            <a:pPr marL="0" indent="0">
              <a:spcBef>
                <a:spcPts val="0"/>
              </a:spcBef>
              <a:spcAft>
                <a:spcPts val="0"/>
              </a:spcAft>
              <a:buFont typeface="Arial" panose="020B0604020202020204" pitchFamily="34" charset="0"/>
              <a:buNone/>
            </a:pPr>
            <a:r>
              <a:rPr lang="en-US" sz="1400" baseline="0" noProof="0" dirty="0"/>
              <a:t>New job seekers on income support will have their first contact with </a:t>
            </a:r>
            <a:r>
              <a:rPr lang="en-US" sz="1400" baseline="0" noProof="0" dirty="0" err="1"/>
              <a:t>Centrelink</a:t>
            </a:r>
            <a:r>
              <a:rPr lang="en-US" sz="1400" baseline="0" noProof="0" dirty="0"/>
              <a:t>, who will assess their needs for jobactive services. </a:t>
            </a:r>
            <a:r>
              <a:rPr lang="en-US" sz="1400" baseline="0" noProof="0" dirty="0" err="1"/>
              <a:t>Centrelink</a:t>
            </a:r>
            <a:r>
              <a:rPr lang="en-US" sz="1400" baseline="0" noProof="0" dirty="0"/>
              <a:t> will refer the job seeker to a service ‘stream’ depending on their readiness for work</a:t>
            </a:r>
            <a:r>
              <a:rPr lang="en-US" sz="1400" baseline="0" noProof="0" dirty="0" smtClean="0"/>
              <a:t>.</a:t>
            </a:r>
          </a:p>
          <a:p>
            <a:pPr marL="0" indent="0">
              <a:spcBef>
                <a:spcPts val="0"/>
              </a:spcBef>
              <a:spcAft>
                <a:spcPts val="0"/>
              </a:spcAft>
              <a:buFont typeface="Arial" panose="020B0604020202020204" pitchFamily="34" charset="0"/>
              <a:buNone/>
            </a:pPr>
            <a:endParaRPr lang="en-US" sz="1400" baseline="0" noProof="0" dirty="0" smtClean="0"/>
          </a:p>
          <a:p>
            <a:pPr marL="0" indent="0">
              <a:spcBef>
                <a:spcPts val="0"/>
              </a:spcBef>
              <a:spcAft>
                <a:spcPts val="0"/>
              </a:spcAft>
              <a:buFont typeface="Arial" panose="020B0604020202020204" pitchFamily="34" charset="0"/>
              <a:buNone/>
            </a:pPr>
            <a:r>
              <a:rPr lang="en-US" sz="1400" baseline="0" noProof="0" dirty="0" smtClean="0"/>
              <a:t>This </a:t>
            </a:r>
            <a:r>
              <a:rPr lang="en-US" sz="1400" baseline="0" noProof="0" dirty="0"/>
              <a:t>approach guides the level of support a job seeker will receive from a jobactive </a:t>
            </a:r>
            <a:r>
              <a:rPr lang="en-US" sz="1400" baseline="0" noProof="0" dirty="0" smtClean="0"/>
              <a:t>provider</a:t>
            </a:r>
            <a:r>
              <a:rPr lang="en-US" sz="1400" baseline="0" noProof="0" dirty="0"/>
              <a:t>. For instance:</a:t>
            </a:r>
          </a:p>
          <a:p>
            <a:pPr marL="180000" indent="-180000">
              <a:spcBef>
                <a:spcPts val="0"/>
              </a:spcBef>
              <a:spcAft>
                <a:spcPts val="0"/>
              </a:spcAft>
              <a:buFont typeface="Arial" panose="020B0604020202020204" pitchFamily="34" charset="0"/>
              <a:buChar char="•"/>
            </a:pPr>
            <a:r>
              <a:rPr lang="en-US" sz="1400" baseline="0" noProof="0" dirty="0"/>
              <a:t>Stream A job seekers are the most job ready.</a:t>
            </a:r>
          </a:p>
          <a:p>
            <a:pPr marL="180000" indent="-180000">
              <a:spcBef>
                <a:spcPts val="0"/>
              </a:spcBef>
              <a:spcAft>
                <a:spcPts val="0"/>
              </a:spcAft>
              <a:buFont typeface="Arial" panose="020B0604020202020204" pitchFamily="34" charset="0"/>
              <a:buChar char="•"/>
            </a:pPr>
            <a:r>
              <a:rPr lang="en-US" sz="1400" baseline="0" noProof="0" dirty="0"/>
              <a:t>Stream B job seekers need their jobactive </a:t>
            </a:r>
            <a:r>
              <a:rPr lang="en-US" sz="1400" baseline="0" noProof="0" dirty="0" smtClean="0"/>
              <a:t>provider </a:t>
            </a:r>
            <a:r>
              <a:rPr lang="en-US" sz="1400" baseline="0" noProof="0" dirty="0"/>
              <a:t>to play a greater role to help them become job ready and will be referred for case management support.</a:t>
            </a:r>
          </a:p>
          <a:p>
            <a:pPr marL="180000" indent="-180000">
              <a:spcBef>
                <a:spcPts val="0"/>
              </a:spcBef>
              <a:spcAft>
                <a:spcPts val="0"/>
              </a:spcAft>
              <a:buFont typeface="Arial" panose="020B0604020202020204" pitchFamily="34" charset="0"/>
              <a:buChar char="•"/>
            </a:pPr>
            <a:r>
              <a:rPr lang="en-US" sz="1400" baseline="0" noProof="0" dirty="0"/>
              <a:t>Stream C job seekers have a combination of work capacity and personal issues that need to be addressed and will get case management support so that they can take up and keep a job.</a:t>
            </a:r>
          </a:p>
          <a:p>
            <a:pPr marL="0" indent="0">
              <a:spcBef>
                <a:spcPts val="0"/>
              </a:spcBef>
              <a:spcAft>
                <a:spcPts val="0"/>
              </a:spcAft>
              <a:buFont typeface="Arial" panose="020B0604020202020204" pitchFamily="34" charset="0"/>
              <a:buNone/>
            </a:pPr>
            <a:endParaRPr lang="en-US" sz="1400" baseline="0" noProof="0" dirty="0"/>
          </a:p>
          <a:p>
            <a:pPr marL="0" indent="0">
              <a:spcBef>
                <a:spcPts val="0"/>
              </a:spcBef>
              <a:spcAft>
                <a:spcPts val="0"/>
              </a:spcAft>
              <a:buFont typeface="Arial" panose="020B0604020202020204" pitchFamily="34" charset="0"/>
              <a:buNone/>
            </a:pPr>
            <a:r>
              <a:rPr lang="en-US" sz="1400" baseline="0" noProof="0" dirty="0"/>
              <a:t>If still unemployed </a:t>
            </a:r>
            <a:r>
              <a:rPr lang="en-US" sz="1400" b="0" baseline="0" noProof="0" dirty="0"/>
              <a:t>after 12 months, </a:t>
            </a:r>
            <a:r>
              <a:rPr lang="en-US" sz="1400" baseline="0" noProof="0" dirty="0"/>
              <a:t>job seekers will generally start Work for the Dole or another approved activity.</a:t>
            </a:r>
          </a:p>
          <a:p>
            <a:pPr marL="0" indent="0">
              <a:spcBef>
                <a:spcPts val="0"/>
              </a:spcBef>
              <a:spcAft>
                <a:spcPts val="0"/>
              </a:spcAft>
              <a:buFont typeface="Arial" panose="020B0604020202020204" pitchFamily="34" charset="0"/>
              <a:buNone/>
            </a:pPr>
            <a:endParaRPr lang="en-US" sz="1400" baseline="0" noProof="0" dirty="0"/>
          </a:p>
          <a:p>
            <a:pPr marL="0" indent="0">
              <a:spcBef>
                <a:spcPts val="0"/>
              </a:spcBef>
              <a:spcAft>
                <a:spcPts val="0"/>
              </a:spcAft>
              <a:buFont typeface="Arial" panose="020B0604020202020204" pitchFamily="34" charset="0"/>
              <a:buNone/>
            </a:pPr>
            <a:r>
              <a:rPr lang="en-US" sz="1400" baseline="0" noProof="0" dirty="0"/>
              <a:t>A person not in receipt of an Income Support Payment, with no participation requirements, who registers with a jobactive </a:t>
            </a:r>
            <a:r>
              <a:rPr lang="en-US" sz="1400" baseline="0" noProof="0" dirty="0" smtClean="0"/>
              <a:t>provider</a:t>
            </a:r>
            <a:r>
              <a:rPr lang="en-US" sz="1400" baseline="0" noProof="0" dirty="0"/>
              <a:t>, known as a Stream A Volunteer, is able to participate in CTA.</a:t>
            </a:r>
          </a:p>
          <a:p>
            <a:pPr marL="0" indent="0">
              <a:spcBef>
                <a:spcPts val="600"/>
              </a:spcBef>
              <a:spcAft>
                <a:spcPts val="600"/>
              </a:spcAft>
              <a:buFont typeface="Arial" panose="020B0604020202020204" pitchFamily="34" charset="0"/>
              <a:buNone/>
            </a:pPr>
            <a:endParaRPr lang="en-US" sz="1400" baseline="0" noProof="0" dirty="0"/>
          </a:p>
          <a:p>
            <a:pPr marL="0" indent="0">
              <a:spcBef>
                <a:spcPts val="600"/>
              </a:spcBef>
              <a:spcAft>
                <a:spcPts val="600"/>
              </a:spcAft>
              <a:buFont typeface="Arial" panose="020B0604020202020204" pitchFamily="34" charset="0"/>
              <a:buNone/>
            </a:pPr>
            <a:r>
              <a:rPr lang="en-US" sz="1400" b="0" baseline="0" noProof="0" dirty="0"/>
              <a:t>CTA is a voluntary program.</a:t>
            </a:r>
          </a:p>
          <a:p>
            <a:pPr marL="0" lvl="0" indent="0">
              <a:buFont typeface="Arial" panose="020B0604020202020204" pitchFamily="34" charset="0"/>
              <a:buNone/>
            </a:pPr>
            <a:endParaRPr lang="en-US" sz="1400" baseline="0" noProof="0" dirty="0"/>
          </a:p>
          <a:p>
            <a:pPr marL="0" lvl="0" indent="0">
              <a:buFont typeface="Arial" panose="020B0604020202020204" pitchFamily="34" charset="0"/>
              <a:buNone/>
            </a:pPr>
            <a:r>
              <a:rPr lang="en-US" sz="1400" baseline="0" noProof="0" dirty="0" smtClean="0"/>
              <a:t>From 1 July 2019, CTA </a:t>
            </a:r>
            <a:r>
              <a:rPr lang="en-US" sz="1400" baseline="0" noProof="0" dirty="0"/>
              <a:t>is open to all job seekers </a:t>
            </a:r>
            <a:r>
              <a:rPr lang="en-US" sz="1400" baseline="0" noProof="0" dirty="0" smtClean="0"/>
              <a:t>aged 45 years and </a:t>
            </a:r>
            <a:r>
              <a:rPr lang="en-US" sz="1400" baseline="0" noProof="0" dirty="0"/>
              <a:t>over </a:t>
            </a:r>
            <a:r>
              <a:rPr lang="en-AU" sz="1400" u="none" baseline="0" noProof="0" dirty="0"/>
              <a:t>who are registered with a jobactive </a:t>
            </a:r>
            <a:r>
              <a:rPr lang="en-AU" sz="1400" u="none" baseline="0" noProof="0" dirty="0" smtClean="0"/>
              <a:t>provider </a:t>
            </a:r>
            <a:r>
              <a:rPr lang="en-AU" sz="1400" u="none" baseline="0" noProof="0" dirty="0"/>
              <a:t>and located in the Employment Region. </a:t>
            </a:r>
          </a:p>
          <a:p>
            <a:pPr marL="0" lvl="0" indent="0">
              <a:buFont typeface="Arial" panose="020B0604020202020204" pitchFamily="34" charset="0"/>
              <a:buNone/>
            </a:pPr>
            <a:endParaRPr lang="en-AU" sz="1400" u="none" baseline="0" noProof="0" dirty="0"/>
          </a:p>
          <a:p>
            <a:pPr marL="0" lvl="0" indent="0">
              <a:buFont typeface="Arial" panose="020B0604020202020204" pitchFamily="34" charset="0"/>
              <a:buNone/>
            </a:pPr>
            <a:r>
              <a:rPr lang="en-AU" sz="1400" u="none" baseline="0" noProof="0" dirty="0"/>
              <a:t>This includes job seekers in all jobactive Streams and also includes those not in receipt of an Income Support Payment.</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11</a:t>
            </a:fld>
            <a:endParaRPr lang="en-AU" dirty="0">
              <a:solidFill>
                <a:prstClr val="black"/>
              </a:solidFill>
            </a:endParaRPr>
          </a:p>
        </p:txBody>
      </p:sp>
    </p:spTree>
    <p:extLst>
      <p:ext uri="{BB962C8B-B14F-4D97-AF65-F5344CB8AC3E}">
        <p14:creationId xmlns:p14="http://schemas.microsoft.com/office/powerpoint/2010/main" val="2313334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noProof="0" dirty="0"/>
              <a:t>Payment for </a:t>
            </a:r>
            <a:r>
              <a:rPr lang="en-AU" sz="1400" b="0" baseline="0" noProof="0" dirty="0"/>
              <a:t>CTA </a:t>
            </a:r>
            <a:r>
              <a:rPr lang="en-AU" sz="1400" b="0" u="none" baseline="0" noProof="0" dirty="0"/>
              <a:t>is a flat fee per Participant on commencement. The CTA Provider will receive $1,800 GST inclusive and $2,250 GST inclusive where a regional loading applies.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400" b="0" u="none" baseline="0" noProof="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b="0" u="none" baseline="0" noProof="0" dirty="0"/>
              <a:t>The RFT includes a table at Section 2.6.2 indicating which Employment Regions attract a loading fee.</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12</a:t>
            </a:fld>
            <a:endParaRPr lang="en-AU" dirty="0">
              <a:solidFill>
                <a:prstClr val="black"/>
              </a:solidFill>
            </a:endParaRPr>
          </a:p>
        </p:txBody>
      </p:sp>
    </p:spTree>
    <p:extLst>
      <p:ext uri="{BB962C8B-B14F-4D97-AF65-F5344CB8AC3E}">
        <p14:creationId xmlns:p14="http://schemas.microsoft.com/office/powerpoint/2010/main" val="804980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lvl="0" indent="0">
              <a:buFont typeface="Arial" panose="020B0604020202020204" pitchFamily="34" charset="0"/>
              <a:buNone/>
            </a:pPr>
            <a:r>
              <a:rPr lang="en-AU" sz="1400" u="none" baseline="0" noProof="0" dirty="0"/>
              <a:t>Payment will be made via the referring jobactive </a:t>
            </a:r>
            <a:r>
              <a:rPr lang="en-AU" sz="1400" u="none" baseline="0" noProof="0" dirty="0" smtClean="0"/>
              <a:t>provider </a:t>
            </a:r>
            <a:r>
              <a:rPr lang="en-AU" sz="1400" u="none" baseline="0" noProof="0" dirty="0"/>
              <a:t>through the department’s IT </a:t>
            </a:r>
            <a:r>
              <a:rPr lang="en-AU" sz="1400" u="none" baseline="0" noProof="0" dirty="0" smtClean="0"/>
              <a:t>system</a:t>
            </a:r>
            <a:r>
              <a:rPr lang="en-AU" sz="1400" u="none" baseline="0" noProof="0" dirty="0"/>
              <a:t>, </a:t>
            </a:r>
            <a:r>
              <a:rPr lang="en-US" sz="1400" u="none" baseline="0" noProof="0" dirty="0"/>
              <a:t>on commencement, once the CTA Provider has completed the Participant’s Career Pathway Assessment at the initial meeting.</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13</a:t>
            </a:fld>
            <a:endParaRPr lang="en-AU" dirty="0">
              <a:solidFill>
                <a:prstClr val="black"/>
              </a:solidFill>
            </a:endParaRPr>
          </a:p>
        </p:txBody>
      </p:sp>
    </p:spTree>
    <p:extLst>
      <p:ext uri="{BB962C8B-B14F-4D97-AF65-F5344CB8AC3E}">
        <p14:creationId xmlns:p14="http://schemas.microsoft.com/office/powerpoint/2010/main" val="9718899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744538"/>
            <a:ext cx="4473575" cy="3354387"/>
          </a:xfrm>
        </p:spPr>
      </p:sp>
      <p:sp>
        <p:nvSpPr>
          <p:cNvPr id="3" name="Notes Placeholder 2"/>
          <p:cNvSpPr>
            <a:spLocks noGrp="1"/>
          </p:cNvSpPr>
          <p:nvPr>
            <p:ph type="body" idx="1"/>
          </p:nvPr>
        </p:nvSpPr>
        <p:spPr>
          <a:xfrm>
            <a:off x="679768" y="4344963"/>
            <a:ext cx="5438140" cy="4578796"/>
          </a:xfrm>
        </p:spPr>
        <p:txBody>
          <a:bodyPr/>
          <a:lstStyle/>
          <a:p>
            <a:r>
              <a:rPr lang="en-AU" sz="1400" b="0" noProof="0" dirty="0"/>
              <a:t>When responding to the RFT the response MUST address all Selection Criteria and be submitted on the relevant forms</a:t>
            </a:r>
            <a:r>
              <a:rPr lang="en-US" sz="1400" b="0" noProof="0" dirty="0"/>
              <a:t>. There are three Selection Criteria</a:t>
            </a:r>
            <a:r>
              <a:rPr lang="en-US" sz="1400" b="0" baseline="0" noProof="0" dirty="0"/>
              <a:t> for this RFT.</a:t>
            </a:r>
            <a:endParaRPr lang="en-US" sz="1400" b="0" noProof="0" dirty="0"/>
          </a:p>
          <a:p>
            <a:endParaRPr lang="en-AU" sz="1400" b="0" noProof="0" dirty="0"/>
          </a:p>
          <a:p>
            <a:r>
              <a:rPr lang="en-AU" sz="1400" b="0" noProof="0" dirty="0"/>
              <a:t>Responses that are not received on the correct forms may, at the Department’s sole discretion, be excluded from the evaluation process. This is the minimum content and format requirement.</a:t>
            </a:r>
          </a:p>
          <a:p>
            <a:endParaRPr lang="en-AU" sz="1400" b="0" noProof="0" dirty="0"/>
          </a:p>
          <a:p>
            <a:r>
              <a:rPr lang="en-AU" sz="1400" b="0" noProof="0" dirty="0"/>
              <a:t>Respondents SHOULD address each of the sub-criteria under each Selection Criterion. Failure to address each of the sub-criteria may have a negative impact on the assessment of a response in relation to that Selection Criterion. </a:t>
            </a:r>
          </a:p>
          <a:p>
            <a:endParaRPr lang="en-AU" sz="1400" b="0" noProof="0" dirty="0"/>
          </a:p>
          <a:p>
            <a:r>
              <a:rPr lang="en-AU" sz="1400" b="0" noProof="0" dirty="0"/>
              <a:t>Where a character limit has been specified for a Selection Criterion, the inclusion of text beyond the limit will not be considered under the assessment process. Character limits include letters,</a:t>
            </a:r>
            <a:r>
              <a:rPr lang="en-AU" sz="1400" b="0" baseline="0" noProof="0" dirty="0"/>
              <a:t> numbers,</a:t>
            </a:r>
            <a:r>
              <a:rPr lang="en-AU" sz="1400" b="0" noProof="0" dirty="0"/>
              <a:t> spaces,</a:t>
            </a:r>
            <a:r>
              <a:rPr lang="en-AU" sz="1400" b="0" baseline="0" noProof="0" dirty="0"/>
              <a:t> punctuation and carriage returns</a:t>
            </a:r>
            <a:r>
              <a:rPr lang="en-AU" sz="1400" b="0" noProof="0" dirty="0"/>
              <a:t>.</a:t>
            </a:r>
          </a:p>
          <a:p>
            <a:endParaRPr lang="en-AU" sz="1400" b="0" noProof="0" dirty="0"/>
          </a:p>
          <a:p>
            <a:r>
              <a:rPr lang="en-AU" sz="1400" b="0" noProof="0" dirty="0"/>
              <a:t>If any part of the CTA service will be subcontracted, the Respondent must describe these arrangements in the relevant Selection Criteria and complete and lodge</a:t>
            </a:r>
            <a:r>
              <a:rPr lang="en-AU" sz="1400" b="0" baseline="0" noProof="0" dirty="0"/>
              <a:t> the </a:t>
            </a:r>
            <a:r>
              <a:rPr lang="en-AU" sz="1400" b="0" i="1" baseline="0" noProof="0" dirty="0"/>
              <a:t>Subcontractors Form</a:t>
            </a:r>
            <a:r>
              <a:rPr lang="en-AU" sz="1400" b="0" noProof="0" dirty="0"/>
              <a:t>.</a:t>
            </a: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14</a:t>
            </a:fld>
            <a:endParaRPr lang="en-AU" dirty="0">
              <a:solidFill>
                <a:prstClr val="black"/>
              </a:solidFill>
            </a:endParaRPr>
          </a:p>
        </p:txBody>
      </p:sp>
    </p:spTree>
    <p:extLst>
      <p:ext uri="{BB962C8B-B14F-4D97-AF65-F5344CB8AC3E}">
        <p14:creationId xmlns:p14="http://schemas.microsoft.com/office/powerpoint/2010/main" val="2008060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4"/>
            <a:ext cx="5438140" cy="3920574"/>
          </a:xfrm>
        </p:spPr>
        <p:txBody>
          <a:bodyPr/>
          <a:lstStyle/>
          <a:p>
            <a:pPr>
              <a:lnSpc>
                <a:spcPct val="100000"/>
              </a:lnSpc>
            </a:pPr>
            <a:r>
              <a:rPr lang="en-US" sz="1400" b="0" kern="1200" baseline="0" noProof="0" dirty="0">
                <a:solidFill>
                  <a:schemeClr val="tx1"/>
                </a:solidFill>
                <a:effectLst/>
                <a:latin typeface="+mn-lt"/>
                <a:ea typeface="+mn-ea"/>
                <a:cs typeface="+mn-cs"/>
              </a:rPr>
              <a:t>Selection Criterion 1 - Governance and Organisational Capability</a:t>
            </a:r>
          </a:p>
          <a:p>
            <a:pPr>
              <a:lnSpc>
                <a:spcPct val="100000"/>
              </a:lnSpc>
            </a:pPr>
            <a:endParaRPr lang="en-US" sz="1400" b="0" kern="1200" baseline="0" noProof="0" dirty="0">
              <a:solidFill>
                <a:schemeClr val="tx1"/>
              </a:solidFill>
              <a:effectLst/>
              <a:latin typeface="+mn-lt"/>
              <a:ea typeface="+mn-ea"/>
              <a:cs typeface="+mn-cs"/>
            </a:endParaRPr>
          </a:p>
          <a:p>
            <a:pPr>
              <a:lnSpc>
                <a:spcPct val="100000"/>
              </a:lnSpc>
            </a:pPr>
            <a:r>
              <a:rPr lang="en-US" sz="1400" b="0" kern="1200" baseline="0" noProof="0" dirty="0">
                <a:solidFill>
                  <a:schemeClr val="tx1"/>
                </a:solidFill>
                <a:effectLst/>
                <a:latin typeface="+mn-lt"/>
                <a:ea typeface="+mn-ea"/>
                <a:cs typeface="+mn-cs"/>
              </a:rPr>
              <a:t>Your organisation should describe (once at the organisational level):</a:t>
            </a:r>
          </a:p>
          <a:p>
            <a:pPr marL="0" indent="0">
              <a:lnSpc>
                <a:spcPct val="100000"/>
              </a:lnSpc>
              <a:buFont typeface="+mj-lt"/>
              <a:buNone/>
            </a:pPr>
            <a:endParaRPr lang="en-US" sz="1400" b="0" kern="1200" baseline="0" noProof="0" dirty="0">
              <a:solidFill>
                <a:schemeClr val="tx1"/>
              </a:solidFill>
              <a:effectLst/>
              <a:latin typeface="+mn-lt"/>
              <a:ea typeface="+mn-ea"/>
              <a:cs typeface="+mn-cs"/>
            </a:endParaRPr>
          </a:p>
          <a:p>
            <a:pPr marL="342900" indent="-342900">
              <a:lnSpc>
                <a:spcPct val="100000"/>
              </a:lnSpc>
              <a:buFont typeface="+mj-lt"/>
              <a:buAutoNum type="arabicPeriod"/>
            </a:pPr>
            <a:r>
              <a:rPr lang="en-US" sz="1400" b="0" kern="1200" baseline="0" noProof="0" dirty="0">
                <a:solidFill>
                  <a:schemeClr val="tx1"/>
                </a:solidFill>
                <a:effectLst/>
                <a:latin typeface="+mn-lt"/>
                <a:ea typeface="+mn-ea"/>
                <a:cs typeface="+mn-cs"/>
              </a:rPr>
              <a:t>How your organisation’s structure, governance, and reporting frameworks will support the efficient and effective delivery of CTA.</a:t>
            </a:r>
          </a:p>
          <a:p>
            <a:pPr marL="342900" indent="-342900">
              <a:lnSpc>
                <a:spcPct val="100000"/>
              </a:lnSpc>
              <a:buFont typeface="+mj-lt"/>
              <a:buAutoNum type="arabicPeriod"/>
            </a:pPr>
            <a:r>
              <a:rPr lang="en-US" sz="1400" b="0" kern="1200" baseline="0" noProof="0" dirty="0">
                <a:solidFill>
                  <a:schemeClr val="tx1"/>
                </a:solidFill>
                <a:effectLst/>
                <a:latin typeface="+mn-lt"/>
                <a:ea typeface="+mn-ea"/>
                <a:cs typeface="+mn-cs"/>
              </a:rPr>
              <a:t>How your organisation’s risk management arrangements will be used to mitigate key risks associated with delivering CTA.</a:t>
            </a:r>
          </a:p>
          <a:p>
            <a:pPr marL="342900" indent="-342900">
              <a:lnSpc>
                <a:spcPct val="100000"/>
              </a:lnSpc>
              <a:buFont typeface="+mj-lt"/>
              <a:buAutoNum type="arabicPeriod"/>
            </a:pPr>
            <a:r>
              <a:rPr lang="en-US" sz="1400" b="0" kern="1200" baseline="0" noProof="0" dirty="0">
                <a:solidFill>
                  <a:schemeClr val="tx1"/>
                </a:solidFill>
                <a:effectLst/>
                <a:latin typeface="+mn-lt"/>
                <a:ea typeface="+mn-ea"/>
                <a:cs typeface="+mn-cs"/>
              </a:rPr>
              <a:t>How your organisation will engage and maintain a CTA Coordinator with an endorsed qualification in professional career development, or who is a member of a Career Industry Council of Australia (CICA) Member Association; and how your organisation will ensure this person contributes to the high quality delivery of CTA to mature age Participants, including the delivery of Functional Digital Literacy.</a:t>
            </a:r>
          </a:p>
          <a:p>
            <a:pPr marL="342900" indent="-342900">
              <a:lnSpc>
                <a:spcPct val="100000"/>
              </a:lnSpc>
              <a:buFont typeface="+mj-lt"/>
              <a:buAutoNum type="arabicPeriod"/>
            </a:pPr>
            <a:r>
              <a:rPr lang="en-US" sz="1400" b="0" kern="1200" baseline="0" noProof="0" dirty="0">
                <a:solidFill>
                  <a:schemeClr val="tx1"/>
                </a:solidFill>
                <a:effectLst/>
                <a:latin typeface="+mn-lt"/>
                <a:ea typeface="+mn-ea"/>
                <a:cs typeface="+mn-cs"/>
              </a:rPr>
              <a:t>How your organisation will recruit and retain suitable staff to deliver CTA to Participants.</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AU" sz="1400" b="0"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b="0" u="none" noProof="0" dirty="0"/>
              <a:t>This is just a summary of the Selection Criterion requirements, so please make sure you read the full detailed requirements in the RFT.</a:t>
            </a:r>
            <a:endParaRPr lang="en-AU" sz="1400" b="0" u="none"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AU" sz="1400" b="0"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AU" sz="1400" b="0" kern="1200" baseline="0" noProof="0" dirty="0">
                <a:solidFill>
                  <a:schemeClr val="tx1"/>
                </a:solidFill>
                <a:effectLst/>
                <a:latin typeface="+mn-lt"/>
                <a:ea typeface="+mn-ea"/>
                <a:cs typeface="+mn-cs"/>
              </a:rPr>
              <a:t>Selection Criterion 1 has a limit of 10,000 characters, including punctuation and spaces, and will be assessed on a Pass or Fail basis. Only </a:t>
            </a:r>
            <a:r>
              <a:rPr lang="en-AU" sz="1400" b="0" noProof="0" dirty="0"/>
              <a:t>responses that receive a Pass for Selection Criterion 1 will be assessed against Selection Criterion 2 and 3 and assessed for value for money.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AU" sz="1400" b="0" u="sng" noProof="0" dirty="0" smtClean="0">
              <a:highlight>
                <a:srgbClr val="FFFF00"/>
              </a:highlight>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AU" sz="1400" b="0" kern="1200" baseline="0" noProof="0" dirty="0" smtClean="0">
                <a:solidFill>
                  <a:schemeClr val="tx1"/>
                </a:solidFill>
                <a:effectLst/>
                <a:latin typeface="+mn-lt"/>
                <a:ea typeface="+mn-ea"/>
                <a:cs typeface="+mn-cs"/>
              </a:rPr>
              <a:t>Responses </a:t>
            </a:r>
            <a:r>
              <a:rPr lang="en-AU" sz="1400" b="0" kern="1200" baseline="0" noProof="0" dirty="0">
                <a:solidFill>
                  <a:schemeClr val="tx1"/>
                </a:solidFill>
                <a:effectLst/>
                <a:latin typeface="+mn-lt"/>
                <a:ea typeface="+mn-ea"/>
                <a:cs typeface="+mn-cs"/>
              </a:rPr>
              <a:t>that are </a:t>
            </a:r>
            <a:r>
              <a:rPr lang="en-AU" sz="1400" b="0" kern="1200" baseline="0" noProof="0" dirty="0" smtClean="0">
                <a:solidFill>
                  <a:schemeClr val="tx1"/>
                </a:solidFill>
                <a:effectLst/>
                <a:latin typeface="+mn-lt"/>
                <a:ea typeface="+mn-ea"/>
                <a:cs typeface="+mn-cs"/>
              </a:rPr>
              <a:t>assessed </a:t>
            </a:r>
            <a:r>
              <a:rPr lang="en-AU" sz="1400" b="0" kern="1200" baseline="0" noProof="0" dirty="0">
                <a:solidFill>
                  <a:schemeClr val="tx1"/>
                </a:solidFill>
                <a:effectLst/>
                <a:latin typeface="+mn-lt"/>
                <a:ea typeface="+mn-ea"/>
                <a:cs typeface="+mn-cs"/>
              </a:rPr>
              <a:t>as Fail will not progress any further.</a:t>
            </a: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15</a:t>
            </a:fld>
            <a:endParaRPr lang="en-AU" dirty="0">
              <a:solidFill>
                <a:prstClr val="black"/>
              </a:solidFill>
            </a:endParaRPr>
          </a:p>
        </p:txBody>
      </p:sp>
    </p:spTree>
    <p:extLst>
      <p:ext uri="{BB962C8B-B14F-4D97-AF65-F5344CB8AC3E}">
        <p14:creationId xmlns:p14="http://schemas.microsoft.com/office/powerpoint/2010/main" val="38432716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4"/>
            <a:ext cx="5438140" cy="3920574"/>
          </a:xfrm>
        </p:spPr>
        <p:txBody>
          <a:bodyPr/>
          <a:lstStyle/>
          <a:p>
            <a:pPr>
              <a:lnSpc>
                <a:spcPct val="100000"/>
              </a:lnSpc>
              <a:spcBef>
                <a:spcPts val="0"/>
              </a:spcBef>
              <a:spcAft>
                <a:spcPts val="0"/>
              </a:spcAft>
            </a:pPr>
            <a:r>
              <a:rPr lang="en-AU" sz="1400" kern="1200" baseline="0" noProof="0" dirty="0">
                <a:solidFill>
                  <a:schemeClr val="tx1"/>
                </a:solidFill>
                <a:effectLst/>
                <a:latin typeface="+mn-lt"/>
                <a:ea typeface="+mn-ea"/>
                <a:cs typeface="+mn-cs"/>
              </a:rPr>
              <a:t>Selection Criterion 2—Design and Service Delivery</a:t>
            </a:r>
          </a:p>
          <a:p>
            <a:pPr>
              <a:lnSpc>
                <a:spcPct val="100000"/>
              </a:lnSpc>
              <a:spcBef>
                <a:spcPts val="0"/>
              </a:spcBef>
              <a:spcAft>
                <a:spcPts val="0"/>
              </a:spcAft>
            </a:pPr>
            <a:endParaRPr lang="en-AU" sz="1400"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400" noProof="0" dirty="0"/>
              <a:t>Your organisation </a:t>
            </a:r>
            <a:r>
              <a:rPr lang="en-AU" sz="1400" b="0" noProof="0" dirty="0"/>
              <a:t>should </a:t>
            </a:r>
            <a:r>
              <a:rPr lang="en-AU" sz="1400" noProof="0" dirty="0"/>
              <a:t>describe (once at the organisational level) </a:t>
            </a:r>
            <a:r>
              <a:rPr lang="en-AU" sz="1400" kern="1200" dirty="0">
                <a:solidFill>
                  <a:schemeClr val="tx1"/>
                </a:solidFill>
                <a:effectLst/>
                <a:latin typeface="+mn-lt"/>
                <a:ea typeface="+mn-ea"/>
                <a:cs typeface="+mn-cs"/>
              </a:rPr>
              <a:t>the organisation’s proposed method of delivery of CTA, including examples where relevant.</a:t>
            </a:r>
            <a:r>
              <a:rPr lang="en-AU" sz="1400" kern="1200" baseline="0" dirty="0">
                <a:solidFill>
                  <a:schemeClr val="tx1"/>
                </a:solidFill>
                <a:effectLst/>
                <a:latin typeface="+mn-lt"/>
                <a:ea typeface="+mn-ea"/>
                <a:cs typeface="+mn-cs"/>
              </a:rPr>
              <a:t> This should include</a:t>
            </a:r>
            <a:r>
              <a:rPr lang="en-AU" sz="1400" noProof="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noProof="0" dirty="0"/>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noProof="0" dirty="0"/>
              <a:t>Your organisation’s approach to deliver high quality services to a mature aged audience and the rationale for your service delivery design for</a:t>
            </a:r>
            <a:r>
              <a:rPr lang="en-US" sz="1400" baseline="0" noProof="0" dirty="0"/>
              <a:t> CTA. </a:t>
            </a:r>
            <a:endParaRPr lang="en-US" sz="1400" noProof="0" dirty="0"/>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noProof="0" dirty="0"/>
              <a:t>The specific way your organisation intends to deliver course content, including providing Participants with access to suitable technology (including proposed subcontracting arrangements if applicable).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noProof="0" dirty="0"/>
              <a:t>Your organisation’s approach to working with mature age people and your organisation’s experience in delivering similar services. This should include your organisation’s demonstrated capacity to work with those from diverse backgrounds and with varied needs, including reduced mobility, in a culturally competent and effective manner.</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400" noProof="0" dirty="0"/>
              <a:t>The specific tools your organisation intends to use to help mature age people: achieve</a:t>
            </a:r>
            <a:r>
              <a:rPr lang="en-US" sz="1400" baseline="0" noProof="0" dirty="0"/>
              <a:t> identified goals; identify, explore</a:t>
            </a:r>
            <a:r>
              <a:rPr lang="en-US" sz="1400" noProof="0" dirty="0"/>
              <a:t> and translate transferrable skills;</a:t>
            </a:r>
            <a:r>
              <a:rPr lang="en-US" sz="1400" baseline="0" noProof="0" dirty="0"/>
              <a:t> and</a:t>
            </a:r>
            <a:r>
              <a:rPr lang="en-US" sz="1400" noProof="0" dirty="0"/>
              <a:t> increase their confidence and employability.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US" sz="1400" noProof="0"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400" u="none" noProof="0" dirty="0"/>
              <a:t>This is just a summary of the Selection Criterion requirements, so please make sure you read the full detailed requirements in the RFT.</a:t>
            </a: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16</a:t>
            </a:fld>
            <a:endParaRPr lang="en-AU" dirty="0">
              <a:solidFill>
                <a:prstClr val="black"/>
              </a:solidFill>
            </a:endParaRPr>
          </a:p>
        </p:txBody>
      </p:sp>
    </p:spTree>
    <p:extLst>
      <p:ext uri="{BB962C8B-B14F-4D97-AF65-F5344CB8AC3E}">
        <p14:creationId xmlns:p14="http://schemas.microsoft.com/office/powerpoint/2010/main" val="40222398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4"/>
            <a:ext cx="5438140" cy="3920574"/>
          </a:xfrm>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AU" sz="1400" b="0" kern="1200" baseline="0" noProof="0" dirty="0">
                <a:solidFill>
                  <a:schemeClr val="tx1"/>
                </a:solidFill>
                <a:effectLst/>
                <a:latin typeface="+mn-lt"/>
                <a:ea typeface="+mn-ea"/>
                <a:cs typeface="+mn-cs"/>
              </a:rPr>
              <a:t>Selection Criterion 2 has a limit of 15,000 characters, including punctuation, spaces and carriage returns, and has a weighting of 50 per cent.</a:t>
            </a:r>
            <a:endParaRPr lang="en-AU" sz="1400" b="0" noProof="0" dirty="0"/>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17</a:t>
            </a:fld>
            <a:endParaRPr lang="en-AU" dirty="0">
              <a:solidFill>
                <a:prstClr val="black"/>
              </a:solidFill>
            </a:endParaRPr>
          </a:p>
        </p:txBody>
      </p:sp>
    </p:spTree>
    <p:extLst>
      <p:ext uri="{BB962C8B-B14F-4D97-AF65-F5344CB8AC3E}">
        <p14:creationId xmlns:p14="http://schemas.microsoft.com/office/powerpoint/2010/main" val="4152224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4"/>
            <a:ext cx="5438140" cy="3920574"/>
          </a:xfrm>
        </p:spPr>
        <p:txBody>
          <a:bodyPr/>
          <a:lstStyle/>
          <a:p>
            <a:pPr>
              <a:lnSpc>
                <a:spcPct val="100000"/>
              </a:lnSpc>
              <a:spcBef>
                <a:spcPts val="0"/>
              </a:spcBef>
              <a:spcAft>
                <a:spcPts val="0"/>
              </a:spcAft>
            </a:pPr>
            <a:r>
              <a:rPr lang="en-AU" sz="1400" kern="1200" baseline="0" noProof="0" dirty="0">
                <a:solidFill>
                  <a:schemeClr val="tx1"/>
                </a:solidFill>
                <a:effectLst/>
                <a:latin typeface="+mn-lt"/>
                <a:ea typeface="+mn-ea"/>
                <a:cs typeface="+mn-cs"/>
              </a:rPr>
              <a:t>Selection Criterion 3—Service offer tailored to the Employment Region</a:t>
            </a:r>
          </a:p>
          <a:p>
            <a:pPr>
              <a:lnSpc>
                <a:spcPct val="100000"/>
              </a:lnSpc>
              <a:spcBef>
                <a:spcPts val="0"/>
              </a:spcBef>
              <a:spcAft>
                <a:spcPts val="0"/>
              </a:spcAft>
            </a:pPr>
            <a:endParaRPr lang="en-AU" sz="1400"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noProof="0" dirty="0">
                <a:solidFill>
                  <a:schemeClr val="tx1"/>
                </a:solidFill>
                <a:effectLst/>
                <a:latin typeface="+mn-lt"/>
                <a:ea typeface="+mn-ea"/>
                <a:cs typeface="+mn-cs"/>
              </a:rPr>
              <a:t>Your organisation </a:t>
            </a:r>
            <a:r>
              <a:rPr lang="en-AU" sz="1400" b="0" kern="1200" noProof="0" dirty="0">
                <a:solidFill>
                  <a:schemeClr val="tx1"/>
                </a:solidFill>
                <a:effectLst/>
                <a:latin typeface="+mn-lt"/>
                <a:ea typeface="+mn-ea"/>
                <a:cs typeface="+mn-cs"/>
              </a:rPr>
              <a:t>should </a:t>
            </a:r>
            <a:r>
              <a:rPr lang="en-AU" sz="1400" kern="1200" noProof="0" dirty="0">
                <a:solidFill>
                  <a:schemeClr val="tx1"/>
                </a:solidFill>
                <a:effectLst/>
                <a:latin typeface="+mn-lt"/>
                <a:ea typeface="+mn-ea"/>
                <a:cs typeface="+mn-cs"/>
              </a:rPr>
              <a:t>describe (</a:t>
            </a:r>
            <a:r>
              <a:rPr lang="en-AU" sz="1400" u="none" kern="1200" dirty="0">
                <a:solidFill>
                  <a:schemeClr val="tx1"/>
                </a:solidFill>
                <a:effectLst/>
                <a:latin typeface="+mn-lt"/>
                <a:ea typeface="+mn-ea"/>
                <a:cs typeface="+mn-cs"/>
              </a:rPr>
              <a:t>once for each Employment Region for which it is offering to deliver CTA services</a:t>
            </a:r>
            <a:r>
              <a:rPr lang="en-AU" sz="1400" kern="1200" noProof="0" dirty="0">
                <a:solidFill>
                  <a:schemeClr val="tx1"/>
                </a:solidFill>
                <a:effectLst/>
                <a:latin typeface="+mn-lt"/>
                <a:ea typeface="+mn-ea"/>
                <a:cs typeface="+mn-cs"/>
              </a:rPr>
              <a:t>) how your organisation would tailor CTA services to the Employment</a:t>
            </a:r>
            <a:r>
              <a:rPr lang="en-AU" sz="1400" kern="1200" baseline="0" noProof="0" dirty="0">
                <a:solidFill>
                  <a:schemeClr val="tx1"/>
                </a:solidFill>
                <a:effectLst/>
                <a:latin typeface="+mn-lt"/>
                <a:ea typeface="+mn-ea"/>
                <a:cs typeface="+mn-cs"/>
              </a:rPr>
              <a:t> Region and the needs of mature age people. This should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noProof="0" dirty="0"/>
          </a:p>
          <a:p>
            <a:pPr marL="228600" lvl="0" indent="-228600">
              <a:buFont typeface="+mj-lt"/>
              <a:buAutoNum type="arabicPeriod"/>
            </a:pPr>
            <a:r>
              <a:rPr lang="en-AU" sz="1200" kern="1200" dirty="0">
                <a:solidFill>
                  <a:schemeClr val="tx1"/>
                </a:solidFill>
                <a:effectLst/>
                <a:latin typeface="+mn-lt"/>
                <a:ea typeface="+mn-ea"/>
                <a:cs typeface="+mn-cs"/>
              </a:rPr>
              <a:t>How and where your organisation will deliver the services to ensure coverage across the entire Employment Region including details of any flexible or mobile service arrangements and/or likely access to affiliated sites or resources.</a:t>
            </a:r>
          </a:p>
          <a:p>
            <a:pPr marL="228600" lvl="0" indent="-228600">
              <a:buFont typeface="+mj-lt"/>
              <a:buAutoNum type="arabicPeriod"/>
            </a:pPr>
            <a:r>
              <a:rPr lang="en-AU" sz="1200" kern="1200" dirty="0">
                <a:solidFill>
                  <a:schemeClr val="tx1"/>
                </a:solidFill>
                <a:effectLst/>
                <a:latin typeface="+mn-lt"/>
                <a:ea typeface="+mn-ea"/>
                <a:cs typeface="+mn-cs"/>
              </a:rPr>
              <a:t>Understanding of the employment-related needs of Participants residing in the Employment Region in which you propose to deliver services, including Participants with varying levels of employment experience, length of unemployment and digital literacy.</a:t>
            </a:r>
          </a:p>
          <a:p>
            <a:pPr marL="228600" lvl="0" indent="-228600">
              <a:buFont typeface="+mj-lt"/>
              <a:buAutoNum type="arabicPeriod"/>
            </a:pPr>
            <a:r>
              <a:rPr lang="en-AU" sz="1200" kern="1200" dirty="0">
                <a:solidFill>
                  <a:schemeClr val="tx1"/>
                </a:solidFill>
                <a:effectLst/>
                <a:latin typeface="+mn-lt"/>
                <a:ea typeface="+mn-ea"/>
                <a:cs typeface="+mn-cs"/>
              </a:rPr>
              <a:t>Your organisation’s demonstrated connections, or strategies to make connections, with regional development organisations, industry bodies and </a:t>
            </a:r>
            <a:r>
              <a:rPr lang="en-AU" sz="1200" kern="1200" dirty="0" smtClean="0">
                <a:solidFill>
                  <a:schemeClr val="tx1"/>
                </a:solidFill>
                <a:effectLst/>
                <a:latin typeface="+mn-lt"/>
                <a:ea typeface="+mn-ea"/>
                <a:cs typeface="+mn-cs"/>
              </a:rPr>
              <a:t>employers </a:t>
            </a:r>
            <a:r>
              <a:rPr lang="en-AU" sz="1200" kern="1200" dirty="0">
                <a:solidFill>
                  <a:schemeClr val="tx1"/>
                </a:solidFill>
                <a:effectLst/>
                <a:latin typeface="+mn-lt"/>
                <a:ea typeface="+mn-ea"/>
                <a:cs typeface="+mn-cs"/>
              </a:rPr>
              <a:t>within the relevant Employment Region, and the way in which your organisation will engage with these to support the effective delivery of CTA (providing at least two examples).</a:t>
            </a:r>
          </a:p>
          <a:p>
            <a:pPr marL="228600" lvl="0" indent="-228600">
              <a:buFont typeface="+mj-lt"/>
              <a:buAutoNum type="arabicPeriod"/>
            </a:pPr>
            <a:r>
              <a:rPr lang="en-AU" sz="1200" kern="1200" dirty="0">
                <a:solidFill>
                  <a:schemeClr val="tx1"/>
                </a:solidFill>
                <a:effectLst/>
                <a:latin typeface="+mn-lt"/>
                <a:ea typeface="+mn-ea"/>
                <a:cs typeface="+mn-cs"/>
              </a:rPr>
              <a:t>Your organisation’s demonstrated knowledge of local labour market issues in the relevant Employment Region, including how the local market has changed over time, current opportunities, and the future changes to industry in the region.</a:t>
            </a:r>
          </a:p>
          <a:p>
            <a:pPr marL="228600" lvl="0" indent="-228600">
              <a:buFont typeface="+mj-lt"/>
              <a:buAutoNum type="arabicPeriod"/>
            </a:pPr>
            <a:endParaRPr lang="en-AU" sz="1200" kern="1200" dirty="0">
              <a:solidFill>
                <a:schemeClr val="tx1"/>
              </a:solidFill>
              <a:effectLst/>
              <a:latin typeface="+mn-lt"/>
              <a:ea typeface="+mn-ea"/>
              <a:cs typeface="+mn-cs"/>
            </a:endParaRPr>
          </a:p>
          <a:p>
            <a:pPr marL="0" lvl="0" indent="0">
              <a:buFont typeface="+mj-lt"/>
              <a:buNone/>
            </a:pP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18</a:t>
            </a:fld>
            <a:endParaRPr lang="en-AU" dirty="0">
              <a:solidFill>
                <a:prstClr val="black"/>
              </a:solidFill>
            </a:endParaRPr>
          </a:p>
        </p:txBody>
      </p:sp>
    </p:spTree>
    <p:extLst>
      <p:ext uri="{BB962C8B-B14F-4D97-AF65-F5344CB8AC3E}">
        <p14:creationId xmlns:p14="http://schemas.microsoft.com/office/powerpoint/2010/main" val="8748826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4"/>
            <a:ext cx="5438140" cy="3920574"/>
          </a:xfrm>
        </p:spPr>
        <p:txBody>
          <a:bodyPr/>
          <a:lstStyle/>
          <a:p>
            <a:pPr marL="180000" marR="0" lvl="0" indent="-180000" algn="l" defTabSz="914400" rtl="0" eaLnBrk="1" fontAlgn="auto" latinLnBrk="0" hangingPunct="1">
              <a:lnSpc>
                <a:spcPct val="100000"/>
              </a:lnSpc>
              <a:spcBef>
                <a:spcPts val="0"/>
              </a:spcBef>
              <a:spcAft>
                <a:spcPts val="0"/>
              </a:spcAft>
              <a:buClrTx/>
              <a:buSzTx/>
              <a:buFont typeface="+mj-lt"/>
              <a:buNone/>
              <a:tabLst/>
              <a:defRPr/>
            </a:pPr>
            <a:endParaRPr lang="en-AU" sz="1200" noProof="0" dirty="0"/>
          </a:p>
          <a:p>
            <a:pPr marL="342900" lvl="0" indent="-342900">
              <a:buFont typeface="+mj-lt"/>
              <a:buAutoNum type="arabicPeriod" startAt="6"/>
            </a:pPr>
            <a:endParaRPr lang="en-AU" sz="1200" kern="1200" dirty="0">
              <a:solidFill>
                <a:schemeClr val="tx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
              <a:tabLst/>
              <a:defRPr/>
            </a:pPr>
            <a:r>
              <a:rPr lang="en-AU" sz="1200" kern="1200" dirty="0">
                <a:solidFill>
                  <a:schemeClr val="tx1"/>
                </a:solidFill>
                <a:effectLst/>
                <a:latin typeface="+mn-lt"/>
                <a:ea typeface="+mn-ea"/>
                <a:cs typeface="+mn-cs"/>
              </a:rPr>
              <a:t>How your organisation has worked with and/or will work with (other) jobactive </a:t>
            </a:r>
            <a:r>
              <a:rPr lang="en-AU" sz="1200" kern="1200" dirty="0" smtClean="0">
                <a:solidFill>
                  <a:schemeClr val="tx1"/>
                </a:solidFill>
                <a:effectLst/>
                <a:latin typeface="+mn-lt"/>
                <a:ea typeface="+mn-ea"/>
                <a:cs typeface="+mn-cs"/>
              </a:rPr>
              <a:t>providers</a:t>
            </a:r>
            <a:r>
              <a:rPr lang="en-AU" sz="1200" kern="1200" baseline="0" dirty="0" smtClean="0">
                <a:solidFill>
                  <a:schemeClr val="tx1"/>
                </a:solidFill>
                <a:effectLst/>
                <a:latin typeface="+mn-lt"/>
                <a:ea typeface="+mn-ea"/>
                <a:cs typeface="+mn-cs"/>
              </a:rPr>
              <a:t> </a:t>
            </a:r>
            <a:r>
              <a:rPr lang="en-AU" sz="1200" kern="1200" baseline="0" dirty="0">
                <a:solidFill>
                  <a:schemeClr val="tx1"/>
                </a:solidFill>
                <a:effectLst/>
                <a:latin typeface="+mn-lt"/>
                <a:ea typeface="+mn-ea"/>
                <a:cs typeface="+mn-cs"/>
              </a:rPr>
              <a:t>and providers </a:t>
            </a:r>
            <a:r>
              <a:rPr lang="en-AU" sz="1200" kern="1200" dirty="0">
                <a:solidFill>
                  <a:schemeClr val="tx1"/>
                </a:solidFill>
                <a:effectLst/>
                <a:latin typeface="+mn-lt"/>
                <a:ea typeface="+mn-ea"/>
                <a:cs typeface="+mn-cs"/>
              </a:rPr>
              <a:t>of different employment services and training programs in the area, to achieve the desired outcomes of CTA for Participants.</a:t>
            </a:r>
          </a:p>
          <a:p>
            <a:pPr marL="342900" lvl="0" indent="-342900">
              <a:buFont typeface="+mj-lt"/>
              <a:buAutoNum type="arabicPeriod" startAt="5"/>
            </a:pPr>
            <a:r>
              <a:rPr lang="en-AU" sz="1200" kern="1200" dirty="0">
                <a:solidFill>
                  <a:schemeClr val="tx1"/>
                </a:solidFill>
                <a:effectLst/>
                <a:latin typeface="+mn-lt"/>
                <a:ea typeface="+mn-ea"/>
                <a:cs typeface="+mn-cs"/>
              </a:rPr>
              <a:t>Your organisation’s capability to deliver services in the proposed Employment Region to meet initial and ongoing demand for CTA from July 2019.</a:t>
            </a:r>
          </a:p>
          <a:p>
            <a:pPr marL="342900" lvl="0" indent="-342900">
              <a:buFont typeface="+mj-lt"/>
              <a:buAutoNum type="arabicPeriod" startAt="5"/>
            </a:pPr>
            <a:r>
              <a:rPr lang="en-AU" sz="1200" kern="1200" dirty="0">
                <a:solidFill>
                  <a:schemeClr val="tx1"/>
                </a:solidFill>
                <a:effectLst/>
                <a:latin typeface="+mn-lt"/>
                <a:ea typeface="+mn-ea"/>
                <a:cs typeface="+mn-cs"/>
              </a:rPr>
              <a:t>If relevant, how the CTA services your organisation will deliver will be different and distinguishable from the employment services your organisation currently provides.</a:t>
            </a:r>
          </a:p>
          <a:p>
            <a:pPr marL="180000" marR="0" lvl="0" indent="-180000" algn="l" defTabSz="914400" rtl="0" eaLnBrk="1" fontAlgn="auto" latinLnBrk="0" hangingPunct="1">
              <a:lnSpc>
                <a:spcPct val="100000"/>
              </a:lnSpc>
              <a:spcBef>
                <a:spcPts val="0"/>
              </a:spcBef>
              <a:spcAft>
                <a:spcPts val="0"/>
              </a:spcAft>
              <a:buClrTx/>
              <a:buSzTx/>
              <a:buFont typeface="+mj-lt"/>
              <a:buNone/>
              <a:tabLst/>
              <a:defRPr/>
            </a:pPr>
            <a:endParaRPr lang="en-AU" sz="1400" noProof="0" dirty="0"/>
          </a:p>
          <a:p>
            <a:pPr marL="180000" marR="0" lvl="0" indent="-180000" algn="l" defTabSz="914400" rtl="0" eaLnBrk="1" fontAlgn="auto" latinLnBrk="0" hangingPunct="1">
              <a:lnSpc>
                <a:spcPct val="100000"/>
              </a:lnSpc>
              <a:spcBef>
                <a:spcPts val="0"/>
              </a:spcBef>
              <a:spcAft>
                <a:spcPts val="0"/>
              </a:spcAft>
              <a:buClrTx/>
              <a:buSzTx/>
              <a:buFont typeface="+mj-lt"/>
              <a:buNone/>
              <a:tabLst/>
              <a:defRPr/>
            </a:pPr>
            <a:r>
              <a:rPr lang="en-US" sz="1400" u="none" noProof="0" dirty="0"/>
              <a:t>This is just a summary of the Selection Criterion requirements, so please make sure you read the full detailed requirements in the RFT.</a:t>
            </a:r>
          </a:p>
          <a:p>
            <a:pPr marL="180000" marR="0" lvl="0" indent="-180000" algn="l" defTabSz="914400" rtl="0" eaLnBrk="1" fontAlgn="auto" latinLnBrk="0" hangingPunct="1">
              <a:lnSpc>
                <a:spcPct val="100000"/>
              </a:lnSpc>
              <a:spcBef>
                <a:spcPts val="0"/>
              </a:spcBef>
              <a:spcAft>
                <a:spcPts val="0"/>
              </a:spcAft>
              <a:buClrTx/>
              <a:buSzTx/>
              <a:buFont typeface="+mj-lt"/>
              <a:buNone/>
              <a:tabLst/>
              <a:defRPr/>
            </a:pPr>
            <a:endParaRPr lang="en-AU" sz="1400" noProof="0"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AU" sz="1400" kern="1200" baseline="0" noProof="0" dirty="0">
                <a:solidFill>
                  <a:schemeClr val="tx1"/>
                </a:solidFill>
                <a:effectLst/>
                <a:latin typeface="+mn-lt"/>
                <a:ea typeface="+mn-ea"/>
                <a:cs typeface="+mn-cs"/>
              </a:rPr>
              <a:t>Selection Criterion 3 has a limit of 20,000 characters, including punctuation, spaces and carriage returns and has a weighting of 50 per cent</a:t>
            </a:r>
            <a:r>
              <a:rPr lang="en-AU" sz="1400" kern="1200" baseline="0" noProof="0" dirty="0" smtClean="0">
                <a:solidFill>
                  <a:schemeClr val="tx1"/>
                </a:solidFill>
                <a:effectLst/>
                <a:latin typeface="+mn-lt"/>
                <a:ea typeface="+mn-ea"/>
                <a:cs typeface="+mn-cs"/>
              </a:rPr>
              <a:t>.</a:t>
            </a:r>
            <a:endParaRPr lang="en-AU" sz="1400" kern="1200" baseline="0" noProof="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19</a:t>
            </a:fld>
            <a:endParaRPr lang="en-AU" dirty="0">
              <a:solidFill>
                <a:prstClr val="black"/>
              </a:solidFill>
            </a:endParaRPr>
          </a:p>
        </p:txBody>
      </p:sp>
    </p:spTree>
    <p:extLst>
      <p:ext uri="{BB962C8B-B14F-4D97-AF65-F5344CB8AC3E}">
        <p14:creationId xmlns:p14="http://schemas.microsoft.com/office/powerpoint/2010/main" val="4202181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r>
              <a:rPr lang="en-AU" sz="1400" noProof="0" dirty="0" smtClean="0">
                <a:solidFill>
                  <a:schemeClr val="tx1"/>
                </a:solidFill>
              </a:rPr>
              <a:t>We </a:t>
            </a:r>
            <a:r>
              <a:rPr lang="en-AU" sz="1400" noProof="0" dirty="0">
                <a:solidFill>
                  <a:schemeClr val="tx1"/>
                </a:solidFill>
              </a:rPr>
              <a:t>will start today’s presentation by providing some background information on </a:t>
            </a:r>
            <a:r>
              <a:rPr lang="en-AU" sz="1400" noProof="0" dirty="0">
                <a:solidFill>
                  <a:schemeClr val="tx1"/>
                </a:solidFill>
                <a:latin typeface="+mn-lt"/>
              </a:rPr>
              <a:t>CTA</a:t>
            </a:r>
            <a:r>
              <a:rPr lang="en-AU" sz="1400" noProof="0" dirty="0">
                <a:solidFill>
                  <a:schemeClr val="tx1"/>
                </a:solidFill>
              </a:rPr>
              <a:t>, and</a:t>
            </a:r>
            <a:r>
              <a:rPr lang="en-AU" sz="1400" baseline="0" noProof="0" dirty="0">
                <a:solidFill>
                  <a:schemeClr val="tx1"/>
                </a:solidFill>
              </a:rPr>
              <a:t> describing key features of the program including its objective and course content, participant eligibility, the referral process and fees.</a:t>
            </a:r>
          </a:p>
          <a:p>
            <a:endParaRPr lang="en-AU" sz="1400" baseline="0" noProof="0" dirty="0">
              <a:solidFill>
                <a:schemeClr val="tx1"/>
              </a:solidFill>
            </a:endParaRPr>
          </a:p>
          <a:p>
            <a:r>
              <a:rPr lang="en-AU" sz="1400" baseline="0" noProof="0" dirty="0" smtClean="0">
                <a:solidFill>
                  <a:schemeClr val="tx1"/>
                </a:solidFill>
              </a:rPr>
              <a:t>We will then discuss responding to the Selection Criteria, probity and purchasing arrangements, including service coverage, evaluation, how to lodge a response and key dates.</a:t>
            </a:r>
          </a:p>
          <a:p>
            <a:endParaRPr lang="en-AU" sz="1400" baseline="0" noProof="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400" baseline="0" noProof="0" dirty="0" smtClean="0"/>
              <a:t>Please note - In the bottom left of the slides there are references to the Request for Tender for your convenience.</a:t>
            </a:r>
          </a:p>
          <a:p>
            <a:endParaRPr lang="en-AU" sz="1400" noProof="0" dirty="0">
              <a:solidFill>
                <a:schemeClr val="tx1"/>
              </a:solidFill>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a:t>
            </a:fld>
            <a:endParaRPr lang="en-AU" dirty="0">
              <a:solidFill>
                <a:prstClr val="black"/>
              </a:solidFill>
            </a:endParaRPr>
          </a:p>
        </p:txBody>
      </p:sp>
    </p:spTree>
    <p:extLst>
      <p:ext uri="{BB962C8B-B14F-4D97-AF65-F5344CB8AC3E}">
        <p14:creationId xmlns:p14="http://schemas.microsoft.com/office/powerpoint/2010/main" val="1243377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9850" y="642938"/>
            <a:ext cx="4184650" cy="3138487"/>
          </a:xfrm>
        </p:spPr>
      </p:sp>
      <p:sp>
        <p:nvSpPr>
          <p:cNvPr id="3" name="Notes Placeholder 2"/>
          <p:cNvSpPr>
            <a:spLocks noGrp="1"/>
          </p:cNvSpPr>
          <p:nvPr>
            <p:ph type="body" idx="1"/>
          </p:nvPr>
        </p:nvSpPr>
        <p:spPr>
          <a:xfrm>
            <a:off x="734541" y="4048818"/>
            <a:ext cx="5472608" cy="5595021"/>
          </a:xfrm>
        </p:spPr>
        <p:txBody>
          <a:bodyPr/>
          <a:lstStyle/>
          <a:p>
            <a:r>
              <a:rPr lang="en-AU" sz="1400" noProof="0" dirty="0" smtClean="0"/>
              <a:t>In </a:t>
            </a:r>
            <a:r>
              <a:rPr lang="en-AU" sz="1400" noProof="0" dirty="0"/>
              <a:t>this part of the session I will cover:</a:t>
            </a:r>
          </a:p>
          <a:p>
            <a:pPr marL="177742" indent="-177742">
              <a:buFont typeface="Arial" panose="020B0604020202020204" pitchFamily="34" charset="0"/>
              <a:buChar char="•"/>
            </a:pPr>
            <a:r>
              <a:rPr lang="en-AU" sz="1400" noProof="0" dirty="0"/>
              <a:t>the Probity Principles </a:t>
            </a:r>
          </a:p>
          <a:p>
            <a:pPr marL="177742" indent="-177742">
              <a:buFont typeface="Arial" panose="020B0604020202020204" pitchFamily="34" charset="0"/>
              <a:buChar char="•"/>
            </a:pPr>
            <a:r>
              <a:rPr lang="en-AU" sz="1400" noProof="0" dirty="0"/>
              <a:t>the objectives and rules of the Request for Tender process, including factors that will be taken into account in assessing value for money</a:t>
            </a:r>
          </a:p>
          <a:p>
            <a:pPr marL="177742" indent="-177742">
              <a:buFont typeface="Arial" panose="020B0604020202020204" pitchFamily="34" charset="0"/>
              <a:buChar char="•"/>
            </a:pPr>
            <a:r>
              <a:rPr lang="en-AU" sz="1400" noProof="0" dirty="0"/>
              <a:t>the Communication Protocol</a:t>
            </a:r>
          </a:p>
          <a:p>
            <a:pPr marL="177742" marR="0" lvl="0" indent="-1777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dirty="0">
                <a:cs typeface="Arial" panose="020B0604020202020204" pitchFamily="34" charset="0"/>
              </a:rPr>
              <a:t>a</a:t>
            </a:r>
            <a:r>
              <a:rPr lang="en-AU" sz="1400" baseline="0" dirty="0">
                <a:cs typeface="Arial" panose="020B0604020202020204" pitchFamily="34" charset="0"/>
              </a:rPr>
              <a:t> </a:t>
            </a:r>
            <a:r>
              <a:rPr lang="en-AU" sz="1400" dirty="0">
                <a:cs typeface="Arial" panose="020B0604020202020204" pitchFamily="34" charset="0"/>
              </a:rPr>
              <a:t>respondent’s eligibility to apply</a:t>
            </a:r>
          </a:p>
          <a:p>
            <a:pPr marL="177742" indent="-177742">
              <a:buFont typeface="Arial" panose="020B0604020202020204" pitchFamily="34" charset="0"/>
              <a:buChar char="•"/>
            </a:pPr>
            <a:r>
              <a:rPr lang="en-AU" sz="1400" noProof="0" dirty="0"/>
              <a:t>the service coverage</a:t>
            </a:r>
          </a:p>
          <a:p>
            <a:pPr marL="177742" indent="-177742">
              <a:buFont typeface="Arial" panose="020B0604020202020204" pitchFamily="34" charset="0"/>
              <a:buChar char="•"/>
            </a:pPr>
            <a:r>
              <a:rPr lang="en-AU" sz="1400" noProof="0" dirty="0"/>
              <a:t>the evaluation process</a:t>
            </a:r>
          </a:p>
          <a:p>
            <a:pPr marL="177742" indent="-177742">
              <a:buFont typeface="Arial" panose="020B0604020202020204" pitchFamily="34" charset="0"/>
              <a:buChar char="•"/>
            </a:pPr>
            <a:r>
              <a:rPr lang="en-AU" sz="1400" noProof="0" dirty="0"/>
              <a:t>Contracting</a:t>
            </a:r>
            <a:r>
              <a:rPr lang="en-AU" sz="1400" baseline="0" noProof="0" dirty="0"/>
              <a:t> with the Department</a:t>
            </a:r>
            <a:r>
              <a:rPr lang="en-AU" sz="1400" noProof="0" dirty="0"/>
              <a:t> </a:t>
            </a:r>
          </a:p>
          <a:p>
            <a:pPr marL="177742" indent="-177742">
              <a:buFont typeface="Arial" panose="020B0604020202020204" pitchFamily="34" charset="0"/>
              <a:buChar char="•"/>
            </a:pPr>
            <a:r>
              <a:rPr lang="en-AU" sz="1400" noProof="0" dirty="0"/>
              <a:t>some aspects of electronic lodgement, including use of 360Pro</a:t>
            </a:r>
          </a:p>
          <a:p>
            <a:pPr marL="177742" indent="-177742">
              <a:buFont typeface="Arial" panose="020B0604020202020204" pitchFamily="34" charset="0"/>
              <a:buChar char="•"/>
            </a:pPr>
            <a:r>
              <a:rPr lang="en-AU" sz="1400" noProof="0" dirty="0"/>
              <a:t>the Request for Tender closing date and time,</a:t>
            </a:r>
            <a:r>
              <a:rPr lang="en-AU" sz="1400" baseline="0" noProof="0" dirty="0"/>
              <a:t> other key dates</a:t>
            </a:r>
          </a:p>
          <a:p>
            <a:pPr marL="177742" indent="-177742">
              <a:buFont typeface="Arial" panose="020B0604020202020204" pitchFamily="34" charset="0"/>
              <a:buChar char="•"/>
            </a:pPr>
            <a:r>
              <a:rPr lang="en-AU" sz="1400" baseline="0" noProof="0" dirty="0"/>
              <a:t>And further information relevant to the purchasing process </a:t>
            </a:r>
            <a:endParaRPr lang="en-AU" sz="1400" noProof="0" dirty="0"/>
          </a:p>
          <a:p>
            <a:pPr marL="177742" indent="-177742">
              <a:buFont typeface="Arial" panose="020B0604020202020204" pitchFamily="34" charset="0"/>
              <a:buChar char="•"/>
            </a:pPr>
            <a:endParaRPr lang="en-AU" sz="1400" noProof="0" dirty="0"/>
          </a:p>
          <a:p>
            <a:r>
              <a:rPr lang="en-AU" sz="1400" noProof="0" dirty="0"/>
              <a:t>You are strongly encouraged to read the Request for Tender as it sets out the definitive requirements.</a:t>
            </a:r>
          </a:p>
        </p:txBody>
      </p:sp>
      <p:sp>
        <p:nvSpPr>
          <p:cNvPr id="4" name="Slide Number Placeholder 3"/>
          <p:cNvSpPr>
            <a:spLocks noGrp="1"/>
          </p:cNvSpPr>
          <p:nvPr>
            <p:ph type="sldNum" sz="quarter" idx="10"/>
          </p:nvPr>
        </p:nvSpPr>
        <p:spPr/>
        <p:txBody>
          <a:bodyPr/>
          <a:lstStyle/>
          <a:p>
            <a:fld id="{795DCB7C-4DED-4831-87B5-168AB567D7BA}" type="slidenum">
              <a:rPr lang="en-AU" smtClean="0"/>
              <a:t>20</a:t>
            </a:fld>
            <a:endParaRPr lang="en-AU" dirty="0"/>
          </a:p>
        </p:txBody>
      </p:sp>
    </p:spTree>
    <p:extLst>
      <p:ext uri="{BB962C8B-B14F-4D97-AF65-F5344CB8AC3E}">
        <p14:creationId xmlns:p14="http://schemas.microsoft.com/office/powerpoint/2010/main" val="2111159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4600" y="571500"/>
            <a:ext cx="4375150" cy="3281363"/>
          </a:xfrm>
        </p:spPr>
      </p:sp>
      <p:sp>
        <p:nvSpPr>
          <p:cNvPr id="3" name="Notes Placeholder 2"/>
          <p:cNvSpPr>
            <a:spLocks noGrp="1"/>
          </p:cNvSpPr>
          <p:nvPr>
            <p:ph type="body" idx="1"/>
          </p:nvPr>
        </p:nvSpPr>
        <p:spPr>
          <a:xfrm>
            <a:off x="679768" y="4315247"/>
            <a:ext cx="5438140" cy="4866893"/>
          </a:xfrm>
        </p:spPr>
        <p:txBody>
          <a:bodyPr/>
          <a:lstStyle/>
          <a:p>
            <a:r>
              <a:rPr lang="en-AU" sz="1400" noProof="0" dirty="0"/>
              <a:t>The department is committed to ensuring that </a:t>
            </a:r>
            <a:r>
              <a:rPr lang="en-AU" sz="1400" noProof="0" dirty="0">
                <a:latin typeface="+mn-lt"/>
              </a:rPr>
              <a:t>the CTA </a:t>
            </a:r>
            <a:r>
              <a:rPr lang="en-AU" sz="1400" noProof="0" dirty="0"/>
              <a:t>purchasing process is conducted in a fair and transparent manner and</a:t>
            </a:r>
            <a:r>
              <a:rPr lang="en-AU" sz="1400" baseline="0" noProof="0" dirty="0"/>
              <a:t> is</a:t>
            </a:r>
            <a:r>
              <a:rPr lang="en-AU" sz="1400" noProof="0" dirty="0"/>
              <a:t> undertaken in accordance with the Probity Principles outlined on the slide.</a:t>
            </a:r>
          </a:p>
          <a:p>
            <a:endParaRPr lang="en-AU" sz="1400" noProof="0" dirty="0"/>
          </a:p>
          <a:p>
            <a:r>
              <a:rPr lang="en-AU" sz="1400" noProof="0" dirty="0"/>
              <a:t>As mentioned earlier, the department has appointed Maddocks as the independent external Probity Adviser to assist and monitor the department’s compliance with probity principles.</a:t>
            </a:r>
          </a:p>
          <a:p>
            <a:endParaRPr lang="en-AU" sz="1400" noProof="0" dirty="0"/>
          </a:p>
          <a:p>
            <a:r>
              <a:rPr lang="en-AU" sz="1400" noProof="0" dirty="0"/>
              <a:t>The role of the external Probity Adviser is to </a:t>
            </a:r>
            <a:r>
              <a:rPr lang="en-AU" sz="1400" u="none" noProof="0" dirty="0"/>
              <a:t>(among other </a:t>
            </a:r>
            <a:r>
              <a:rPr lang="en-AU" sz="1400" u="none" noProof="0" dirty="0" smtClean="0"/>
              <a:t>things</a:t>
            </a:r>
            <a:r>
              <a:rPr lang="en-AU" sz="1400" u="none" noProof="0" dirty="0"/>
              <a:t>)</a:t>
            </a:r>
            <a:r>
              <a:rPr lang="en-AU" sz="1400" noProof="0" dirty="0"/>
              <a:t>:</a:t>
            </a:r>
          </a:p>
          <a:p>
            <a:pPr marL="177742" indent="-177742">
              <a:buFont typeface="Arial" panose="020B0604020202020204" pitchFamily="34" charset="0"/>
              <a:buChar char="•"/>
            </a:pPr>
            <a:r>
              <a:rPr lang="en-AU" sz="1400" noProof="0" dirty="0"/>
              <a:t>advise the Delegate on the probity and integrity of the Request for Tender process</a:t>
            </a:r>
          </a:p>
          <a:p>
            <a:pPr marL="177742" indent="-177742">
              <a:buFont typeface="Arial" panose="020B0604020202020204" pitchFamily="34" charset="0"/>
              <a:buChar char="•"/>
            </a:pPr>
            <a:r>
              <a:rPr lang="en-AU" sz="1400" noProof="0" dirty="0"/>
              <a:t>conduct appropriate probity training</a:t>
            </a:r>
          </a:p>
          <a:p>
            <a:pPr marL="177742" indent="-177742">
              <a:buFont typeface="Arial" panose="020B0604020202020204" pitchFamily="34" charset="0"/>
              <a:buChar char="•"/>
            </a:pPr>
            <a:r>
              <a:rPr lang="en-AU" sz="1400" noProof="0" dirty="0"/>
              <a:t>advise on relevant security arrangements.</a:t>
            </a:r>
          </a:p>
          <a:p>
            <a:pPr marL="177742" indent="-177742">
              <a:buFont typeface="Arial" panose="020B0604020202020204" pitchFamily="34" charset="0"/>
              <a:buChar char="•"/>
            </a:pPr>
            <a:endParaRPr lang="en-AU" sz="1400" noProof="0" dirty="0"/>
          </a:p>
          <a:p>
            <a:r>
              <a:rPr lang="en-AU" sz="1400" noProof="0" dirty="0"/>
              <a:t>In addition to the external Probity Adviser, there is a complaints handling process in place, which is outlined in Appendix A of the Request for Tender.</a:t>
            </a:r>
          </a:p>
          <a:p>
            <a:endParaRPr lang="en-AU" sz="1400" noProof="0" dirty="0"/>
          </a:p>
          <a:p>
            <a:r>
              <a:rPr lang="en-AU" sz="1400" noProof="0" dirty="0"/>
              <a:t>Any issues relating to </a:t>
            </a:r>
            <a:r>
              <a:rPr lang="en-AU" sz="1400" noProof="0" dirty="0" smtClean="0"/>
              <a:t>the </a:t>
            </a:r>
            <a:r>
              <a:rPr lang="en-AU" sz="1400" noProof="0" dirty="0"/>
              <a:t>Request for Tender</a:t>
            </a:r>
            <a:r>
              <a:rPr lang="en-AU" sz="1400" u="none" noProof="0" dirty="0"/>
              <a:t> process </a:t>
            </a:r>
            <a:r>
              <a:rPr lang="en-AU" sz="1400" noProof="0" dirty="0"/>
              <a:t>can be raised directly with the department’s legal adviser. The ‘Communication Protocol’ at Appendix A of the Request for Tender has more details.</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21</a:t>
            </a:fld>
            <a:endParaRPr lang="en-AU" dirty="0">
              <a:solidFill>
                <a:prstClr val="black"/>
              </a:solidFill>
            </a:endParaRPr>
          </a:p>
        </p:txBody>
      </p:sp>
    </p:spTree>
    <p:extLst>
      <p:ext uri="{BB962C8B-B14F-4D97-AF65-F5344CB8AC3E}">
        <p14:creationId xmlns:p14="http://schemas.microsoft.com/office/powerpoint/2010/main" val="42508302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6513" y="744538"/>
            <a:ext cx="4184650" cy="3138487"/>
          </a:xfrm>
        </p:spPr>
      </p:sp>
      <p:sp>
        <p:nvSpPr>
          <p:cNvPr id="3" name="Notes Placeholder 2"/>
          <p:cNvSpPr>
            <a:spLocks noGrp="1"/>
          </p:cNvSpPr>
          <p:nvPr>
            <p:ph type="body" idx="1"/>
          </p:nvPr>
        </p:nvSpPr>
        <p:spPr>
          <a:xfrm>
            <a:off x="679768" y="4210328"/>
            <a:ext cx="5438140" cy="4569415"/>
          </a:xfrm>
        </p:spPr>
        <p:txBody>
          <a:bodyPr/>
          <a:lstStyle/>
          <a:p>
            <a:pPr>
              <a:lnSpc>
                <a:spcPct val="100000"/>
              </a:lnSpc>
            </a:pPr>
            <a:r>
              <a:rPr lang="en-AU" sz="1400" noProof="0" dirty="0"/>
              <a:t>As stated earlier, the purpose of the Request for Tender purchasing process is to select the organisations that represent the best value for money to deliver </a:t>
            </a:r>
            <a:r>
              <a:rPr lang="en-AU" sz="1400" noProof="0" dirty="0">
                <a:latin typeface="+mn-lt"/>
              </a:rPr>
              <a:t>the CTA in each Employment Region</a:t>
            </a:r>
            <a:r>
              <a:rPr lang="en-AU" sz="1400" noProof="0" dirty="0"/>
              <a:t>.</a:t>
            </a:r>
          </a:p>
          <a:p>
            <a:pPr>
              <a:lnSpc>
                <a:spcPct val="100000"/>
              </a:lnSpc>
            </a:pPr>
            <a:endParaRPr lang="en-AU" sz="1400" noProof="0" dirty="0"/>
          </a:p>
          <a:p>
            <a:pPr>
              <a:lnSpc>
                <a:spcPct val="100000"/>
              </a:lnSpc>
            </a:pPr>
            <a:r>
              <a:rPr lang="en-AU" sz="1400" noProof="0" dirty="0"/>
              <a:t>This process is governed by the </a:t>
            </a:r>
            <a:r>
              <a:rPr lang="en-AU" sz="1400" i="1" noProof="0" dirty="0"/>
              <a:t>Commonwealth Procurement Rules</a:t>
            </a:r>
            <a:r>
              <a:rPr lang="en-AU" sz="1400" noProof="0" dirty="0"/>
              <a:t> and our external Probity Adviser will oversee the process to ensure adherence to the Rules.</a:t>
            </a:r>
          </a:p>
          <a:p>
            <a:pPr>
              <a:lnSpc>
                <a:spcPct val="100000"/>
              </a:lnSpc>
            </a:pPr>
            <a:endParaRPr lang="en-AU" sz="1400" noProof="0" dirty="0"/>
          </a:p>
          <a:p>
            <a:pPr>
              <a:lnSpc>
                <a:spcPct val="100000"/>
              </a:lnSpc>
            </a:pPr>
            <a:r>
              <a:rPr lang="en-AU" sz="1400" noProof="0" dirty="0"/>
              <a:t>The fundamental principle of the Rules is achieving value for money, which, in the case of </a:t>
            </a:r>
            <a:r>
              <a:rPr lang="en-AU" sz="1400" noProof="0" dirty="0">
                <a:latin typeface="+mn-lt"/>
              </a:rPr>
              <a:t>CTA</a:t>
            </a:r>
            <a:r>
              <a:rPr lang="en-AU" sz="1400" noProof="0" dirty="0"/>
              <a:t>, will include:</a:t>
            </a:r>
          </a:p>
          <a:p>
            <a:pPr marL="177742" marR="0" lvl="0" indent="-1777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noProof="0" dirty="0"/>
              <a:t>the assessment of </a:t>
            </a:r>
            <a:r>
              <a:rPr lang="en-US" sz="1400" u="none" noProof="0" dirty="0" smtClean="0"/>
              <a:t>responses</a:t>
            </a:r>
            <a:r>
              <a:rPr lang="en-US" sz="1400" u="none" baseline="0" noProof="0" dirty="0" smtClean="0"/>
              <a:t> </a:t>
            </a:r>
            <a:r>
              <a:rPr lang="en-US" sz="1400" u="none" noProof="0" dirty="0" smtClean="0"/>
              <a:t>against </a:t>
            </a:r>
            <a:r>
              <a:rPr lang="en-US" sz="1400" noProof="0" dirty="0"/>
              <a:t>the Selection Criteria</a:t>
            </a:r>
          </a:p>
          <a:p>
            <a:pPr marL="177742" marR="0" lvl="0" indent="-1777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noProof="0" dirty="0"/>
              <a:t>diversity in CTA Providers to encourage competition and innovation in the delivery of CTA services</a:t>
            </a:r>
          </a:p>
          <a:p>
            <a:pPr marL="177742" marR="0" lvl="0" indent="-1777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u="none" strike="noStrike" baseline="0" noProof="0" dirty="0" smtClean="0"/>
              <a:t>broadness </a:t>
            </a:r>
            <a:r>
              <a:rPr lang="en-US" sz="1400" u="none" strike="noStrike" baseline="0" noProof="0" dirty="0"/>
              <a:t>of </a:t>
            </a:r>
            <a:r>
              <a:rPr lang="en-US" sz="1400" u="none" noProof="0" dirty="0"/>
              <a:t>coverage </a:t>
            </a:r>
            <a:r>
              <a:rPr lang="en-US" sz="1400" noProof="0" dirty="0"/>
              <a:t>of each Employment Region to </a:t>
            </a:r>
            <a:r>
              <a:rPr lang="en-AU" sz="1400" noProof="0" dirty="0"/>
              <a:t>maximise</a:t>
            </a:r>
            <a:r>
              <a:rPr lang="en-US" sz="1400" noProof="0" dirty="0"/>
              <a:t> access for </a:t>
            </a:r>
            <a:r>
              <a:rPr lang="en-US" sz="1400" noProof="0" dirty="0" smtClean="0"/>
              <a:t>Participants,</a:t>
            </a:r>
            <a:r>
              <a:rPr lang="en-US" sz="1400" baseline="0" noProof="0" dirty="0" smtClean="0"/>
              <a:t> </a:t>
            </a:r>
            <a:r>
              <a:rPr lang="en-US" sz="1400" u="none" noProof="0" dirty="0" smtClean="0"/>
              <a:t>employers </a:t>
            </a:r>
            <a:r>
              <a:rPr lang="en-US" sz="1400" u="none" noProof="0" dirty="0"/>
              <a:t>and stakeholders</a:t>
            </a:r>
          </a:p>
          <a:p>
            <a:pPr marL="177742" marR="0" lvl="0" indent="-1777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noProof="0" dirty="0"/>
              <a:t>considering the benefit of this procurement to the Australian economy</a:t>
            </a:r>
          </a:p>
          <a:p>
            <a:pPr marL="177742" marR="0" lvl="0" indent="-1777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noProof="0" dirty="0"/>
              <a:t>considering the risk to the Australian Government, and</a:t>
            </a:r>
          </a:p>
          <a:p>
            <a:pPr marL="177742" marR="0" lvl="0" indent="-1777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noProof="0" dirty="0"/>
              <a:t>obtaining the highest possible quality in service delivery.</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22</a:t>
            </a:fld>
            <a:endParaRPr lang="en-AU" dirty="0">
              <a:solidFill>
                <a:prstClr val="black"/>
              </a:solidFill>
            </a:endParaRPr>
          </a:p>
        </p:txBody>
      </p:sp>
    </p:spTree>
    <p:extLst>
      <p:ext uri="{BB962C8B-B14F-4D97-AF65-F5344CB8AC3E}">
        <p14:creationId xmlns:p14="http://schemas.microsoft.com/office/powerpoint/2010/main" val="21202583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54138" y="744538"/>
            <a:ext cx="4089400" cy="3067050"/>
          </a:xfrm>
        </p:spPr>
      </p:sp>
      <p:sp>
        <p:nvSpPr>
          <p:cNvPr id="3" name="Notes Placeholder 2"/>
          <p:cNvSpPr>
            <a:spLocks noGrp="1"/>
          </p:cNvSpPr>
          <p:nvPr>
            <p:ph type="body" idx="1"/>
          </p:nvPr>
        </p:nvSpPr>
        <p:spPr>
          <a:xfrm>
            <a:off x="662533" y="4243240"/>
            <a:ext cx="5438140" cy="3744415"/>
          </a:xfrm>
        </p:spPr>
        <p:txBody>
          <a:bodyPr/>
          <a:lstStyle/>
          <a:p>
            <a:r>
              <a:rPr lang="en-AU" sz="1400" i="0" kern="1200" noProof="0" dirty="0">
                <a:solidFill>
                  <a:schemeClr val="tx1"/>
                </a:solidFill>
                <a:effectLst/>
              </a:rPr>
              <a:t>A Communication Protocol has been developed for the CT</a:t>
            </a:r>
            <a:r>
              <a:rPr lang="en-AU" sz="1400" i="0" kern="1200" baseline="0" noProof="0" dirty="0">
                <a:solidFill>
                  <a:schemeClr val="tx1"/>
                </a:solidFill>
                <a:effectLst/>
              </a:rPr>
              <a:t>A </a:t>
            </a:r>
            <a:r>
              <a:rPr lang="en-AU" sz="1400" i="0" kern="1200" noProof="0" dirty="0">
                <a:solidFill>
                  <a:schemeClr val="tx1"/>
                </a:solidFill>
                <a:effectLst/>
              </a:rPr>
              <a:t>purchasing process. </a:t>
            </a:r>
          </a:p>
          <a:p>
            <a:endParaRPr lang="en-AU" sz="1400" i="0" kern="1200" noProof="0" dirty="0">
              <a:solidFill>
                <a:schemeClr val="tx1"/>
              </a:solidFill>
              <a:effectLst/>
            </a:endParaRPr>
          </a:p>
          <a:p>
            <a:r>
              <a:rPr lang="en-AU" sz="1400" i="0" kern="1200" noProof="0" dirty="0">
                <a:solidFill>
                  <a:schemeClr val="tx1"/>
                </a:solidFill>
                <a:effectLst/>
              </a:rPr>
              <a:t>The purpose of the Protocol is to establish procedures to minimise the risk of any improper practice that could influence the fair operation of the market or the probity of the process and to ensure consistent messaging.</a:t>
            </a:r>
          </a:p>
          <a:p>
            <a:r>
              <a:rPr lang="en-AU" sz="1400" i="0" kern="1200" noProof="0" dirty="0">
                <a:solidFill>
                  <a:schemeClr val="tx1"/>
                </a:solidFill>
                <a:effectLst/>
              </a:rPr>
              <a:t> </a:t>
            </a:r>
          </a:p>
          <a:p>
            <a:r>
              <a:rPr lang="en-AU" sz="1400" i="0" kern="1200" noProof="0" dirty="0">
                <a:solidFill>
                  <a:schemeClr val="tx1"/>
                </a:solidFill>
                <a:effectLst/>
              </a:rPr>
              <a:t>If </a:t>
            </a:r>
            <a:r>
              <a:rPr lang="en-AU" sz="1400" noProof="0" dirty="0"/>
              <a:t>Respondents</a:t>
            </a:r>
            <a:r>
              <a:rPr lang="en-AU" sz="1400" i="0" kern="1200" baseline="0" noProof="0" dirty="0">
                <a:solidFill>
                  <a:schemeClr val="tx1"/>
                </a:solidFill>
                <a:effectLst/>
              </a:rPr>
              <a:t> have questions about any part of the Request for Tender, they should contact the Employment Services Purchasing Hotline via email. The Hotline is the primary means of contact during the Request for Tender period.</a:t>
            </a:r>
          </a:p>
          <a:p>
            <a:endParaRPr lang="en-AU" sz="1400" noProof="0" dirty="0"/>
          </a:p>
          <a:p>
            <a:r>
              <a:rPr lang="en-AU" sz="1400" i="0" kern="1200" baseline="0" noProof="0" dirty="0">
                <a:solidFill>
                  <a:schemeClr val="tx1"/>
                </a:solidFill>
                <a:effectLst/>
              </a:rPr>
              <a:t>Contact details for the Hotline are on </a:t>
            </a:r>
            <a:r>
              <a:rPr lang="en-AU" sz="1400" b="0" i="0" kern="1200" baseline="0" noProof="0" dirty="0">
                <a:solidFill>
                  <a:schemeClr val="tx1"/>
                </a:solidFill>
                <a:effectLst/>
              </a:rPr>
              <a:t>page iii of the Request for Tender and I will repeat them at the end of this presentation.</a:t>
            </a:r>
            <a:endParaRPr lang="en-AU" sz="1400" b="0" i="0" kern="1200" noProof="0" dirty="0">
              <a:solidFill>
                <a:schemeClr val="tx1"/>
              </a:solidFill>
              <a:effectLst/>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23</a:t>
            </a:fld>
            <a:endParaRPr lang="en-AU" dirty="0">
              <a:solidFill>
                <a:prstClr val="black"/>
              </a:solidFill>
            </a:endParaRPr>
          </a:p>
        </p:txBody>
      </p:sp>
    </p:spTree>
    <p:extLst>
      <p:ext uri="{BB962C8B-B14F-4D97-AF65-F5344CB8AC3E}">
        <p14:creationId xmlns:p14="http://schemas.microsoft.com/office/powerpoint/2010/main" val="21202583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519113"/>
            <a:ext cx="4962525" cy="3722687"/>
          </a:xfrm>
        </p:spPr>
      </p:sp>
      <p:sp>
        <p:nvSpPr>
          <p:cNvPr id="3" name="Notes Placeholder 2"/>
          <p:cNvSpPr>
            <a:spLocks noGrp="1"/>
          </p:cNvSpPr>
          <p:nvPr>
            <p:ph type="body" idx="1"/>
          </p:nvPr>
        </p:nvSpPr>
        <p:spPr>
          <a:xfrm>
            <a:off x="679768" y="4500662"/>
            <a:ext cx="5438140" cy="4466987"/>
          </a:xfrm>
        </p:spPr>
        <p:txBody>
          <a:bodyPr/>
          <a:lstStyle/>
          <a:p>
            <a:r>
              <a:rPr lang="en-AU" sz="1400" u="sng" noProof="0" dirty="0"/>
              <a:t>To be eligible to be appointed as a CTA </a:t>
            </a:r>
            <a:r>
              <a:rPr lang="en-AU" sz="1400" u="sng" noProof="0" dirty="0" smtClean="0"/>
              <a:t>Provider</a:t>
            </a:r>
            <a:r>
              <a:rPr lang="en-AU" sz="1400" u="sng" noProof="0" dirty="0"/>
              <a:t>, Respondents </a:t>
            </a:r>
            <a:r>
              <a:rPr lang="en-AU" sz="1400" b="1" u="sng" noProof="0" dirty="0"/>
              <a:t>MUST</a:t>
            </a:r>
            <a:r>
              <a:rPr lang="en-AU" sz="1400" u="sng" noProof="0" dirty="0"/>
              <a:t> have a current and valid Australian Business Number (ABN).</a:t>
            </a:r>
          </a:p>
          <a:p>
            <a:endParaRPr lang="en-AU" sz="1400" noProof="0" dirty="0"/>
          </a:p>
          <a:p>
            <a:r>
              <a:rPr lang="en-AU" sz="1400" noProof="0" dirty="0"/>
              <a:t>The department will only contract with Australian legal entities that have a current and valid Australian Business Number (ABN) and full legal capacity to enter into a Deed to provide CTA. If the Respondent is a Group Respondent, each member of the Group Respondent must have a current ABN.</a:t>
            </a:r>
          </a:p>
          <a:p>
            <a:endParaRPr lang="en-AU" sz="1400" noProof="0" dirty="0"/>
          </a:p>
          <a:p>
            <a:r>
              <a:rPr lang="en-AU" sz="1400" noProof="0" dirty="0"/>
              <a:t>The department will only accept a response from a foreign entity if it is registered under Part 5B.2 of the </a:t>
            </a:r>
            <a:r>
              <a:rPr lang="en-AU" sz="1400" i="1" noProof="0" dirty="0"/>
              <a:t>Corporations Act 2001</a:t>
            </a:r>
            <a:r>
              <a:rPr lang="en-AU" sz="1400" noProof="0" dirty="0"/>
              <a:t> (Cth).</a:t>
            </a:r>
          </a:p>
          <a:p>
            <a:endParaRPr lang="en-AU" sz="1400" noProof="0" dirty="0"/>
          </a:p>
          <a:p>
            <a:r>
              <a:rPr lang="en-AU" sz="1400" noProof="0" dirty="0"/>
              <a:t>State,</a:t>
            </a:r>
            <a:r>
              <a:rPr lang="en-AU" sz="1400" baseline="0" noProof="0" dirty="0"/>
              <a:t> territory and l</a:t>
            </a:r>
            <a:r>
              <a:rPr lang="en-AU" sz="1400" noProof="0" dirty="0"/>
              <a:t>ocal government entities are eligible to apply.</a:t>
            </a:r>
          </a:p>
          <a:p>
            <a:endParaRPr lang="en-AU" sz="1400" noProof="0" dirty="0"/>
          </a:p>
          <a:p>
            <a:r>
              <a:rPr lang="en-AU" sz="1400" noProof="0" dirty="0"/>
              <a:t>The Australian Government and its agencies, employees or agents are not eligible to respond to this Request for Tender. Further, the Australian</a:t>
            </a:r>
            <a:r>
              <a:rPr lang="en-AU" sz="1400" baseline="0" noProof="0" dirty="0"/>
              <a:t> G</a:t>
            </a:r>
            <a:r>
              <a:rPr lang="en-AU" sz="1400" noProof="0" dirty="0"/>
              <a:t>overnment and its agencies, employees or agents cannot assist organisations</a:t>
            </a:r>
            <a:r>
              <a:rPr lang="en-AU" sz="1400" baseline="0" noProof="0" dirty="0"/>
              <a:t> to prepare a proposal</a:t>
            </a:r>
            <a:r>
              <a:rPr lang="en-AU" sz="1400" noProof="0" dirty="0"/>
              <a:t>.</a:t>
            </a:r>
          </a:p>
          <a:p>
            <a:endParaRPr lang="en-AU" sz="1400" noProof="0" dirty="0"/>
          </a:p>
          <a:p>
            <a:r>
              <a:rPr lang="en-AU" sz="1400" noProof="0" dirty="0"/>
              <a:t>A Respondent that has received improper assistance to prepare its response may be excluded from consideration at the department’s discretion.</a:t>
            </a:r>
          </a:p>
          <a:p>
            <a:endParaRPr lang="en-AU" sz="1400" noProof="0" dirty="0"/>
          </a:p>
          <a:p>
            <a:r>
              <a:rPr lang="en-AU" sz="1400" noProof="0" dirty="0"/>
              <a:t>This does not include persons who are, or may be, regarded as authorised agents of any government departments (including the </a:t>
            </a:r>
            <a:r>
              <a:rPr lang="en-US" sz="1400" noProof="0" dirty="0"/>
              <a:t>Department of Jobs and Small Business</a:t>
            </a:r>
            <a:r>
              <a:rPr lang="en-AU" sz="1400" noProof="0" dirty="0"/>
              <a:t>) under existing employment services arrangements or arrangements for the administration of the social security law—for example, jobactive </a:t>
            </a:r>
            <a:r>
              <a:rPr lang="en-AU" sz="1400" noProof="0" dirty="0" smtClean="0"/>
              <a:t>providers </a:t>
            </a:r>
            <a:r>
              <a:rPr lang="en-AU" sz="1400" noProof="0" dirty="0"/>
              <a:t>currently contracted with the Department.</a:t>
            </a:r>
            <a:endParaRPr lang="en-AU" sz="1400" kern="1200" noProof="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24</a:t>
            </a:fld>
            <a:endParaRPr lang="en-AU" dirty="0">
              <a:solidFill>
                <a:prstClr val="black"/>
              </a:solidFill>
            </a:endParaRPr>
          </a:p>
        </p:txBody>
      </p:sp>
    </p:spTree>
    <p:extLst>
      <p:ext uri="{BB962C8B-B14F-4D97-AF65-F5344CB8AC3E}">
        <p14:creationId xmlns:p14="http://schemas.microsoft.com/office/powerpoint/2010/main" val="24995948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519113"/>
            <a:ext cx="4962525" cy="3722687"/>
          </a:xfrm>
        </p:spPr>
      </p:sp>
      <p:sp>
        <p:nvSpPr>
          <p:cNvPr id="3" name="Notes Placeholder 2"/>
          <p:cNvSpPr>
            <a:spLocks noGrp="1"/>
          </p:cNvSpPr>
          <p:nvPr>
            <p:ph type="body" idx="1"/>
          </p:nvPr>
        </p:nvSpPr>
        <p:spPr>
          <a:xfrm>
            <a:off x="679768" y="4500662"/>
            <a:ext cx="5438140" cy="4927921"/>
          </a:xfrm>
        </p:spPr>
        <p:txBody>
          <a:bodyPr/>
          <a:lstStyle/>
          <a:p>
            <a:r>
              <a:rPr lang="en-AU" sz="1400" noProof="0" dirty="0"/>
              <a:t>There are three main types of business models that a Respondent may put forward:</a:t>
            </a:r>
          </a:p>
          <a:p>
            <a:endParaRPr lang="en-AU" sz="1400" noProof="0" dirty="0"/>
          </a:p>
          <a:p>
            <a:pPr marL="177742" indent="-177742">
              <a:buFont typeface="Arial" panose="020B0604020202020204" pitchFamily="34" charset="0"/>
              <a:buChar char="•"/>
            </a:pPr>
            <a:r>
              <a:rPr lang="en-AU" sz="1400" noProof="0" dirty="0"/>
              <a:t>a single entity that enters into the Deed and delivers all the services itself </a:t>
            </a:r>
          </a:p>
          <a:p>
            <a:pPr marL="177742" indent="-177742">
              <a:buFont typeface="Arial" panose="020B0604020202020204" pitchFamily="34" charset="0"/>
              <a:buChar char="•"/>
            </a:pPr>
            <a:r>
              <a:rPr lang="en-AU" sz="1400" noProof="0" dirty="0"/>
              <a:t>a group of entities that jointly enter into the Deed and each entity delivers part of the services</a:t>
            </a:r>
          </a:p>
          <a:p>
            <a:pPr marL="177742" indent="-177742">
              <a:buFont typeface="Arial" panose="020B0604020202020204" pitchFamily="34" charset="0"/>
              <a:buChar char="•"/>
            </a:pPr>
            <a:r>
              <a:rPr lang="en-AU" sz="1400" noProof="0" dirty="0"/>
              <a:t>a single entity, or group of entities, that enters into the Deed and some or all of the services are delivered by subcontractors.</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25</a:t>
            </a:fld>
            <a:endParaRPr lang="en-AU" dirty="0">
              <a:solidFill>
                <a:prstClr val="black"/>
              </a:solidFill>
            </a:endParaRPr>
          </a:p>
        </p:txBody>
      </p:sp>
    </p:spTree>
    <p:extLst>
      <p:ext uri="{BB962C8B-B14F-4D97-AF65-F5344CB8AC3E}">
        <p14:creationId xmlns:p14="http://schemas.microsoft.com/office/powerpoint/2010/main" val="24995948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519113"/>
            <a:ext cx="4962525" cy="3722687"/>
          </a:xfrm>
        </p:spPr>
      </p:sp>
      <p:sp>
        <p:nvSpPr>
          <p:cNvPr id="3" name="Notes Placeholder 2"/>
          <p:cNvSpPr>
            <a:spLocks noGrp="1"/>
          </p:cNvSpPr>
          <p:nvPr>
            <p:ph type="body" idx="1"/>
          </p:nvPr>
        </p:nvSpPr>
        <p:spPr>
          <a:xfrm>
            <a:off x="679768" y="4500662"/>
            <a:ext cx="5438140" cy="4711129"/>
          </a:xfrm>
        </p:spPr>
        <p:txBody>
          <a:bodyPr/>
          <a:lstStyle/>
          <a:p>
            <a:r>
              <a:rPr lang="en-AU" sz="1400" noProof="0" dirty="0"/>
              <a:t>I would like to draw your attention to particular issues relating to group submissions.</a:t>
            </a:r>
          </a:p>
          <a:p>
            <a:endParaRPr lang="en-AU" sz="1400" noProof="0" dirty="0"/>
          </a:p>
          <a:p>
            <a:r>
              <a:rPr lang="en-AU" sz="1400" noProof="0" dirty="0"/>
              <a:t>A group of legal entities, which we refer to as a Group Respondent, can submit a response to deliver </a:t>
            </a:r>
            <a:r>
              <a:rPr lang="en-AU" sz="1400" baseline="0" noProof="0" dirty="0"/>
              <a:t>CTA</a:t>
            </a:r>
            <a:r>
              <a:rPr lang="en-AU" sz="1400" noProof="0" dirty="0"/>
              <a:t>. The different types of groups are:</a:t>
            </a:r>
          </a:p>
          <a:p>
            <a:pPr marL="177742" indent="-177742">
              <a:buFont typeface="Arial" panose="020B0604020202020204" pitchFamily="34" charset="0"/>
              <a:buChar char="•"/>
            </a:pPr>
            <a:r>
              <a:rPr lang="en-AU" sz="1400" noProof="0" dirty="0"/>
              <a:t>a consortium</a:t>
            </a:r>
          </a:p>
          <a:p>
            <a:pPr marL="177742" indent="-177742">
              <a:buFont typeface="Arial" panose="020B0604020202020204" pitchFamily="34" charset="0"/>
              <a:buChar char="•"/>
            </a:pPr>
            <a:r>
              <a:rPr lang="en-AU" sz="1400" noProof="0" dirty="0"/>
              <a:t>a joint venture</a:t>
            </a:r>
          </a:p>
          <a:p>
            <a:pPr marL="177742" indent="-177742">
              <a:buFont typeface="Arial" panose="020B0604020202020204" pitchFamily="34" charset="0"/>
              <a:buChar char="•"/>
            </a:pPr>
            <a:r>
              <a:rPr lang="en-AU" sz="1400" noProof="0" dirty="0"/>
              <a:t>a partnership</a:t>
            </a:r>
          </a:p>
          <a:p>
            <a:pPr marL="177742" indent="-177742">
              <a:buFont typeface="Arial" panose="020B0604020202020204" pitchFamily="34" charset="0"/>
              <a:buChar char="•"/>
            </a:pPr>
            <a:r>
              <a:rPr lang="en-AU" sz="1400" noProof="0" dirty="0"/>
              <a:t>some other form of alliance.</a:t>
            </a:r>
          </a:p>
          <a:p>
            <a:pPr marL="177742" indent="-177742">
              <a:buFont typeface="Arial" panose="020B0604020202020204" pitchFamily="34" charset="0"/>
              <a:buChar char="•"/>
            </a:pPr>
            <a:endParaRPr lang="en-AU" sz="1400" noProof="0" dirty="0"/>
          </a:p>
          <a:p>
            <a:r>
              <a:rPr lang="en-AU" sz="1400" noProof="0" dirty="0"/>
              <a:t>Group Respondents must provide details and evidence of their Group’s actual or proposed legal arrangements that meet the Group</a:t>
            </a:r>
            <a:r>
              <a:rPr lang="en-AU" sz="1400" baseline="0" noProof="0" dirty="0"/>
              <a:t> Response </a:t>
            </a:r>
            <a:r>
              <a:rPr lang="en-AU" sz="1400" noProof="0" dirty="0"/>
              <a:t>requirements specified in the Request for Tender.</a:t>
            </a:r>
          </a:p>
          <a:p>
            <a:endParaRPr lang="en-AU" sz="1400" noProof="0" dirty="0"/>
          </a:p>
          <a:p>
            <a:r>
              <a:rPr lang="en-AU" sz="1400" noProof="0" dirty="0"/>
              <a:t>The Department expects membership of a Group Respondent will remain constant from receipt of the Request for Tender submission, through evaluation and entering into Deeds, and throughout the Deed period. However, proposed changes in writing may be approved by the Department in certain circumstances, such as the insolvency of a member of a Group Respondent.</a:t>
            </a:r>
          </a:p>
          <a:p>
            <a:endParaRPr lang="en-AU" sz="1400" noProof="0" dirty="0"/>
          </a:p>
          <a:p>
            <a:r>
              <a:rPr lang="en-AU" sz="1400" noProof="0" dirty="0"/>
              <a:t>Each Group Respondent member must have a current and valid ABN or be a foreign entity registered under Part 5B.2 of the </a:t>
            </a:r>
            <a:r>
              <a:rPr lang="en-AU" sz="1400" i="1" noProof="0" dirty="0"/>
              <a:t>Corporations Act 2001</a:t>
            </a:r>
            <a:r>
              <a:rPr lang="en-AU" sz="1400" noProof="0" dirty="0"/>
              <a:t> (Cth).</a:t>
            </a:r>
          </a:p>
          <a:p>
            <a:endParaRPr lang="en-AU" sz="1400" noProof="0" dirty="0"/>
          </a:p>
          <a:p>
            <a:r>
              <a:rPr lang="en-AU" sz="1400" noProof="0" dirty="0"/>
              <a:t>The Group must appoint a lead member to lodge the response on behalf of all members, who is authorised to negotiate, act on behalf of, and contractually bind each member of the Group. Each member’s written confirmation of the lead member’s authority must be uploaded in the ‘Group Respondent’ tab in 360Pro with the Group Respondent’s submission.</a:t>
            </a:r>
          </a:p>
          <a:p>
            <a:endParaRPr lang="en-AU" sz="1400" noProof="0" dirty="0"/>
          </a:p>
          <a:p>
            <a:r>
              <a:rPr lang="en-AU" sz="1400" noProof="0" dirty="0"/>
              <a:t>Where a Group Respondent is successful, each of the legal entities that form the Group Respondent will be jointly and severally liable for:</a:t>
            </a:r>
          </a:p>
          <a:p>
            <a:pPr marL="177742" indent="-177742">
              <a:buFont typeface="Arial" panose="020B0604020202020204" pitchFamily="34" charset="0"/>
              <a:buChar char="•"/>
            </a:pPr>
            <a:r>
              <a:rPr lang="en-AU" sz="1400" noProof="0" dirty="0"/>
              <a:t>the performance of all of the obligations under the Deed</a:t>
            </a:r>
          </a:p>
          <a:p>
            <a:pPr marL="177742" indent="-177742">
              <a:buFont typeface="Arial" panose="020B0604020202020204" pitchFamily="34" charset="0"/>
              <a:buChar char="•"/>
            </a:pPr>
            <a:r>
              <a:rPr lang="en-AU" sz="1400" noProof="0" dirty="0"/>
              <a:t>all losses caused by any subcontractor engaged for the purpose of the Deed.</a:t>
            </a:r>
          </a:p>
          <a:p>
            <a:pPr marL="177742" indent="-177742">
              <a:buFont typeface="Arial" panose="020B0604020202020204" pitchFamily="34" charset="0"/>
              <a:buChar char="•"/>
            </a:pPr>
            <a:endParaRPr lang="en-AU" sz="1400" noProof="0" dirty="0"/>
          </a:p>
          <a:p>
            <a:pPr marL="0" indent="0">
              <a:buFont typeface="Arial" panose="020B0604020202020204" pitchFamily="34" charset="0"/>
              <a:buNone/>
            </a:pPr>
            <a:r>
              <a:rPr lang="en-AU" sz="1400" noProof="0" dirty="0"/>
              <a:t>Organisations should seek independent professional advice if they have any questions about the legal implications of different types of Group Respondent structures.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kern="1200" noProof="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26</a:t>
            </a:fld>
            <a:endParaRPr lang="en-AU" dirty="0">
              <a:solidFill>
                <a:prstClr val="black"/>
              </a:solidFill>
            </a:endParaRPr>
          </a:p>
        </p:txBody>
      </p:sp>
    </p:spTree>
    <p:extLst>
      <p:ext uri="{BB962C8B-B14F-4D97-AF65-F5344CB8AC3E}">
        <p14:creationId xmlns:p14="http://schemas.microsoft.com/office/powerpoint/2010/main" val="31206323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519113"/>
            <a:ext cx="4962525" cy="3722687"/>
          </a:xfrm>
        </p:spPr>
      </p:sp>
      <p:sp>
        <p:nvSpPr>
          <p:cNvPr id="3" name="Notes Placeholder 2"/>
          <p:cNvSpPr>
            <a:spLocks noGrp="1"/>
          </p:cNvSpPr>
          <p:nvPr>
            <p:ph type="body" idx="1"/>
          </p:nvPr>
        </p:nvSpPr>
        <p:spPr>
          <a:xfrm>
            <a:off x="679768" y="4500662"/>
            <a:ext cx="5438140" cy="4279081"/>
          </a:xfrm>
        </p:spPr>
        <p:txBody>
          <a:bodyPr/>
          <a:lstStyle/>
          <a:p>
            <a:r>
              <a:rPr lang="en-AU" sz="1400" noProof="0" dirty="0"/>
              <a:t>The purchasing process is designed to promote fair competition in the open market. Respondents and their respective officers, employees, agents and advisers must not engage in collusive bidding, anti-competitive conduct or any similar unlawful conduct with any other Respondents, or any other person regarding preparation of their response.</a:t>
            </a:r>
          </a:p>
          <a:p>
            <a:endParaRPr lang="en-AU" sz="1400" noProof="0" dirty="0"/>
          </a:p>
          <a:p>
            <a:r>
              <a:rPr lang="en-AU" sz="1400" noProof="0" dirty="0"/>
              <a:t>The department may, at its absolute discretion, exclude a Respondent from this process should it become aware of information indicating that the Respondent has been involved in collusive bidding.</a:t>
            </a:r>
          </a:p>
          <a:p>
            <a:endParaRPr lang="en-AU" sz="1400" noProof="0" dirty="0"/>
          </a:p>
          <a:p>
            <a:r>
              <a:rPr lang="en-AU" sz="1400" noProof="0" dirty="0"/>
              <a:t>A Respondent must not compete against itself by submitting alternative or multiple responses for the same Employment Region. If the Department determines that it has received alternative or multiple responses for a</a:t>
            </a:r>
            <a:r>
              <a:rPr lang="en-AU" sz="1400" baseline="0" noProof="0" dirty="0"/>
              <a:t>n Employment </a:t>
            </a:r>
            <a:r>
              <a:rPr lang="en-AU" sz="1400" noProof="0" dirty="0"/>
              <a:t>Region, it may, at its absolute discretion, cease considering, or otherwise dealing with, either or both responses.</a:t>
            </a:r>
          </a:p>
          <a:p>
            <a:endParaRPr lang="en-AU" sz="1400" noProof="0" dirty="0"/>
          </a:p>
          <a:p>
            <a:r>
              <a:rPr lang="en-AU" sz="1400" noProof="0" dirty="0"/>
              <a:t>Where a Respondent retains its legal identity as a member of a Group Respondent, the Respondent cannot submit another individual response for a</a:t>
            </a:r>
            <a:r>
              <a:rPr lang="en-AU" sz="1400" baseline="0" noProof="0" dirty="0"/>
              <a:t>n Employment </a:t>
            </a:r>
            <a:r>
              <a:rPr lang="en-AU" sz="1400" noProof="0" dirty="0"/>
              <a:t>Region in which it has otherwise responded as part of the Group Respondent.</a:t>
            </a:r>
          </a:p>
          <a:p>
            <a:endParaRPr lang="en-AU" sz="1400" noProof="0" dirty="0"/>
          </a:p>
          <a:p>
            <a:r>
              <a:rPr lang="en-AU" sz="1400" noProof="0" dirty="0"/>
              <a:t>This does not apply to subcontractors. A subcontractor may be nominated as part of a response by one or more Respondents for the same Employment Region. A nominated subcontractor may also respond in its own right for that Employment</a:t>
            </a:r>
            <a:r>
              <a:rPr lang="en-AU" sz="1400" baseline="0" noProof="0" dirty="0"/>
              <a:t> Region</a:t>
            </a:r>
            <a:r>
              <a:rPr lang="en-AU" sz="1400" noProof="0" dirty="0"/>
              <a:t>.</a:t>
            </a:r>
          </a:p>
          <a:p>
            <a:endParaRPr lang="en-AU" sz="1400" noProof="0" dirty="0"/>
          </a:p>
          <a:p>
            <a:r>
              <a:rPr lang="en-AU" sz="1400" noProof="0" dirty="0"/>
              <a:t>Where a Respondent considers that, at the time of lodging its response, an actual, potential or perceived conflict of interest concerning itself or a related entity exists or might arise during the term of the Deed or in relation to its response to the Request for Tender, they must complete the </a:t>
            </a:r>
            <a:r>
              <a:rPr lang="en-AU" sz="1400" i="1" noProof="0" dirty="0"/>
              <a:t>Conflict of Interest Form</a:t>
            </a:r>
            <a:r>
              <a:rPr lang="en-AU" sz="1400" noProof="0" dirty="0"/>
              <a:t> and</a:t>
            </a:r>
            <a:r>
              <a:rPr lang="en-AU" sz="1400" i="1" noProof="0" dirty="0"/>
              <a:t> </a:t>
            </a:r>
            <a:r>
              <a:rPr lang="en-AU" sz="1400" noProof="0" dirty="0"/>
              <a:t>lodge the form on the ‘Conflict of Interest’ tab in 360Pro.</a:t>
            </a:r>
          </a:p>
          <a:p>
            <a:endParaRPr lang="en-AU" sz="1400" noProof="0" dirty="0"/>
          </a:p>
          <a:p>
            <a:r>
              <a:rPr lang="en-AU" sz="1400" noProof="0" dirty="0"/>
              <a:t>An actual, potential or perceived conflict of interest means any matter, circumstance, interest, or activity affecting the Respondent (including the officers, employees, agents, and subcontractors of the Respondent) which may, or may appear to, impair the ability of the Respondent to perform the contract diligently and independently.</a:t>
            </a:r>
            <a:r>
              <a:rPr lang="en-AU" sz="1400" baseline="0" noProof="0" dirty="0"/>
              <a:t> If an actual, potential or perceived conflict of interest arises, the Department may, at its sole and absolute discretion:</a:t>
            </a:r>
          </a:p>
          <a:p>
            <a:pPr marL="0" indent="-176400">
              <a:buFont typeface="Arial" panose="020B0604020202020204" pitchFamily="34" charset="0"/>
              <a:buChar char="•"/>
            </a:pPr>
            <a:r>
              <a:rPr lang="en-AU" sz="1400" kern="1200" noProof="0" dirty="0">
                <a:solidFill>
                  <a:schemeClr val="tx1"/>
                </a:solidFill>
                <a:latin typeface="+mn-lt"/>
                <a:ea typeface="+mn-ea"/>
                <a:cs typeface="+mn-cs"/>
              </a:rPr>
              <a:t>exclude the response from further consideration</a:t>
            </a:r>
          </a:p>
          <a:p>
            <a:pPr marL="0" indent="-176400">
              <a:buFont typeface="Arial" panose="020B0604020202020204" pitchFamily="34" charset="0"/>
              <a:buChar char="•"/>
            </a:pPr>
            <a:r>
              <a:rPr lang="en-AU" sz="1400" kern="1200" dirty="0">
                <a:solidFill>
                  <a:schemeClr val="tx1"/>
                </a:solidFill>
                <a:latin typeface="+mn-lt"/>
                <a:ea typeface="+mn-ea"/>
                <a:cs typeface="+mn-cs"/>
              </a:rPr>
              <a:t>enter into discussions to seek to resolve the conflict of interest, or</a:t>
            </a:r>
          </a:p>
          <a:p>
            <a:pPr marL="0" indent="-176400">
              <a:buFont typeface="Arial" panose="020B0604020202020204" pitchFamily="34" charset="0"/>
              <a:buChar char="•"/>
            </a:pPr>
            <a:r>
              <a:rPr lang="en-AU" sz="1400" kern="1200" dirty="0">
                <a:solidFill>
                  <a:schemeClr val="tx1"/>
                </a:solidFill>
                <a:latin typeface="+mn-lt"/>
                <a:ea typeface="+mn-ea"/>
                <a:cs typeface="+mn-cs"/>
              </a:rPr>
              <a:t>take any other action it considers appropriate.</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27</a:t>
            </a:fld>
            <a:endParaRPr lang="en-AU" dirty="0">
              <a:solidFill>
                <a:prstClr val="black"/>
              </a:solidFill>
            </a:endParaRPr>
          </a:p>
        </p:txBody>
      </p:sp>
    </p:spTree>
    <p:extLst>
      <p:ext uri="{BB962C8B-B14F-4D97-AF65-F5344CB8AC3E}">
        <p14:creationId xmlns:p14="http://schemas.microsoft.com/office/powerpoint/2010/main" val="24995948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indent="0">
              <a:spcBef>
                <a:spcPts val="0"/>
              </a:spcBef>
              <a:spcAft>
                <a:spcPts val="0"/>
              </a:spcAft>
              <a:buFont typeface="Arial" panose="020B0604020202020204" pitchFamily="34" charset="0"/>
              <a:buNone/>
            </a:pPr>
            <a:r>
              <a:rPr lang="en-US" sz="1400" baseline="0" noProof="0" dirty="0"/>
              <a:t>The department is seeking to establish a Panel of CTA Providers to deliver services in each Employment Region. It is anticipated that </a:t>
            </a:r>
            <a:r>
              <a:rPr lang="en-US" sz="1400" baseline="0" noProof="0" dirty="0" smtClean="0"/>
              <a:t>two to </a:t>
            </a:r>
            <a:r>
              <a:rPr lang="en-US" sz="1400" baseline="0" noProof="0" dirty="0"/>
              <a:t>three CTA Providers will be selected in each Employment </a:t>
            </a:r>
            <a:r>
              <a:rPr lang="en-US" sz="1400" baseline="0" noProof="0" dirty="0" smtClean="0"/>
              <a:t>Region to deliver CTA; </a:t>
            </a:r>
            <a:r>
              <a:rPr lang="en-US" sz="1400" baseline="0" noProof="0" dirty="0"/>
              <a:t>however, the department reserves the right to make additional </a:t>
            </a:r>
            <a:r>
              <a:rPr lang="en-US" sz="1400" baseline="0" noProof="0" dirty="0" smtClean="0"/>
              <a:t>or fewer offers </a:t>
            </a:r>
            <a:r>
              <a:rPr lang="en-US" sz="1400" baseline="0" noProof="0" dirty="0"/>
              <a:t>depending on the outcome for the purchasing process.</a:t>
            </a:r>
          </a:p>
          <a:p>
            <a:pPr marL="0" indent="0">
              <a:spcBef>
                <a:spcPts val="0"/>
              </a:spcBef>
              <a:spcAft>
                <a:spcPts val="0"/>
              </a:spcAft>
              <a:buFont typeface="Arial" panose="020B0604020202020204" pitchFamily="34" charset="0"/>
              <a:buNone/>
            </a:pPr>
            <a:endParaRPr lang="en-US" sz="1400" baseline="0" noProof="0" dirty="0"/>
          </a:p>
          <a:p>
            <a:pPr marL="0" indent="0">
              <a:spcBef>
                <a:spcPts val="0"/>
              </a:spcBef>
              <a:spcAft>
                <a:spcPts val="0"/>
              </a:spcAft>
              <a:buFont typeface="Arial" panose="020B0604020202020204" pitchFamily="34" charset="0"/>
              <a:buNone/>
            </a:pPr>
            <a:r>
              <a:rPr lang="en-US" sz="1400" baseline="0" noProof="0" dirty="0"/>
              <a:t>Providers will be required to provide full coverage across the entire Employment Region they are applying for. This includes</a:t>
            </a:r>
            <a:r>
              <a:rPr lang="en-US" sz="1400" baseline="0" noProof="0" dirty="0" smtClean="0"/>
              <a:t>:</a:t>
            </a:r>
          </a:p>
          <a:p>
            <a:pPr marL="285750" indent="-285750">
              <a:spcBef>
                <a:spcPts val="600"/>
              </a:spcBef>
              <a:spcAft>
                <a:spcPts val="600"/>
              </a:spcAft>
              <a:buFont typeface="Arial" panose="020B0604020202020204" pitchFamily="34" charset="0"/>
              <a:buChar char="•"/>
            </a:pPr>
            <a:r>
              <a:rPr lang="en-US" sz="1400" dirty="0" smtClean="0">
                <a:cs typeface="Arial" panose="020B0604020202020204" pitchFamily="34" charset="0"/>
              </a:rPr>
              <a:t>having at least one permanent address in each Employment Region </a:t>
            </a:r>
          </a:p>
          <a:p>
            <a:pPr marL="285750" indent="-285750">
              <a:spcBef>
                <a:spcPts val="600"/>
              </a:spcBef>
              <a:spcAft>
                <a:spcPts val="600"/>
              </a:spcAft>
              <a:buFont typeface="Arial" panose="020B0604020202020204" pitchFamily="34" charset="0"/>
              <a:buChar char="•"/>
            </a:pPr>
            <a:r>
              <a:rPr lang="en-US" sz="1400" dirty="0" smtClean="0">
                <a:cs typeface="Arial" panose="020B0604020202020204" pitchFamily="34" charset="0"/>
              </a:rPr>
              <a:t>using appropriate, professional facilities and equipment to deliver CTA. </a:t>
            </a:r>
            <a:endParaRPr lang="en-US" sz="1400" dirty="0">
              <a:cs typeface="Arial" panose="020B0604020202020204" pitchFamily="34" charset="0"/>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28</a:t>
            </a:fld>
            <a:endParaRPr lang="en-AU" dirty="0">
              <a:solidFill>
                <a:prstClr val="black"/>
              </a:solidFill>
            </a:endParaRPr>
          </a:p>
        </p:txBody>
      </p:sp>
    </p:spTree>
    <p:extLst>
      <p:ext uri="{BB962C8B-B14F-4D97-AF65-F5344CB8AC3E}">
        <p14:creationId xmlns:p14="http://schemas.microsoft.com/office/powerpoint/2010/main" val="6790440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indent="0">
              <a:spcBef>
                <a:spcPts val="0"/>
              </a:spcBef>
              <a:spcAft>
                <a:spcPts val="0"/>
              </a:spcAft>
              <a:buFont typeface="Arial" panose="020B0604020202020204" pitchFamily="34" charset="0"/>
              <a:buNone/>
            </a:pPr>
            <a:r>
              <a:rPr lang="en-US" sz="1400" b="0" baseline="0" noProof="0" dirty="0"/>
              <a:t>The department does not, and will not, guarantee a specified or minimum level of business to any CTA Provider.</a:t>
            </a:r>
          </a:p>
          <a:p>
            <a:pPr marL="0" indent="0">
              <a:spcBef>
                <a:spcPts val="0"/>
              </a:spcBef>
              <a:spcAft>
                <a:spcPts val="0"/>
              </a:spcAft>
              <a:buFont typeface="Arial" panose="020B0604020202020204" pitchFamily="34" charset="0"/>
              <a:buNone/>
            </a:pPr>
            <a:endParaRPr lang="en-US" sz="1400" b="0" baseline="0" noProof="0" dirty="0"/>
          </a:p>
          <a:p>
            <a:pPr marL="0" indent="0">
              <a:spcBef>
                <a:spcPts val="0"/>
              </a:spcBef>
              <a:spcAft>
                <a:spcPts val="0"/>
              </a:spcAft>
              <a:buFont typeface="Arial" panose="020B0604020202020204" pitchFamily="34" charset="0"/>
              <a:buNone/>
            </a:pPr>
            <a:r>
              <a:rPr lang="en-US" sz="1400" b="0" baseline="0" noProof="0" dirty="0"/>
              <a:t>The department notes that any part of the CTA service may be subcontracted. </a:t>
            </a:r>
          </a:p>
          <a:p>
            <a:pPr marL="0" indent="0">
              <a:spcBef>
                <a:spcPts val="0"/>
              </a:spcBef>
              <a:spcAft>
                <a:spcPts val="0"/>
              </a:spcAft>
              <a:buFont typeface="Arial" panose="020B0604020202020204" pitchFamily="34" charset="0"/>
              <a:buNone/>
            </a:pPr>
            <a:endParaRPr lang="en-US" sz="1400" b="0" baseline="0" noProof="0" dirty="0"/>
          </a:p>
          <a:p>
            <a:pPr marL="0" indent="0">
              <a:spcBef>
                <a:spcPts val="0"/>
              </a:spcBef>
              <a:spcAft>
                <a:spcPts val="0"/>
              </a:spcAft>
              <a:buFont typeface="Arial" panose="020B0604020202020204" pitchFamily="34" charset="0"/>
              <a:buNone/>
            </a:pPr>
            <a:r>
              <a:rPr lang="en-US" sz="1400" b="0" baseline="0" noProof="0" dirty="0"/>
              <a:t>No conditional responses will be considered.</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29</a:t>
            </a:fld>
            <a:endParaRPr lang="en-AU" dirty="0">
              <a:solidFill>
                <a:prstClr val="black"/>
              </a:solidFill>
            </a:endParaRPr>
          </a:p>
        </p:txBody>
      </p:sp>
    </p:spTree>
    <p:extLst>
      <p:ext uri="{BB962C8B-B14F-4D97-AF65-F5344CB8AC3E}">
        <p14:creationId xmlns:p14="http://schemas.microsoft.com/office/powerpoint/2010/main" val="268976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aseline="0" noProof="0" dirty="0"/>
              <a:t>The trial of CTA, known as the CTA Trial, was one of the key measures in the Australian Government’s Mature Age Employment Package announced in the 2017–18 Federal Budget.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aseline="0" noProof="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aseline="0" noProof="0" dirty="0"/>
              <a:t>The CTA Trial commenced on 2 July 2018, in five trial regions:</a:t>
            </a:r>
          </a:p>
          <a:p>
            <a:pPr marL="285750" indent="-285750">
              <a:lnSpc>
                <a:spcPct val="100000"/>
              </a:lnSpc>
              <a:spcAft>
                <a:spcPts val="0"/>
              </a:spcAft>
              <a:buFont typeface="Arial" panose="020B0604020202020204" pitchFamily="34" charset="0"/>
              <a:buChar char="•"/>
            </a:pPr>
            <a:r>
              <a:rPr lang="en-US" sz="1400" baseline="0" noProof="0" dirty="0"/>
              <a:t>Ballarat, Victoria</a:t>
            </a:r>
          </a:p>
          <a:p>
            <a:pPr marL="285750" indent="-285750">
              <a:lnSpc>
                <a:spcPct val="100000"/>
              </a:lnSpc>
              <a:spcAft>
                <a:spcPts val="0"/>
              </a:spcAft>
              <a:buFont typeface="Arial" panose="020B0604020202020204" pitchFamily="34" charset="0"/>
              <a:buChar char="•"/>
            </a:pPr>
            <a:r>
              <a:rPr lang="en-US" sz="1400" baseline="0" noProof="0" dirty="0"/>
              <a:t>Somerset, Queensland</a:t>
            </a:r>
          </a:p>
          <a:p>
            <a:pPr marL="285750" indent="-285750">
              <a:lnSpc>
                <a:spcPct val="100000"/>
              </a:lnSpc>
              <a:spcAft>
                <a:spcPts val="0"/>
              </a:spcAft>
              <a:buFont typeface="Arial" panose="020B0604020202020204" pitchFamily="34" charset="0"/>
              <a:buChar char="•"/>
            </a:pPr>
            <a:r>
              <a:rPr lang="en-US" sz="1400" baseline="0" noProof="0" dirty="0"/>
              <a:t>Central West, New South Wales</a:t>
            </a:r>
          </a:p>
          <a:p>
            <a:pPr marL="285750" indent="-285750">
              <a:lnSpc>
                <a:spcPct val="100000"/>
              </a:lnSpc>
              <a:spcAft>
                <a:spcPts val="0"/>
              </a:spcAft>
              <a:buFont typeface="Arial" panose="020B0604020202020204" pitchFamily="34" charset="0"/>
              <a:buChar char="•"/>
            </a:pPr>
            <a:r>
              <a:rPr lang="en-US" sz="1400" baseline="0" noProof="0" dirty="0"/>
              <a:t>Adelaide South, South Australia</a:t>
            </a:r>
          </a:p>
          <a:p>
            <a:pPr marL="285750" indent="-285750">
              <a:lnSpc>
                <a:spcPct val="100000"/>
              </a:lnSpc>
              <a:spcAft>
                <a:spcPts val="0"/>
              </a:spcAft>
              <a:buFont typeface="Arial" panose="020B0604020202020204" pitchFamily="34" charset="0"/>
              <a:buChar char="•"/>
            </a:pPr>
            <a:r>
              <a:rPr lang="en-US" sz="1400" baseline="0" noProof="0" dirty="0"/>
              <a:t>Perth North, Western Australia.</a:t>
            </a:r>
          </a:p>
          <a:p>
            <a:pPr marL="0" indent="0">
              <a:lnSpc>
                <a:spcPct val="100000"/>
              </a:lnSpc>
              <a:spcAft>
                <a:spcPts val="0"/>
              </a:spcAft>
              <a:buFont typeface="Arial" panose="020B0604020202020204" pitchFamily="34" charset="0"/>
              <a:buNone/>
            </a:pPr>
            <a:endParaRPr lang="en-AU" sz="1400" baseline="0" noProof="0" dirty="0"/>
          </a:p>
          <a:p>
            <a:pPr marL="0" indent="0">
              <a:lnSpc>
                <a:spcPct val="100000"/>
              </a:lnSpc>
              <a:spcAft>
                <a:spcPts val="0"/>
              </a:spcAft>
              <a:buFont typeface="Arial" panose="020B0604020202020204" pitchFamily="34" charset="0"/>
              <a:buNone/>
            </a:pPr>
            <a:r>
              <a:rPr lang="en-US" sz="1400" baseline="0" noProof="0" dirty="0"/>
              <a:t>While CTA is rolling out nationally, the CTA Trial is still important. The department is conducting a two-stage evaluation of the Trial.  Phase 1 of the evaluation was conducted through an external contractor and provided early insights prior to the release of this RFT.  A robust Phase 2 evaluation will follow for the full period of the CTA Trial.</a:t>
            </a:r>
            <a:endParaRPr lang="en-AU" sz="1400" baseline="0" noProof="0" dirty="0"/>
          </a:p>
          <a:p>
            <a:pPr marL="0" indent="0">
              <a:lnSpc>
                <a:spcPct val="100000"/>
              </a:lnSpc>
              <a:spcAft>
                <a:spcPts val="0"/>
              </a:spcAft>
              <a:buFont typeface="Arial" panose="020B0604020202020204" pitchFamily="34" charset="0"/>
              <a:buNone/>
            </a:pPr>
            <a:endParaRPr lang="en-AU" sz="1400" baseline="0" noProof="0" dirty="0"/>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a:t>
            </a:fld>
            <a:endParaRPr lang="en-AU" dirty="0">
              <a:solidFill>
                <a:prstClr val="black"/>
              </a:solidFill>
            </a:endParaRPr>
          </a:p>
        </p:txBody>
      </p:sp>
    </p:spTree>
    <p:extLst>
      <p:ext uri="{BB962C8B-B14F-4D97-AF65-F5344CB8AC3E}">
        <p14:creationId xmlns:p14="http://schemas.microsoft.com/office/powerpoint/2010/main" val="22249482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indent="0">
              <a:lnSpc>
                <a:spcPct val="100000"/>
              </a:lnSpc>
              <a:spcBef>
                <a:spcPts val="0"/>
              </a:spcBef>
              <a:spcAft>
                <a:spcPts val="0"/>
              </a:spcAft>
              <a:buFont typeface="Arial" panose="020B0604020202020204" pitchFamily="34" charset="0"/>
              <a:buNone/>
            </a:pPr>
            <a:r>
              <a:rPr lang="en-US" sz="1400" baseline="0" noProof="0" dirty="0"/>
              <a:t>Current employment services providers (such as jobactive) and their related entities are eligible to respond to the Request for Tender. If services are to be co-located, there must be clear and separate signage.</a:t>
            </a:r>
          </a:p>
          <a:p>
            <a:pPr marL="0" indent="0">
              <a:lnSpc>
                <a:spcPct val="100000"/>
              </a:lnSpc>
              <a:spcBef>
                <a:spcPts val="0"/>
              </a:spcBef>
              <a:spcAft>
                <a:spcPts val="0"/>
              </a:spcAft>
              <a:buFont typeface="Arial" panose="020B0604020202020204" pitchFamily="34" charset="0"/>
              <a:buNone/>
            </a:pPr>
            <a:endParaRPr lang="en-US" sz="1400" baseline="0" noProof="0" dirty="0"/>
          </a:p>
          <a:p>
            <a:pPr marL="0" indent="0">
              <a:lnSpc>
                <a:spcPct val="100000"/>
              </a:lnSpc>
              <a:spcBef>
                <a:spcPts val="0"/>
              </a:spcBef>
              <a:spcAft>
                <a:spcPts val="0"/>
              </a:spcAft>
              <a:buFont typeface="Arial" panose="020B0604020202020204" pitchFamily="34" charset="0"/>
              <a:buNone/>
            </a:pPr>
            <a:r>
              <a:rPr lang="en-US" sz="1400" baseline="0" noProof="0" dirty="0"/>
              <a:t>On the </a:t>
            </a:r>
            <a:r>
              <a:rPr lang="en-US" sz="1400" b="0" baseline="0" noProof="0" dirty="0"/>
              <a:t>Selection Criterion 3 </a:t>
            </a:r>
            <a:r>
              <a:rPr lang="en-US" sz="1400" baseline="0" noProof="0" dirty="0"/>
              <a:t>form for each and every Employment Region they are bidding for, respondents must include the details of a permanent address and confirm their intention to provide coverage for the whole Employment  Region. </a:t>
            </a:r>
          </a:p>
          <a:p>
            <a:pPr marL="0" indent="0">
              <a:lnSpc>
                <a:spcPct val="100000"/>
              </a:lnSpc>
              <a:spcBef>
                <a:spcPts val="0"/>
              </a:spcBef>
              <a:spcAft>
                <a:spcPts val="0"/>
              </a:spcAft>
              <a:buFont typeface="Arial" panose="020B0604020202020204" pitchFamily="34" charset="0"/>
              <a:buNone/>
            </a:pPr>
            <a:endParaRPr lang="en-US" sz="1400" baseline="0" noProof="0" dirty="0"/>
          </a:p>
          <a:p>
            <a:pPr marL="0" indent="0">
              <a:spcBef>
                <a:spcPts val="0"/>
              </a:spcBef>
              <a:spcAft>
                <a:spcPts val="0"/>
              </a:spcAft>
              <a:buFont typeface="Arial" panose="020B0604020202020204" pitchFamily="34" charset="0"/>
              <a:buNone/>
            </a:pPr>
            <a:endParaRPr lang="en-US" sz="1400" baseline="0" noProof="0" dirty="0"/>
          </a:p>
          <a:p>
            <a:pPr marL="0" indent="0">
              <a:spcBef>
                <a:spcPts val="0"/>
              </a:spcBef>
              <a:spcAft>
                <a:spcPts val="0"/>
              </a:spcAft>
              <a:buFont typeface="Arial" panose="020B0604020202020204" pitchFamily="34" charset="0"/>
              <a:buNone/>
            </a:pPr>
            <a:endParaRPr lang="en-US" sz="1400" baseline="0" noProof="0" dirty="0"/>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30</a:t>
            </a:fld>
            <a:endParaRPr lang="en-AU" dirty="0">
              <a:solidFill>
                <a:prstClr val="black"/>
              </a:solidFill>
            </a:endParaRPr>
          </a:p>
        </p:txBody>
      </p:sp>
    </p:spTree>
    <p:extLst>
      <p:ext uri="{BB962C8B-B14F-4D97-AF65-F5344CB8AC3E}">
        <p14:creationId xmlns:p14="http://schemas.microsoft.com/office/powerpoint/2010/main" val="7142299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411163"/>
            <a:ext cx="4492625" cy="3370262"/>
          </a:xfrm>
        </p:spPr>
      </p:sp>
      <p:sp>
        <p:nvSpPr>
          <p:cNvPr id="3" name="Notes Placeholder 2"/>
          <p:cNvSpPr>
            <a:spLocks noGrp="1"/>
          </p:cNvSpPr>
          <p:nvPr>
            <p:ph type="body" idx="1"/>
          </p:nvPr>
        </p:nvSpPr>
        <p:spPr>
          <a:xfrm>
            <a:off x="407860" y="4012101"/>
            <a:ext cx="5981954" cy="5086843"/>
          </a:xfrm>
        </p:spPr>
        <p:txBody>
          <a:bodyPr/>
          <a:lstStyle/>
          <a:p>
            <a:r>
              <a:rPr lang="en-AU" sz="1400" noProof="0" dirty="0"/>
              <a:t>The evaluation process has several stages. Chapter 5 of the Request for Tender has more details.</a:t>
            </a:r>
          </a:p>
          <a:p>
            <a:endParaRPr lang="en-AU" sz="1400" noProof="0" dirty="0"/>
          </a:p>
          <a:p>
            <a:r>
              <a:rPr lang="en-AU" sz="1400" noProof="0" dirty="0"/>
              <a:t>Each response will be downloaded from 360Pro after the closing date and time, and will be checked to ensure that:</a:t>
            </a:r>
          </a:p>
          <a:p>
            <a:pPr marL="177742" indent="-177742">
              <a:buFont typeface="Arial" panose="020B0604020202020204" pitchFamily="34" charset="0"/>
              <a:buChar char="•"/>
            </a:pPr>
            <a:r>
              <a:rPr lang="en-AU" sz="1400" noProof="0" dirty="0"/>
              <a:t>the response includes all information required, as listed in the ‘Respondent Checklist’ at Appendix F of the Request for Tender</a:t>
            </a:r>
          </a:p>
          <a:p>
            <a:pPr marL="177742" indent="-177742">
              <a:buFont typeface="Arial" panose="020B0604020202020204" pitchFamily="34" charset="0"/>
              <a:buChar char="•"/>
            </a:pPr>
            <a:r>
              <a:rPr lang="en-AU" sz="1400" noProof="0" dirty="0"/>
              <a:t>the Respondent has submitted the correct response forms, in the correct format, containing completed information, including responses to the Selection Criteria.</a:t>
            </a:r>
          </a:p>
          <a:p>
            <a:pPr lvl="0"/>
            <a:endParaRPr lang="en-AU" sz="1400" b="0" noProof="0" dirty="0"/>
          </a:p>
          <a:p>
            <a:r>
              <a:rPr lang="en-AU" sz="1400" b="0" noProof="0" dirty="0"/>
              <a:t>Following this, responses will be checked for conformance with mandatory requirements and then assessed against the eligibility conditions.</a:t>
            </a:r>
          </a:p>
          <a:p>
            <a:endParaRPr lang="en-AU" sz="1400" b="0" noProof="0" dirty="0"/>
          </a:p>
          <a:p>
            <a:r>
              <a:rPr lang="en-AU" sz="1400" b="0" noProof="0" dirty="0"/>
              <a:t>All assessments will be undertaken by departmental staff with the appropriate expertise, knowledge, and training.</a:t>
            </a:r>
          </a:p>
          <a:p>
            <a:endParaRPr lang="en-AU" sz="1400" b="0" noProof="0" dirty="0"/>
          </a:p>
          <a:p>
            <a:r>
              <a:rPr lang="en-AU" sz="1400" b="0" noProof="0" dirty="0"/>
              <a:t>All eligible responses will then be assessed against Selection Criterion 1 and awarded a Pass or Fail.</a:t>
            </a:r>
          </a:p>
          <a:p>
            <a:endParaRPr lang="en-AU" sz="1400" b="0" noProof="0" dirty="0"/>
          </a:p>
          <a:p>
            <a:r>
              <a:rPr lang="en-AU" sz="1400" b="0" noProof="0" dirty="0"/>
              <a:t>All responses that are awarded a Pass against Selection Criterion 1 will then be assessed against Selection Criterion 2 and 3 and a score assigned against each Selection Criterion.</a:t>
            </a:r>
          </a:p>
          <a:p>
            <a:endParaRPr lang="en-AU" sz="1400" b="0" noProof="0" dirty="0"/>
          </a:p>
          <a:p>
            <a:r>
              <a:rPr lang="en-AU" sz="1400" b="0" noProof="0" dirty="0"/>
              <a:t>The Department reserves the right to exclude responses that Fail Selection </a:t>
            </a:r>
            <a:r>
              <a:rPr lang="en-AU" sz="1400" noProof="0" dirty="0"/>
              <a:t>Criterion 1 from further consideration.</a:t>
            </a:r>
          </a:p>
        </p:txBody>
      </p:sp>
      <p:sp>
        <p:nvSpPr>
          <p:cNvPr id="4" name="Slide Number Placeholder 3"/>
          <p:cNvSpPr>
            <a:spLocks noGrp="1"/>
          </p:cNvSpPr>
          <p:nvPr>
            <p:ph type="sldNum" sz="quarter" idx="10"/>
          </p:nvPr>
        </p:nvSpPr>
        <p:spPr>
          <a:xfrm>
            <a:off x="3852016" y="9400937"/>
            <a:ext cx="2945659" cy="496332"/>
          </a:xfrm>
        </p:spPr>
        <p:txBody>
          <a:bodyPr/>
          <a:lstStyle/>
          <a:p>
            <a:fld id="{7E65833B-0319-49ED-BF72-7B3D66524F5E}" type="slidenum">
              <a:rPr lang="en-AU" smtClean="0">
                <a:solidFill>
                  <a:prstClr val="black"/>
                </a:solidFill>
              </a:rPr>
              <a:pPr/>
              <a:t>31</a:t>
            </a:fld>
            <a:endParaRPr lang="en-AU" dirty="0">
              <a:solidFill>
                <a:prstClr val="black"/>
              </a:solidFill>
            </a:endParaRPr>
          </a:p>
        </p:txBody>
      </p:sp>
    </p:spTree>
    <p:extLst>
      <p:ext uri="{BB962C8B-B14F-4D97-AF65-F5344CB8AC3E}">
        <p14:creationId xmlns:p14="http://schemas.microsoft.com/office/powerpoint/2010/main" val="29746367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498475"/>
            <a:ext cx="4378325" cy="3284538"/>
          </a:xfrm>
        </p:spPr>
      </p:sp>
      <p:sp>
        <p:nvSpPr>
          <p:cNvPr id="3" name="Notes Placeholder 2"/>
          <p:cNvSpPr>
            <a:spLocks noGrp="1"/>
          </p:cNvSpPr>
          <p:nvPr>
            <p:ph type="body" idx="1"/>
          </p:nvPr>
        </p:nvSpPr>
        <p:spPr>
          <a:xfrm>
            <a:off x="407860" y="4027215"/>
            <a:ext cx="5981954" cy="5401368"/>
          </a:xfrm>
        </p:spPr>
        <p:txBody>
          <a:bodyPr/>
          <a:lstStyle/>
          <a:p>
            <a:r>
              <a:rPr lang="en-AU" sz="1400" b="0" noProof="0" dirty="0"/>
              <a:t>Throughout the assessment process, departmental staff may seek to confirm the claims made by Respondents in their responses to the Selection Criteria. This may include confirming that Respondents have strong local connections and a presence in the Regions in which they are applying to deliver Career</a:t>
            </a:r>
            <a:r>
              <a:rPr lang="en-AU" sz="1400" b="0" baseline="0" noProof="0" dirty="0"/>
              <a:t> Transition Assistance</a:t>
            </a:r>
            <a:r>
              <a:rPr lang="en-AU" sz="1400" b="0" noProof="0" dirty="0"/>
              <a:t>.</a:t>
            </a:r>
          </a:p>
          <a:p>
            <a:endParaRPr lang="en-AU" sz="1400" b="0" noProof="0" dirty="0"/>
          </a:p>
          <a:p>
            <a:r>
              <a:rPr lang="en-AU" sz="1400" b="0" noProof="0" dirty="0"/>
              <a:t>Each Respondent</a:t>
            </a:r>
            <a:r>
              <a:rPr lang="en-AU" sz="1400" b="0" noProof="0" dirty="0">
                <a:solidFill>
                  <a:schemeClr val="tx1"/>
                </a:solidFill>
              </a:rPr>
              <a:t> should </a:t>
            </a:r>
            <a:r>
              <a:rPr lang="en-AU" sz="1400" b="0" noProof="0" dirty="0"/>
              <a:t>provide up to two Referee endorsements to verify claims in its response to the Selection Criteria. Referee endorsements must be completed using the </a:t>
            </a:r>
            <a:r>
              <a:rPr lang="en-AU" sz="1400" b="0" i="1" noProof="0" dirty="0"/>
              <a:t>Referee Endorsement Form</a:t>
            </a:r>
            <a:r>
              <a:rPr lang="en-AU" sz="1400" b="0" noProof="0" dirty="0"/>
              <a:t> and Respondents must upload the forms to 360Pro as part of their response</a:t>
            </a:r>
            <a:r>
              <a:rPr lang="en-AU" sz="1400" b="0" i="1" noProof="0" dirty="0"/>
              <a:t>.</a:t>
            </a:r>
          </a:p>
          <a:p>
            <a:endParaRPr lang="en-AU" sz="1400" noProof="0" dirty="0"/>
          </a:p>
          <a:p>
            <a:r>
              <a:rPr lang="en-AU" sz="1400" noProof="0" dirty="0"/>
              <a:t>Current employees of the </a:t>
            </a:r>
            <a:r>
              <a:rPr lang="en-US" sz="1400" noProof="0" dirty="0"/>
              <a:t>Department of Jobs and Small Business</a:t>
            </a:r>
            <a:r>
              <a:rPr lang="en-AU" sz="1400" noProof="0" dirty="0"/>
              <a:t> cannot be a referee for a Respondent.</a:t>
            </a:r>
          </a:p>
          <a:p>
            <a:endParaRPr lang="en-AU" sz="1400" noProof="0" dirty="0"/>
          </a:p>
          <a:p>
            <a:r>
              <a:rPr lang="en-AU" sz="1400" noProof="0" dirty="0"/>
              <a:t>The department reserves the right, in its absolute discretion, to contact Referees to clarify information provided in their endorsement, or make its own enquiries to verify claims made in an endorsement (including contacting a person who is not nominated as a referee by the Respondent).</a:t>
            </a:r>
          </a:p>
          <a:p>
            <a:endParaRPr lang="en-AU" sz="1400" noProof="0" dirty="0"/>
          </a:p>
          <a:p>
            <a:r>
              <a:rPr lang="en-AU" sz="1400" noProof="0" dirty="0"/>
              <a:t>Respondents are responsible for ensuring that they have: </a:t>
            </a:r>
          </a:p>
          <a:p>
            <a:pPr marL="177742" indent="-177742">
              <a:buFont typeface="Arial" panose="020B0604020202020204" pitchFamily="34" charset="0"/>
              <a:buChar char="•"/>
            </a:pPr>
            <a:r>
              <a:rPr lang="en-AU" sz="1400" noProof="0" dirty="0"/>
              <a:t>read and understood the Request for Tender, any Addenda issued, the draft Deed and other published supporting information</a:t>
            </a:r>
          </a:p>
          <a:p>
            <a:pPr marL="177742" indent="-177742">
              <a:buFont typeface="Arial" panose="020B0604020202020204" pitchFamily="34" charset="0"/>
              <a:buChar char="•"/>
            </a:pPr>
            <a:r>
              <a:rPr lang="en-AU" sz="1400" noProof="0" dirty="0"/>
              <a:t>if necessary, sought appropriate professional advice to prepare their response</a:t>
            </a:r>
          </a:p>
          <a:p>
            <a:pPr marL="177742" indent="-177742">
              <a:buFont typeface="Arial" panose="020B0604020202020204" pitchFamily="34" charset="0"/>
              <a:buChar char="•"/>
            </a:pPr>
            <a:r>
              <a:rPr lang="en-AU" sz="1400" noProof="0" dirty="0"/>
              <a:t>provided accurate and up-to-date information</a:t>
            </a:r>
          </a:p>
          <a:p>
            <a:pPr marL="177742" indent="-177742">
              <a:buFont typeface="Arial" panose="020B0604020202020204" pitchFamily="34" charset="0"/>
              <a:buChar char="•"/>
            </a:pPr>
            <a:r>
              <a:rPr lang="en-AU" sz="1400" noProof="0" dirty="0"/>
              <a:t>kept a copy of the submitted response for their records.</a:t>
            </a:r>
          </a:p>
          <a:p>
            <a:pPr marL="177742" indent="-177742">
              <a:buFont typeface="Arial" panose="020B0604020202020204" pitchFamily="34" charset="0"/>
              <a:buChar char="•"/>
            </a:pPr>
            <a:endParaRPr lang="en-AU" sz="1400" noProof="0" dirty="0"/>
          </a:p>
          <a:p>
            <a:r>
              <a:rPr lang="en-AU" sz="1400" noProof="0" dirty="0"/>
              <a:t>Respondents must not make false or misleading statements in their response, and must answer all questions honestly and completely. Respondents should also be aware that giving false or misleading information to the Australian Government is an offence under the </a:t>
            </a:r>
            <a:r>
              <a:rPr lang="en-AU" sz="1400" i="1" noProof="0" dirty="0"/>
              <a:t>Criminal Code Act 1995 </a:t>
            </a:r>
            <a:r>
              <a:rPr lang="en-AU" sz="1400" noProof="0" dirty="0"/>
              <a:t>(Cth). The Department reserves the right to exclude any response from further consideration where it is satisfied the Respondent has made a false or misleading statement in the response. Furthermore, the Department may refer the matter to relevant Australian Government, state or territory authorities. This right is in addition to any other remedies the Department may have under law or in any contract with a successful Tender.</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32</a:t>
            </a:fld>
            <a:endParaRPr lang="en-AU" dirty="0">
              <a:solidFill>
                <a:prstClr val="black"/>
              </a:solidFill>
            </a:endParaRPr>
          </a:p>
        </p:txBody>
      </p:sp>
    </p:spTree>
    <p:extLst>
      <p:ext uri="{BB962C8B-B14F-4D97-AF65-F5344CB8AC3E}">
        <p14:creationId xmlns:p14="http://schemas.microsoft.com/office/powerpoint/2010/main" val="11173539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498475"/>
            <a:ext cx="4378325" cy="3284538"/>
          </a:xfrm>
        </p:spPr>
      </p:sp>
      <p:sp>
        <p:nvSpPr>
          <p:cNvPr id="3" name="Notes Placeholder 2"/>
          <p:cNvSpPr>
            <a:spLocks noGrp="1"/>
          </p:cNvSpPr>
          <p:nvPr>
            <p:ph type="body" idx="1"/>
          </p:nvPr>
        </p:nvSpPr>
        <p:spPr>
          <a:xfrm>
            <a:off x="407860" y="4027215"/>
            <a:ext cx="5981954" cy="5401368"/>
          </a:xfrm>
        </p:spPr>
        <p:txBody>
          <a:bodyPr/>
          <a:lstStyle/>
          <a:p>
            <a:r>
              <a:rPr lang="en-AU" sz="1400" noProof="0" dirty="0"/>
              <a:t>In assessing the responses, the department may consider all information contained in a response, as well as any other relevant information available to it, including a Respondent's past performance when delivering contracted services or activities that are similar to Career Transition Assistance.</a:t>
            </a:r>
          </a:p>
          <a:p>
            <a:endParaRPr lang="en-AU" sz="1400" noProof="0" dirty="0"/>
          </a:p>
          <a:p>
            <a:r>
              <a:rPr lang="en-AU" sz="1400" noProof="0" dirty="0"/>
              <a:t>Responses will also be assessed against their </a:t>
            </a:r>
            <a:r>
              <a:rPr lang="en-AU" sz="1400" i="1" noProof="0" dirty="0"/>
              <a:t>Financial and Credentials Information Form, </a:t>
            </a:r>
            <a:r>
              <a:rPr lang="en-AU" sz="1400" noProof="0" dirty="0"/>
              <a:t>for financial viability, and assigned a risk rating.</a:t>
            </a:r>
          </a:p>
          <a:p>
            <a:endParaRPr lang="en-AU" sz="1400" noProof="0" dirty="0"/>
          </a:p>
          <a:p>
            <a:r>
              <a:rPr lang="en-AU" sz="1400" noProof="0" dirty="0"/>
              <a:t>A committee of senior departmental managers will consider the outcome of the assessment and make recommendations to the Delegate.</a:t>
            </a:r>
          </a:p>
          <a:p>
            <a:endParaRPr lang="en-AU" sz="1400" noProof="0" dirty="0"/>
          </a:p>
          <a:p>
            <a:r>
              <a:rPr lang="en-AU" sz="1400" noProof="0" dirty="0"/>
              <a:t>The Delegate will examine the recommendations and make final decisions based on the principle of value for money for the Australian Government. The decisions of the Delegate are final.</a:t>
            </a:r>
            <a:br>
              <a:rPr lang="en-AU" sz="1400" noProof="0" dirty="0"/>
            </a:br>
            <a:endParaRPr lang="en-AU" sz="1400" noProof="0" dirty="0"/>
          </a:p>
          <a:p>
            <a:r>
              <a:rPr lang="en-AU" sz="1400" noProof="0" dirty="0"/>
              <a:t>It is expected that successful CTA Providers will be announced by </a:t>
            </a:r>
            <a:r>
              <a:rPr lang="en-AU" sz="1400" baseline="0" noProof="0" dirty="0"/>
              <a:t>early</a:t>
            </a:r>
            <a:r>
              <a:rPr lang="en-AU" sz="1400" noProof="0" dirty="0"/>
              <a:t> April 2019.</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33</a:t>
            </a:fld>
            <a:endParaRPr lang="en-AU" dirty="0">
              <a:solidFill>
                <a:prstClr val="black"/>
              </a:solidFill>
            </a:endParaRPr>
          </a:p>
        </p:txBody>
      </p:sp>
    </p:spTree>
    <p:extLst>
      <p:ext uri="{BB962C8B-B14F-4D97-AF65-F5344CB8AC3E}">
        <p14:creationId xmlns:p14="http://schemas.microsoft.com/office/powerpoint/2010/main" val="29746367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8100" y="601663"/>
            <a:ext cx="4181475" cy="3136900"/>
          </a:xfrm>
        </p:spPr>
      </p:sp>
      <p:sp>
        <p:nvSpPr>
          <p:cNvPr id="3" name="Notes Placeholder 2"/>
          <p:cNvSpPr>
            <a:spLocks noGrp="1"/>
          </p:cNvSpPr>
          <p:nvPr>
            <p:ph type="body" idx="1"/>
          </p:nvPr>
        </p:nvSpPr>
        <p:spPr>
          <a:xfrm>
            <a:off x="697400" y="4819303"/>
            <a:ext cx="5438140" cy="3024336"/>
          </a:xfrm>
        </p:spPr>
        <p:txBody>
          <a:bodyPr/>
          <a:lstStyle/>
          <a:p>
            <a:r>
              <a:rPr lang="en-AU" sz="1400" b="0" noProof="0" dirty="0">
                <a:solidFill>
                  <a:schemeClr val="tx1"/>
                </a:solidFill>
              </a:rPr>
              <a:t>The department proposes to enter into a Deed with successful Respondents that is substantially in the form of the Draft Deed. </a:t>
            </a:r>
            <a:endParaRPr lang="en-AU" sz="1400" b="0" noProof="0" dirty="0" smtClean="0">
              <a:solidFill>
                <a:schemeClr val="tx1"/>
              </a:solidFill>
            </a:endParaRPr>
          </a:p>
          <a:p>
            <a:endParaRPr lang="en-AU" sz="1400" b="0" noProof="0" dirty="0">
              <a:solidFill>
                <a:schemeClr val="tx1"/>
              </a:solidFill>
            </a:endParaRPr>
          </a:p>
          <a:p>
            <a:r>
              <a:rPr lang="en-AU" sz="1400" b="0" noProof="0" dirty="0">
                <a:solidFill>
                  <a:schemeClr val="tx1"/>
                </a:solidFill>
              </a:rPr>
              <a:t>Successful Respondents will be required to obtain and maintain the insurance specified in the Deed.</a:t>
            </a:r>
          </a:p>
          <a:p>
            <a:endParaRPr lang="en-AU" sz="1400" b="0" noProof="0" dirty="0">
              <a:solidFill>
                <a:schemeClr val="tx1"/>
              </a:solidFill>
            </a:endParaRPr>
          </a:p>
          <a:p>
            <a:r>
              <a:rPr lang="en-AU" sz="1400" b="0" noProof="0" dirty="0">
                <a:solidFill>
                  <a:schemeClr val="tx1"/>
                </a:solidFill>
              </a:rPr>
              <a:t>When an offer does not proceed to an executed Deed, the department may make an offer to another suitable Respondent.</a:t>
            </a:r>
          </a:p>
          <a:p>
            <a:endParaRPr lang="en-AU" sz="1400" b="0" noProof="0" dirty="0">
              <a:solidFill>
                <a:schemeClr val="tx1"/>
              </a:solidFill>
            </a:endParaRPr>
          </a:p>
          <a:p>
            <a:r>
              <a:rPr lang="en-AU" sz="1400" b="0" noProof="0" dirty="0">
                <a:solidFill>
                  <a:schemeClr val="tx1"/>
                </a:solidFill>
              </a:rPr>
              <a:t>The department does not want to discourage responses for CTA from Respondents that receive other public sector funding. However, a Respondent cannot claim payments from the department that would constitute double funding, that is, receiving a fee from another Australian Government, state, territory, or local public funding source, including a different source within other departments, for providing the same or similar services.</a:t>
            </a:r>
          </a:p>
          <a:p>
            <a:endParaRPr lang="en-AU" sz="1400" b="0" noProof="0" dirty="0">
              <a:solidFill>
                <a:schemeClr val="tx1"/>
              </a:solidFill>
            </a:endParaRPr>
          </a:p>
          <a:p>
            <a:r>
              <a:rPr lang="en-AU" sz="1400" b="0" noProof="0" dirty="0">
                <a:solidFill>
                  <a:schemeClr val="tx1"/>
                </a:solidFill>
              </a:rPr>
              <a:t>Each Respondent is asked to declare, by completing the </a:t>
            </a:r>
            <a:r>
              <a:rPr lang="en-AU" sz="1400" b="0" i="1" noProof="0" dirty="0">
                <a:solidFill>
                  <a:schemeClr val="tx1"/>
                </a:solidFill>
              </a:rPr>
              <a:t>Double Funding Form</a:t>
            </a:r>
            <a:r>
              <a:rPr lang="en-AU" sz="1400" b="0" noProof="0" dirty="0">
                <a:solidFill>
                  <a:schemeClr val="tx1"/>
                </a:solidFill>
              </a:rPr>
              <a:t>, any actual or potential contractual relationships with public funding bodies (Australian, state, territory or local government) under which it may be entitled to a fee for the provision of the same or similar services prior to a Deed being finalised (should its response to this Request for Tender be successful).</a:t>
            </a:r>
          </a:p>
          <a:p>
            <a:endParaRPr lang="en-AU" sz="1400" b="0" noProof="0" dirty="0">
              <a:solidFill>
                <a:schemeClr val="tx1"/>
              </a:solidFill>
            </a:endParaRPr>
          </a:p>
          <a:p>
            <a:r>
              <a:rPr lang="en-AU" sz="1400" b="0" noProof="0" dirty="0">
                <a:solidFill>
                  <a:schemeClr val="tx1"/>
                </a:solidFill>
              </a:rPr>
              <a:t>Providers to the department are required to have access to and use the department’s IT Systems, which include a number of internet-based and transactional systems. Details of the department’s IT requirements, can be found at Appendix C of the Request for Tender.</a:t>
            </a:r>
          </a:p>
          <a:p>
            <a:endParaRPr lang="en-AU" sz="1400" b="0" noProof="0" dirty="0">
              <a:solidFill>
                <a:schemeClr val="tx1"/>
              </a:solidFill>
            </a:endParaRPr>
          </a:p>
          <a:p>
            <a:r>
              <a:rPr lang="en-AU" sz="1400" b="0" i="0" kern="1200" dirty="0">
                <a:solidFill>
                  <a:schemeClr val="tx1"/>
                </a:solidFill>
                <a:effectLst/>
                <a:latin typeface="+mn-lt"/>
                <a:ea typeface="+mn-ea"/>
                <a:cs typeface="+mn-cs"/>
              </a:rPr>
              <a:t>Respondents should also refer to the draft CTA Deed for a detailed description of the department’s IT Security requirements.</a:t>
            </a:r>
            <a:endParaRPr lang="en-AU" sz="1400" b="0" i="0" noProof="0" dirty="0">
              <a:solidFill>
                <a:schemeClr val="tx1"/>
              </a:solidFill>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34</a:t>
            </a:fld>
            <a:endParaRPr lang="en-AU" dirty="0">
              <a:solidFill>
                <a:prstClr val="black"/>
              </a:solidFill>
            </a:endParaRPr>
          </a:p>
        </p:txBody>
      </p:sp>
    </p:spTree>
    <p:extLst>
      <p:ext uri="{BB962C8B-B14F-4D97-AF65-F5344CB8AC3E}">
        <p14:creationId xmlns:p14="http://schemas.microsoft.com/office/powerpoint/2010/main" val="29844485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62533" y="4747295"/>
            <a:ext cx="5438140" cy="4896544"/>
          </a:xfrm>
        </p:spPr>
        <p:txBody>
          <a:bodyPr/>
          <a:lstStyle/>
          <a:p>
            <a:r>
              <a:rPr lang="en-AU" sz="1400" b="0" noProof="0" dirty="0"/>
              <a:t>As required under the </a:t>
            </a:r>
            <a:r>
              <a:rPr lang="en-AU" sz="1400" b="0" i="1" noProof="0" dirty="0"/>
              <a:t>Commonwealth Procurement Rules</a:t>
            </a:r>
            <a:r>
              <a:rPr lang="en-AU" sz="1400" b="0" noProof="0" dirty="0"/>
              <a:t>, the Request for Tender was published on AusTender, but Respondents are redirected to the 360Pro system to download the Request for Tender pack. The department will not provide the Request for Tender in any other format.</a:t>
            </a:r>
          </a:p>
          <a:p>
            <a:endParaRPr lang="en-AU" sz="1400" b="0" noProof="0" dirty="0"/>
          </a:p>
          <a:p>
            <a:r>
              <a:rPr lang="en-AU" sz="1400" b="0" noProof="0" dirty="0"/>
              <a:t>360Pro is the department’s tool used to submit responses. Responses cannot be submitted by any other means.</a:t>
            </a:r>
          </a:p>
          <a:p>
            <a:endParaRPr lang="en-AU" sz="1400" b="0" noProof="0" dirty="0"/>
          </a:p>
          <a:p>
            <a:r>
              <a:rPr lang="en-AU" sz="1400" b="0" noProof="0" dirty="0"/>
              <a:t>The Request for Tender pack includes the forms Respondents must use to submit their responses. The department will only accept responses on the correct forms and will not accept any attachments submitted with a response unless specifically requested by the department.</a:t>
            </a:r>
          </a:p>
          <a:p>
            <a:endParaRPr lang="en-AU" sz="1400" b="0" noProof="0" dirty="0"/>
          </a:p>
          <a:p>
            <a:r>
              <a:rPr lang="en-AU" sz="1400" b="0" noProof="0" dirty="0"/>
              <a:t>Any Addenda will be issued in both AusTender and 360Pro. Respondents will receive notification through the email address used to register in AusTender and 360Pro. </a:t>
            </a:r>
            <a:endParaRPr lang="en-AU"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All addenda messages MUST be opened and read in 360 before the ‘Submit’ button is revealed. </a:t>
            </a:r>
            <a:endParaRPr lang="en-AU" sz="1400" b="0" noProof="0" dirty="0"/>
          </a:p>
          <a:p>
            <a:endParaRPr lang="en-AU" sz="1400" b="0" noProof="0" dirty="0"/>
          </a:p>
          <a:p>
            <a:r>
              <a:rPr lang="en-AU" sz="1400" b="0" noProof="0" dirty="0"/>
              <a:t>Responses that are incomplete or clearly non-competitive may be excluded from consideration at any time during the evaluation process at the department’s sole discretion. Alternatively, the department may still consider such responses and seek clarification.</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35</a:t>
            </a:fld>
            <a:endParaRPr lang="en-AU" dirty="0">
              <a:solidFill>
                <a:prstClr val="black"/>
              </a:solidFill>
            </a:endParaRPr>
          </a:p>
        </p:txBody>
      </p:sp>
    </p:spTree>
    <p:extLst>
      <p:ext uri="{BB962C8B-B14F-4D97-AF65-F5344CB8AC3E}">
        <p14:creationId xmlns:p14="http://schemas.microsoft.com/office/powerpoint/2010/main" val="36255917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62533" y="4747295"/>
            <a:ext cx="5438140" cy="48965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b="0" kern="1200" dirty="0">
                <a:solidFill>
                  <a:schemeClr val="tx1"/>
                </a:solidFill>
                <a:effectLst/>
                <a:latin typeface="+mn-lt"/>
                <a:ea typeface="+mn-ea"/>
                <a:cs typeface="+mn-cs"/>
              </a:rPr>
              <a:t>Respondents are strongly encouraged to submit their response well before the closing date and time</a:t>
            </a:r>
            <a:r>
              <a:rPr lang="en-AU" sz="1400" b="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kern="1200" dirty="0">
              <a:solidFill>
                <a:schemeClr val="tx1"/>
              </a:solidFill>
              <a:effectLst/>
              <a:latin typeface="+mn-lt"/>
              <a:ea typeface="+mn-ea"/>
              <a:cs typeface="+mn-cs"/>
            </a:endParaRPr>
          </a:p>
          <a:p>
            <a:pPr marL="0" indent="0">
              <a:lnSpc>
                <a:spcPct val="100000"/>
              </a:lnSpc>
              <a:buFontTx/>
              <a:buNone/>
            </a:pPr>
            <a:r>
              <a:rPr lang="en-AU" sz="1400" kern="1200" dirty="0">
                <a:solidFill>
                  <a:schemeClr val="tx1"/>
                </a:solidFill>
                <a:effectLst/>
                <a:latin typeface="+mn-lt"/>
                <a:ea typeface="+mn-ea"/>
                <a:cs typeface="+mn-cs"/>
              </a:rPr>
              <a:t>Responses to this RFT must be lodged before the closing date and time</a:t>
            </a:r>
            <a:r>
              <a:rPr lang="en-AU" sz="1400" kern="1200" baseline="0" dirty="0">
                <a:solidFill>
                  <a:schemeClr val="tx1"/>
                </a:solidFill>
                <a:effectLst/>
                <a:latin typeface="+mn-lt"/>
                <a:ea typeface="+mn-ea"/>
                <a:cs typeface="+mn-cs"/>
              </a:rPr>
              <a:t> of 12.00 noon (Canberra time) on </a:t>
            </a:r>
            <a:r>
              <a:rPr lang="en-AU" sz="1400" strike="noStrike" kern="1200" baseline="0" dirty="0">
                <a:solidFill>
                  <a:schemeClr val="tx1"/>
                </a:solidFill>
                <a:effectLst/>
                <a:latin typeface="+mn-lt"/>
                <a:ea typeface="+mn-ea"/>
                <a:cs typeface="+mn-cs"/>
              </a:rPr>
              <a:t>Tuesday 11 December 2018</a:t>
            </a:r>
            <a:r>
              <a:rPr lang="en-AU" sz="1400" kern="1200" baseline="0" dirty="0">
                <a:solidFill>
                  <a:schemeClr val="tx1"/>
                </a:solidFill>
                <a:effectLst/>
                <a:latin typeface="+mn-lt"/>
                <a:ea typeface="+mn-ea"/>
                <a:cs typeface="+mn-cs"/>
              </a:rPr>
              <a:t>. </a:t>
            </a:r>
            <a:endParaRPr lang="en-AU"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400" b="0" kern="1200" dirty="0">
                <a:solidFill>
                  <a:schemeClr val="tx1"/>
                </a:solidFill>
                <a:effectLst/>
                <a:latin typeface="+mn-lt"/>
                <a:ea typeface="+mn-ea"/>
                <a:cs typeface="+mn-cs"/>
              </a:rPr>
              <a:t>Respondents must allow sufficient time to complete the lodgement of their response prior to the closing date and time </a:t>
            </a:r>
            <a:r>
              <a:rPr lang="en-AU" sz="1400" b="0" kern="1200" dirty="0">
                <a:solidFill>
                  <a:schemeClr val="tx1"/>
                </a:solidFill>
                <a:effectLst/>
                <a:ea typeface="+mn-ea"/>
                <a:cs typeface="+mn-cs"/>
              </a:rPr>
              <a:t>and should allow enough time to resolve any issue that may arise</a:t>
            </a:r>
            <a:r>
              <a:rPr lang="en-AU" sz="1400" b="0" kern="1200" dirty="0">
                <a:solidFill>
                  <a:schemeClr val="tx1"/>
                </a:solidFill>
                <a:effectLst/>
                <a:latin typeface="+mn-lt"/>
                <a:ea typeface="+mn-ea"/>
                <a:cs typeface="+mn-cs"/>
              </a:rPr>
              <a:t>.</a:t>
            </a:r>
            <a:r>
              <a:rPr lang="en-AU" sz="1400" b="0" kern="1200" baseline="0" dirty="0">
                <a:solidFill>
                  <a:schemeClr val="tx1"/>
                </a:solidFill>
                <a:effectLst/>
                <a:latin typeface="+mn-lt"/>
                <a:ea typeface="+mn-ea"/>
                <a:cs typeface="+mn-cs"/>
              </a:rPr>
              <a:t> </a:t>
            </a:r>
            <a:r>
              <a:rPr lang="en-AU" sz="1400" b="0" kern="1200" dirty="0">
                <a:solidFill>
                  <a:schemeClr val="tx1"/>
                </a:solidFill>
                <a:effectLst/>
                <a:latin typeface="+mn-lt"/>
                <a:ea typeface="+mn-ea"/>
                <a:cs typeface="+mn-cs"/>
              </a:rPr>
              <a:t>The 360Pro tender response portal will not accept responses after the closing date and time.</a:t>
            </a:r>
          </a:p>
          <a:p>
            <a:pPr marL="0" indent="0">
              <a:lnSpc>
                <a:spcPct val="100000"/>
              </a:lnSpc>
              <a:buFontTx/>
              <a:buNone/>
            </a:pPr>
            <a:endParaRPr lang="en-AU" sz="14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mn-ea"/>
                <a:cs typeface="+mn-cs"/>
              </a:rPr>
              <a:t>The department will not accept a late response, unless the response is late due solely to mishandling by the department.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36</a:t>
            </a:fld>
            <a:endParaRPr lang="en-AU" dirty="0">
              <a:solidFill>
                <a:prstClr val="black"/>
              </a:solidFill>
            </a:endParaRPr>
          </a:p>
        </p:txBody>
      </p:sp>
    </p:spTree>
    <p:extLst>
      <p:ext uri="{BB962C8B-B14F-4D97-AF65-F5344CB8AC3E}">
        <p14:creationId xmlns:p14="http://schemas.microsoft.com/office/powerpoint/2010/main" val="2394986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a:xfrm>
            <a:off x="679768" y="4715153"/>
            <a:ext cx="5438140" cy="4496638"/>
          </a:xfrm>
        </p:spPr>
        <p:txBody>
          <a:bodyPr/>
          <a:lstStyle/>
          <a:p>
            <a:r>
              <a:rPr lang="en-AU" sz="1400" noProof="0" dirty="0"/>
              <a:t>I would now like to draw your attention to the key dates that are listed on the slide.</a:t>
            </a:r>
          </a:p>
          <a:p>
            <a:endParaRPr lang="en-AU" sz="1400" noProof="0" dirty="0"/>
          </a:p>
          <a:p>
            <a:r>
              <a:rPr lang="en-AU" sz="1400" noProof="0" dirty="0"/>
              <a:t>The Request for Tender was released on </a:t>
            </a:r>
            <a:r>
              <a:rPr lang="en-AU" sz="1400" strike="noStrike" baseline="0" noProof="0" dirty="0"/>
              <a:t>Friday 16 November 2018</a:t>
            </a:r>
            <a:r>
              <a:rPr lang="en-AU" sz="1400" noProof="0" dirty="0"/>
              <a:t>.</a:t>
            </a:r>
          </a:p>
          <a:p>
            <a:endParaRPr lang="en-AU" sz="1400" noProof="0" dirty="0"/>
          </a:p>
          <a:p>
            <a:r>
              <a:rPr lang="en-AU" sz="1400" noProof="0" dirty="0"/>
              <a:t>The closing time and date for Request for Tender submissions is 12.00 noon</a:t>
            </a:r>
            <a:r>
              <a:rPr lang="en-AU" sz="1400" baseline="0" noProof="0" dirty="0"/>
              <a:t> (Canberra time) </a:t>
            </a:r>
            <a:r>
              <a:rPr lang="en-AU" sz="1400" noProof="0" dirty="0"/>
              <a:t>on </a:t>
            </a:r>
            <a:r>
              <a:rPr lang="en-AU" sz="1400" strike="noStrike" noProof="0" dirty="0"/>
              <a:t>Tuesday</a:t>
            </a:r>
            <a:r>
              <a:rPr lang="en-AU" sz="1400" strike="noStrike" baseline="0" noProof="0" dirty="0"/>
              <a:t> 11 December 2018</a:t>
            </a:r>
            <a:r>
              <a:rPr lang="en-AU" sz="1400" noProof="0" dirty="0"/>
              <a:t>.</a:t>
            </a:r>
          </a:p>
          <a:p>
            <a:endParaRPr lang="en-AU" sz="1400" noProof="0" dirty="0"/>
          </a:p>
          <a:p>
            <a:r>
              <a:rPr lang="en-AU" sz="1400" noProof="0" dirty="0"/>
              <a:t>It is intended that Notification of outcomes and Dispatch of Deeds will occur in earl</a:t>
            </a:r>
            <a:r>
              <a:rPr lang="en-AU" sz="1400" baseline="0" noProof="0" dirty="0"/>
              <a:t>y </a:t>
            </a:r>
            <a:r>
              <a:rPr lang="en-AU" sz="1400" noProof="0" dirty="0"/>
              <a:t>April 2019.</a:t>
            </a:r>
          </a:p>
          <a:p>
            <a:endParaRPr lang="en-AU" sz="1400" noProof="0" dirty="0"/>
          </a:p>
          <a:p>
            <a:r>
              <a:rPr lang="en-AU" sz="1400" noProof="0" dirty="0"/>
              <a:t>Successful Respondents will commence delivery of services under the Deed from 1 July 2019.</a:t>
            </a:r>
          </a:p>
        </p:txBody>
      </p:sp>
      <p:sp>
        <p:nvSpPr>
          <p:cNvPr id="4" name="Slide Number Placeholder 3"/>
          <p:cNvSpPr>
            <a:spLocks noGrp="1"/>
          </p:cNvSpPr>
          <p:nvPr>
            <p:ph type="sldNum" sz="quarter" idx="10"/>
          </p:nvPr>
        </p:nvSpPr>
        <p:spPr/>
        <p:txBody>
          <a:bodyPr/>
          <a:lstStyle/>
          <a:p>
            <a:fld id="{795DCB7C-4DED-4831-87B5-168AB567D7BA}" type="slidenum">
              <a:rPr lang="en-AU" smtClean="0"/>
              <a:t>37</a:t>
            </a:fld>
            <a:endParaRPr lang="en-AU" dirty="0"/>
          </a:p>
        </p:txBody>
      </p:sp>
    </p:spTree>
    <p:extLst>
      <p:ext uri="{BB962C8B-B14F-4D97-AF65-F5344CB8AC3E}">
        <p14:creationId xmlns:p14="http://schemas.microsoft.com/office/powerpoint/2010/main" val="7303332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9925" y="558800"/>
            <a:ext cx="5457825" cy="4094163"/>
          </a:xfrm>
        </p:spPr>
      </p:sp>
      <p:sp>
        <p:nvSpPr>
          <p:cNvPr id="3" name="Notes Placeholder 2"/>
          <p:cNvSpPr>
            <a:spLocks noGrp="1"/>
          </p:cNvSpPr>
          <p:nvPr>
            <p:ph type="body" idx="1"/>
          </p:nvPr>
        </p:nvSpPr>
        <p:spPr>
          <a:xfrm>
            <a:off x="679768" y="5098979"/>
            <a:ext cx="5438140" cy="4466987"/>
          </a:xfrm>
        </p:spPr>
        <p:txBody>
          <a:bodyPr>
            <a:normAutofit/>
          </a:bodyPr>
          <a:lstStyle/>
          <a:p>
            <a:r>
              <a:rPr lang="en-AU" sz="1400" noProof="0" dirty="0"/>
              <a:t>Further information regarding CTA can be obtained from the Request for Tender published on AusTender and 360Pro and the Frequently Asked Questions published on the </a:t>
            </a:r>
            <a:r>
              <a:rPr lang="en-AU" sz="1400" noProof="0" dirty="0" smtClean="0"/>
              <a:t>department’s </a:t>
            </a:r>
            <a:r>
              <a:rPr lang="en-AU" sz="1400" noProof="0" dirty="0"/>
              <a:t>Employment Services Purchasing Information webpage listed on the slide.</a:t>
            </a:r>
          </a:p>
          <a:p>
            <a:endParaRPr lang="en-AU" sz="1400" noProof="0" dirty="0"/>
          </a:p>
          <a:p>
            <a:r>
              <a:rPr lang="en-AU" sz="1400" noProof="0" dirty="0"/>
              <a:t>Respondents can also contact the Employment Services Purchasing Hotline as per the contact details on the slide. The Hotline can only provide information that is publicly available, and cannot provide interpretation or advice.</a:t>
            </a:r>
          </a:p>
          <a:p>
            <a:endParaRPr lang="en-AU" sz="1400" noProof="0" dirty="0"/>
          </a:p>
          <a:p>
            <a:r>
              <a:rPr lang="en-AU" sz="1400" noProof="0" dirty="0"/>
              <a:t>The department also has a complaints handling process in place for purchasing processes. Any concerns about the probity or integrity of Career Transition Assistance 2019-2021 purchasing process can be raised with the internal legal adviser, Luke de Jong via the email address on this slide. Where appropriate, complaints will be referred to the external Probity Adviser, the law firm Maddocks.</a:t>
            </a:r>
          </a:p>
        </p:txBody>
      </p:sp>
      <p:sp>
        <p:nvSpPr>
          <p:cNvPr id="4" name="Slide Number Placeholder 3"/>
          <p:cNvSpPr>
            <a:spLocks noGrp="1"/>
          </p:cNvSpPr>
          <p:nvPr>
            <p:ph type="sldNum" sz="quarter" idx="10"/>
          </p:nvPr>
        </p:nvSpPr>
        <p:spPr/>
        <p:txBody>
          <a:bodyPr/>
          <a:lstStyle/>
          <a:p>
            <a:fld id="{39D1DD93-1CA4-4CB6-8822-528FC7829500}" type="slidenum">
              <a:rPr lang="en-AU" smtClean="0">
                <a:solidFill>
                  <a:prstClr val="black"/>
                </a:solidFill>
              </a:rPr>
              <a:pPr/>
              <a:t>38</a:t>
            </a:fld>
            <a:endParaRPr lang="en-AU" dirty="0">
              <a:solidFill>
                <a:prstClr val="black"/>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914400"/>
            <a:ext cx="4511675" cy="3382963"/>
          </a:xfrm>
        </p:spPr>
      </p:sp>
      <p:sp>
        <p:nvSpPr>
          <p:cNvPr id="3" name="Notes Placeholder 2"/>
          <p:cNvSpPr>
            <a:spLocks noGrp="1"/>
          </p:cNvSpPr>
          <p:nvPr>
            <p:ph type="body" idx="1"/>
          </p:nvPr>
        </p:nvSpPr>
        <p:spPr>
          <a:xfrm>
            <a:off x="679768" y="4715154"/>
            <a:ext cx="5438140" cy="3560534"/>
          </a:xfrm>
        </p:spPr>
        <p:txBody>
          <a:bodyPr/>
          <a:lstStyle/>
          <a:p>
            <a:pPr>
              <a:lnSpc>
                <a:spcPct val="100000"/>
              </a:lnSpc>
            </a:pPr>
            <a:r>
              <a:rPr lang="en-AU" sz="1400" noProof="0" dirty="0" smtClean="0"/>
              <a:t>If </a:t>
            </a:r>
            <a:r>
              <a:rPr lang="en-AU" sz="1400" noProof="0" dirty="0"/>
              <a:t>you have </a:t>
            </a:r>
            <a:r>
              <a:rPr lang="en-AU" sz="1400" noProof="0" dirty="0" smtClean="0"/>
              <a:t>questions please submit </a:t>
            </a:r>
            <a:r>
              <a:rPr lang="en-AU" sz="1400" noProof="0" dirty="0"/>
              <a:t>these through the Employment Services Purchasing Hotline</a:t>
            </a:r>
            <a:r>
              <a:rPr lang="en-AU" sz="1400" noProof="0" dirty="0" smtClean="0"/>
              <a:t>.</a:t>
            </a:r>
            <a:endParaRPr lang="en-AU" sz="1400" noProof="0" dirty="0"/>
          </a:p>
        </p:txBody>
      </p:sp>
      <p:sp>
        <p:nvSpPr>
          <p:cNvPr id="4" name="Slide Number Placeholder 3"/>
          <p:cNvSpPr>
            <a:spLocks noGrp="1"/>
          </p:cNvSpPr>
          <p:nvPr>
            <p:ph type="sldNum" sz="quarter" idx="10"/>
          </p:nvPr>
        </p:nvSpPr>
        <p:spPr/>
        <p:txBody>
          <a:bodyPr/>
          <a:lstStyle/>
          <a:p>
            <a:fld id="{DC711191-A074-4782-A0F5-6E3C03D3DAA2}" type="slidenum">
              <a:rPr lang="en-AU" smtClean="0">
                <a:solidFill>
                  <a:prstClr val="black"/>
                </a:solidFill>
              </a:rPr>
              <a:pPr/>
              <a:t>39</a:t>
            </a:fld>
            <a:endParaRPr lang="en-AU" dirty="0">
              <a:solidFill>
                <a:prstClr val="black"/>
              </a:solidFill>
            </a:endParaRPr>
          </a:p>
        </p:txBody>
      </p:sp>
    </p:spTree>
    <p:extLst>
      <p:ext uri="{BB962C8B-B14F-4D97-AF65-F5344CB8AC3E}">
        <p14:creationId xmlns:p14="http://schemas.microsoft.com/office/powerpoint/2010/main" val="3526780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indent="0">
              <a:lnSpc>
                <a:spcPct val="100000"/>
              </a:lnSpc>
              <a:spcAft>
                <a:spcPts val="0"/>
              </a:spcAft>
              <a:buFont typeface="Arial" panose="020B0604020202020204" pitchFamily="34" charset="0"/>
              <a:buNone/>
            </a:pPr>
            <a:r>
              <a:rPr lang="en-US" sz="1400" noProof="0" dirty="0"/>
              <a:t>As part of the 2018-19 Federal Budget More Choices for a Longer Life Package, it was announced that CTA would be available nationally from 1 July 2019. The Australian Government also announced it will lower the eligibility age from 50 years and over, to 45 years and over. This aligns with other initiatives targeting those aged 45 years and over in the More Choices for a Longer Life Package.</a:t>
            </a:r>
          </a:p>
          <a:p>
            <a:pPr marL="0" indent="0">
              <a:lnSpc>
                <a:spcPct val="100000"/>
              </a:lnSpc>
              <a:spcAft>
                <a:spcPts val="0"/>
              </a:spcAft>
              <a:buFont typeface="Arial" panose="020B0604020202020204" pitchFamily="34" charset="0"/>
              <a:buNone/>
            </a:pPr>
            <a:endParaRPr lang="en-US" sz="1400" noProof="0" dirty="0"/>
          </a:p>
          <a:p>
            <a:pPr marL="0" indent="0">
              <a:lnSpc>
                <a:spcPct val="100000"/>
              </a:lnSpc>
              <a:spcAft>
                <a:spcPts val="0"/>
              </a:spcAft>
              <a:buFont typeface="Arial" panose="020B0604020202020204" pitchFamily="34" charset="0"/>
              <a:buNone/>
            </a:pPr>
            <a:r>
              <a:rPr lang="en-US" sz="1400" noProof="0" dirty="0"/>
              <a:t>CTA will provide opportunities for mature age people to identify and articulate transferable skills, increase job readiness and target job search to local industries and available jobs.</a:t>
            </a:r>
          </a:p>
          <a:p>
            <a:pPr marL="0" indent="0">
              <a:lnSpc>
                <a:spcPct val="100000"/>
              </a:lnSpc>
              <a:spcAft>
                <a:spcPts val="0"/>
              </a:spcAft>
              <a:buFont typeface="Arial" panose="020B0604020202020204" pitchFamily="34" charset="0"/>
              <a:buNone/>
            </a:pPr>
            <a:endParaRPr lang="en-US" sz="1400" noProof="0" dirty="0"/>
          </a:p>
          <a:p>
            <a:pPr marL="0" indent="0">
              <a:lnSpc>
                <a:spcPct val="100000"/>
              </a:lnSpc>
              <a:spcAft>
                <a:spcPts val="0"/>
              </a:spcAft>
              <a:buFont typeface="Arial" panose="020B0604020202020204" pitchFamily="34" charset="0"/>
              <a:buNone/>
            </a:pPr>
            <a:r>
              <a:rPr lang="en-US" sz="1400" noProof="0" dirty="0"/>
              <a:t>The CTA Request for Tender opened on Friday 16 November 2018 and closes at 12.00 noon (Canberra time) on Tuesday </a:t>
            </a:r>
            <a:r>
              <a:rPr lang="en-US" sz="1400" strike="noStrike" noProof="0" dirty="0"/>
              <a:t>11 December 2018</a:t>
            </a:r>
            <a:r>
              <a:rPr lang="en-US" sz="1400" noProof="0" dirty="0"/>
              <a:t>.</a:t>
            </a:r>
          </a:p>
          <a:p>
            <a:pPr marL="0" indent="0">
              <a:lnSpc>
                <a:spcPct val="100000"/>
              </a:lnSpc>
              <a:spcAft>
                <a:spcPts val="0"/>
              </a:spcAft>
              <a:buFont typeface="Arial" panose="020B0604020202020204" pitchFamily="34" charset="0"/>
              <a:buNone/>
            </a:pPr>
            <a:endParaRPr lang="en-US" sz="1400" noProof="0" dirty="0"/>
          </a:p>
          <a:p>
            <a:pPr marL="0" indent="0">
              <a:lnSpc>
                <a:spcPct val="100000"/>
              </a:lnSpc>
              <a:spcAft>
                <a:spcPts val="0"/>
              </a:spcAft>
              <a:buFont typeface="Arial" panose="020B0604020202020204" pitchFamily="34" charset="0"/>
              <a:buNone/>
            </a:pPr>
            <a:r>
              <a:rPr lang="en-US" sz="1400" noProof="0" dirty="0"/>
              <a:t>Further information can be found in the Request for Tender and the Frequently Asked Questions document available from the Employment Services Purchasing Information webpage.</a:t>
            </a:r>
          </a:p>
          <a:p>
            <a:pPr marL="0" indent="0">
              <a:lnSpc>
                <a:spcPct val="100000"/>
              </a:lnSpc>
              <a:spcAft>
                <a:spcPts val="0"/>
              </a:spcAft>
              <a:buFont typeface="Arial" panose="020B0604020202020204" pitchFamily="34" charset="0"/>
              <a:buNone/>
            </a:pPr>
            <a:endParaRPr lang="en-US" sz="1400" noProof="0" dirty="0"/>
          </a:p>
          <a:p>
            <a:pPr marL="0" indent="0">
              <a:lnSpc>
                <a:spcPct val="100000"/>
              </a:lnSpc>
              <a:spcAft>
                <a:spcPts val="0"/>
              </a:spcAft>
              <a:buFont typeface="Arial" panose="020B0604020202020204" pitchFamily="34" charset="0"/>
              <a:buNone/>
            </a:pPr>
            <a:r>
              <a:rPr lang="en-US" sz="1400" noProof="0" dirty="0"/>
              <a:t>Appendix D of the Request for Tender provides details of Employment Regions.</a:t>
            </a:r>
            <a:r>
              <a:rPr lang="en-US" sz="1400" baseline="0" noProof="0" dirty="0"/>
              <a:t> The CTA Request for Tender </a:t>
            </a:r>
            <a:r>
              <a:rPr lang="en-US" sz="1400" noProof="0" dirty="0"/>
              <a:t>excludes the 5 trial regions</a:t>
            </a:r>
            <a:r>
              <a:rPr lang="en-US" sz="1400" baseline="0" noProof="0" dirty="0"/>
              <a:t> and Norfolk Island</a:t>
            </a:r>
            <a:r>
              <a:rPr lang="en-US" sz="1400" noProof="0" dirty="0"/>
              <a:t>.</a:t>
            </a:r>
          </a:p>
          <a:p>
            <a:pPr marL="0" indent="0">
              <a:lnSpc>
                <a:spcPct val="100000"/>
              </a:lnSpc>
              <a:spcAft>
                <a:spcPts val="0"/>
              </a:spcAft>
              <a:buFont typeface="Arial" panose="020B0604020202020204" pitchFamily="34" charset="0"/>
              <a:buNone/>
            </a:pPr>
            <a:endParaRPr lang="en-AU" sz="1400" noProof="0" dirty="0"/>
          </a:p>
          <a:p>
            <a:pPr marL="0" indent="0">
              <a:lnSpc>
                <a:spcPct val="100000"/>
              </a:lnSpc>
              <a:spcAft>
                <a:spcPts val="0"/>
              </a:spcAft>
              <a:buFont typeface="Arial" panose="020B0604020202020204" pitchFamily="34" charset="0"/>
              <a:buNone/>
            </a:pPr>
            <a:endParaRPr lang="en-AU" sz="1400" noProof="0" dirty="0"/>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4</a:t>
            </a:fld>
            <a:endParaRPr lang="en-AU" dirty="0">
              <a:solidFill>
                <a:prstClr val="black"/>
              </a:solidFill>
            </a:endParaRPr>
          </a:p>
        </p:txBody>
      </p:sp>
    </p:spTree>
    <p:extLst>
      <p:ext uri="{BB962C8B-B14F-4D97-AF65-F5344CB8AC3E}">
        <p14:creationId xmlns:p14="http://schemas.microsoft.com/office/powerpoint/2010/main" val="232200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indent="0">
              <a:buFont typeface="Arial" panose="020B0604020202020204" pitchFamily="34" charset="0"/>
              <a:buNone/>
            </a:pPr>
            <a:r>
              <a:rPr lang="en-AU" sz="1400" b="0" noProof="0" dirty="0"/>
              <a:t>I would like to provide an overview of the objectives of CTA, noting that further detailed information on these objectives can be found in the Request</a:t>
            </a:r>
            <a:r>
              <a:rPr lang="en-AU" sz="1400" b="0" baseline="0" noProof="0" dirty="0"/>
              <a:t> for Tender</a:t>
            </a:r>
            <a:r>
              <a:rPr lang="en-AU" sz="1400" b="0" noProof="0" dirty="0"/>
              <a:t> and the Frequently Asked Questions document.</a:t>
            </a:r>
          </a:p>
          <a:p>
            <a:pPr marL="0" indent="0">
              <a:buFont typeface="Arial" panose="020B0604020202020204" pitchFamily="34" charset="0"/>
              <a:buNone/>
            </a:pPr>
            <a:endParaRPr lang="en-AU" sz="1400" b="0" noProof="0" dirty="0"/>
          </a:p>
          <a:p>
            <a:pPr marL="0" indent="0">
              <a:buFont typeface="Arial" panose="020B0604020202020204" pitchFamily="34" charset="0"/>
              <a:buNone/>
            </a:pPr>
            <a:r>
              <a:rPr lang="en-AU" sz="1400" b="0" noProof="0" dirty="0"/>
              <a:t>The objectives of CTA are to provide a high quality and individually tailored service to Participants.</a:t>
            </a:r>
          </a:p>
          <a:p>
            <a:pPr marL="0" indent="0">
              <a:buFont typeface="Arial" panose="020B0604020202020204" pitchFamily="34" charset="0"/>
              <a:buNone/>
            </a:pPr>
            <a:endParaRPr lang="en-AU" sz="1400" b="0" noProof="0" dirty="0"/>
          </a:p>
          <a:p>
            <a:pPr marL="0" indent="0">
              <a:buFont typeface="Arial" panose="020B0604020202020204" pitchFamily="34" charset="0"/>
              <a:buNone/>
            </a:pPr>
            <a:r>
              <a:rPr lang="en-AU" sz="1400" b="0" noProof="0" dirty="0"/>
              <a:t>In particular, this will include:</a:t>
            </a:r>
          </a:p>
          <a:p>
            <a:pPr marL="176400" indent="-176400">
              <a:spcBef>
                <a:spcPts val="0"/>
              </a:spcBef>
              <a:spcAft>
                <a:spcPts val="0"/>
              </a:spcAft>
              <a:buFont typeface="Arial" panose="020B0604020202020204" pitchFamily="34" charset="0"/>
              <a:buChar char="•"/>
            </a:pPr>
            <a:r>
              <a:rPr lang="en-AU" sz="1400" b="0" noProof="0" dirty="0"/>
              <a:t>supporting Participants to increase their confidence in the skills and experience they already have, and increase their motivation and resilience to continue looking for work especially where they have been unemployed for some</a:t>
            </a:r>
            <a:r>
              <a:rPr lang="en-AU" sz="1400" b="0" baseline="0" noProof="0" dirty="0"/>
              <a:t> </a:t>
            </a:r>
            <a:r>
              <a:rPr lang="en-AU" sz="1400" b="0" noProof="0" dirty="0"/>
              <a:t>time or where they have been unsuccessful</a:t>
            </a:r>
            <a:r>
              <a:rPr lang="en-AU" sz="1400" b="0" baseline="0" noProof="0" dirty="0"/>
              <a:t> in applying for jobs</a:t>
            </a:r>
            <a:endParaRPr lang="en-AU" sz="1400" b="0" noProof="0" dirty="0"/>
          </a:p>
          <a:p>
            <a:pPr marL="176400" indent="-176400">
              <a:spcBef>
                <a:spcPts val="0"/>
              </a:spcBef>
              <a:spcAft>
                <a:spcPts val="0"/>
              </a:spcAft>
              <a:buFont typeface="Arial" panose="020B0604020202020204" pitchFamily="34" charset="0"/>
              <a:buChar char="•"/>
            </a:pPr>
            <a:r>
              <a:rPr lang="en-AU" sz="1400" b="0" noProof="0" dirty="0"/>
              <a:t>helping Participants to increase their understanding of the opportunities available in their local labour market</a:t>
            </a:r>
          </a:p>
          <a:p>
            <a:pPr marL="176400" indent="-176400">
              <a:spcBef>
                <a:spcPts val="0"/>
              </a:spcBef>
              <a:spcAft>
                <a:spcPts val="0"/>
              </a:spcAft>
              <a:buFont typeface="Arial" panose="020B0604020202020204" pitchFamily="34" charset="0"/>
              <a:buChar char="•"/>
            </a:pPr>
            <a:r>
              <a:rPr lang="en-AU" sz="1400" b="0" noProof="0" dirty="0"/>
              <a:t>facilitating direct engagement with local </a:t>
            </a:r>
            <a:r>
              <a:rPr lang="en-AU" sz="1400" b="0" noProof="0" dirty="0" smtClean="0"/>
              <a:t>employers </a:t>
            </a:r>
            <a:r>
              <a:rPr lang="en-AU" sz="1400" b="0" noProof="0" dirty="0"/>
              <a:t>and explore different occupations and industries through industry visits and awareness sessions</a:t>
            </a:r>
          </a:p>
          <a:p>
            <a:pPr marL="176400" indent="-176400">
              <a:spcBef>
                <a:spcPts val="0"/>
              </a:spcBef>
              <a:spcAft>
                <a:spcPts val="0"/>
              </a:spcAft>
              <a:buFont typeface="Arial" panose="020B0604020202020204" pitchFamily="34" charset="0"/>
              <a:buChar char="•"/>
            </a:pPr>
            <a:r>
              <a:rPr lang="en-AU" sz="1400" b="0" noProof="0" dirty="0"/>
              <a:t>supporting Participants to better tailor their job applications</a:t>
            </a:r>
            <a:r>
              <a:rPr lang="en-AU" sz="1400" b="0" baseline="0" noProof="0" dirty="0"/>
              <a:t> to particular industries and </a:t>
            </a:r>
            <a:r>
              <a:rPr lang="en-AU" sz="1400" b="0" baseline="0" noProof="0" dirty="0" smtClean="0"/>
              <a:t>employers</a:t>
            </a:r>
            <a:endParaRPr lang="en-AU" sz="1400" b="0" noProof="0" dirty="0"/>
          </a:p>
          <a:p>
            <a:pPr marL="176400" marR="0" lvl="0" indent="-1764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b="0" noProof="0" dirty="0"/>
              <a:t>developing Participants’ basic Information and communications</a:t>
            </a:r>
            <a:r>
              <a:rPr lang="en-AU" sz="1400" b="0" baseline="0" noProof="0" dirty="0"/>
              <a:t> t</a:t>
            </a:r>
            <a:r>
              <a:rPr lang="en-AU" sz="1400" b="0" noProof="0" dirty="0"/>
              <a:t>echnology</a:t>
            </a:r>
            <a:r>
              <a:rPr lang="en-AU" sz="1400" b="0" baseline="0" noProof="0" dirty="0"/>
              <a:t> (or ICT)</a:t>
            </a:r>
            <a:r>
              <a:rPr lang="en-AU" sz="1400" b="0" noProof="0" dirty="0"/>
              <a:t> skills by</a:t>
            </a:r>
            <a:r>
              <a:rPr lang="en-AU" sz="1400" b="0" baseline="0" noProof="0" dirty="0"/>
              <a:t> providing Participants with core digital literacy capabilities required both to apply for and to work in a variety of workplaces</a:t>
            </a:r>
            <a:endParaRPr lang="en-AU" sz="1400" b="0" noProof="0" dirty="0"/>
          </a:p>
          <a:p>
            <a:pPr marL="176400" indent="-176400">
              <a:spcBef>
                <a:spcPts val="0"/>
              </a:spcBef>
              <a:spcAft>
                <a:spcPts val="0"/>
              </a:spcAft>
              <a:buFont typeface="Arial" panose="020B0604020202020204" pitchFamily="34" charset="0"/>
              <a:buChar char="•"/>
            </a:pPr>
            <a:r>
              <a:rPr lang="en-AU" sz="1400" b="0" noProof="0" dirty="0"/>
              <a:t>preparing a tailored Career Pathway Plan outlining the steps a Participant will need to pursue employment opportunities</a:t>
            </a:r>
            <a:r>
              <a:rPr lang="en-AU" sz="1400" b="0" baseline="0" noProof="0" dirty="0"/>
              <a:t> based on their transferable skills and the local labour market. This includes further training or education, recognising their life stage and goals</a:t>
            </a:r>
          </a:p>
          <a:p>
            <a:pPr marL="176400" indent="-176400">
              <a:spcBef>
                <a:spcPts val="0"/>
              </a:spcBef>
              <a:spcAft>
                <a:spcPts val="0"/>
              </a:spcAft>
              <a:buFont typeface="Arial" panose="020B0604020202020204" pitchFamily="34" charset="0"/>
              <a:buChar char="•"/>
            </a:pPr>
            <a:r>
              <a:rPr lang="en-AU" sz="1400" b="0" baseline="0" noProof="0" dirty="0"/>
              <a:t>providing practical assistance to help mature age people to increase their employability</a:t>
            </a:r>
            <a:endParaRPr lang="en-AU" sz="1400" b="0" noProof="0" dirty="0"/>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5</a:t>
            </a:fld>
            <a:endParaRPr lang="en-AU" dirty="0">
              <a:solidFill>
                <a:prstClr val="black"/>
              </a:solidFill>
            </a:endParaRPr>
          </a:p>
        </p:txBody>
      </p:sp>
    </p:spTree>
    <p:extLst>
      <p:ext uri="{BB962C8B-B14F-4D97-AF65-F5344CB8AC3E}">
        <p14:creationId xmlns:p14="http://schemas.microsoft.com/office/powerpoint/2010/main" val="2579126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b="0" noProof="0" dirty="0"/>
              <a:t>CTA course content</a:t>
            </a:r>
            <a:r>
              <a:rPr lang="en-AU" sz="1400" b="0" baseline="0" noProof="0" dirty="0"/>
              <a:t> </a:t>
            </a:r>
            <a:r>
              <a:rPr lang="en-AU" sz="1400" b="0" noProof="0" dirty="0"/>
              <a:t>comprises </a:t>
            </a:r>
            <a:r>
              <a:rPr lang="en-AU" sz="1400" b="0" baseline="0" noProof="0" dirty="0"/>
              <a:t>core components</a:t>
            </a:r>
            <a:r>
              <a:rPr lang="en-AU" sz="1400" b="0" kern="1200" baseline="0" noProof="0" dirty="0">
                <a:solidFill>
                  <a:schemeClr val="tx1"/>
                </a:solidFill>
                <a:effectLst/>
                <a:latin typeface="+mn-lt"/>
                <a:ea typeface="+mn-ea"/>
                <a:cs typeface="+mn-cs"/>
              </a:rPr>
              <a:t>. I will cover these components over the next few slides.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400" b="0" kern="1200" baseline="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b="0" kern="1200" baseline="0" noProof="0" dirty="0">
                <a:solidFill>
                  <a:schemeClr val="tx1"/>
                </a:solidFill>
                <a:effectLst/>
                <a:latin typeface="+mn-lt"/>
                <a:ea typeface="+mn-ea"/>
                <a:cs typeface="+mn-cs"/>
              </a:rPr>
              <a:t>Providers are expected to provide all of the core components of the CTA course content, however, they may sub-contract out any part of CTA. Further information about this can be found in the Request for Tender and the Frequently Asked Questions document.</a:t>
            </a:r>
          </a:p>
          <a:p>
            <a:pPr marL="0" lvl="0" indent="0">
              <a:spcBef>
                <a:spcPts val="0"/>
              </a:spcBef>
              <a:spcAft>
                <a:spcPts val="0"/>
              </a:spcAft>
              <a:buFont typeface="+mj-lt"/>
              <a:buNone/>
            </a:pPr>
            <a:endParaRPr lang="en-AU" sz="1400" b="0" u="none" baseline="0" noProof="0" dirty="0"/>
          </a:p>
          <a:p>
            <a:pPr marL="0" lvl="0" indent="0">
              <a:spcBef>
                <a:spcPts val="0"/>
              </a:spcBef>
              <a:spcAft>
                <a:spcPts val="0"/>
              </a:spcAft>
              <a:buFont typeface="+mj-lt"/>
              <a:buNone/>
            </a:pPr>
            <a:r>
              <a:rPr lang="en-AU" sz="1400" b="0" u="none" baseline="0" noProof="0" dirty="0"/>
              <a:t>The core components for the CTA course content that must be delivered, include:</a:t>
            </a:r>
          </a:p>
          <a:p>
            <a:pPr marL="176400" lvl="1" indent="-176400">
              <a:spcBef>
                <a:spcPts val="0"/>
              </a:spcBef>
              <a:spcAft>
                <a:spcPts val="0"/>
              </a:spcAft>
              <a:buFont typeface="Arial" panose="020B0604020202020204" pitchFamily="34" charset="0"/>
              <a:buChar char="•"/>
            </a:pPr>
            <a:r>
              <a:rPr lang="en-AU" sz="1400" b="0" u="none" baseline="0" noProof="0" dirty="0"/>
              <a:t>undertaking an individual Career Pathway Assessment for each Participant</a:t>
            </a:r>
          </a:p>
          <a:p>
            <a:pPr marL="176400" lvl="1" indent="-176400">
              <a:spcBef>
                <a:spcPts val="0"/>
              </a:spcBef>
              <a:spcAft>
                <a:spcPts val="0"/>
              </a:spcAft>
              <a:buFont typeface="Arial" panose="020B0604020202020204" pitchFamily="34" charset="0"/>
              <a:buChar char="•"/>
            </a:pPr>
            <a:r>
              <a:rPr lang="en-AU" sz="1400" b="0" u="none" baseline="0" noProof="0" dirty="0"/>
              <a:t>exploring Participant’s goals and motivations</a:t>
            </a:r>
          </a:p>
          <a:p>
            <a:pPr marL="176400" lvl="1" indent="-176400">
              <a:spcBef>
                <a:spcPts val="0"/>
              </a:spcBef>
              <a:spcAft>
                <a:spcPts val="0"/>
              </a:spcAft>
              <a:buFont typeface="Arial" panose="020B0604020202020204" pitchFamily="34" charset="0"/>
              <a:buChar char="•"/>
            </a:pPr>
            <a:r>
              <a:rPr lang="en-AU" sz="1400" b="0" u="none" baseline="0" noProof="0" dirty="0"/>
              <a:t>understanding the local job market and identifying suitable opportunities</a:t>
            </a:r>
          </a:p>
          <a:p>
            <a:pPr marL="176400" lvl="1" indent="-176400" algn="l" defTabSz="914400" rtl="0" eaLnBrk="1" latinLnBrk="0" hangingPunct="1">
              <a:spcBef>
                <a:spcPts val="0"/>
              </a:spcBef>
              <a:spcAft>
                <a:spcPts val="0"/>
              </a:spcAft>
              <a:buFont typeface="Arial" panose="020B0604020202020204" pitchFamily="34" charset="0"/>
              <a:buChar char="•"/>
            </a:pPr>
            <a:r>
              <a:rPr lang="en-AU" sz="1400" b="0" u="none" kern="1200" baseline="0" noProof="0" dirty="0">
                <a:solidFill>
                  <a:schemeClr val="tx1"/>
                </a:solidFill>
                <a:latin typeface="+mn-lt"/>
                <a:ea typeface="+mn-ea"/>
                <a:cs typeface="+mn-cs"/>
              </a:rPr>
              <a:t>exploring and translating the Participant’s transferable skills</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6</a:t>
            </a:fld>
            <a:endParaRPr lang="en-AU" dirty="0">
              <a:solidFill>
                <a:prstClr val="black"/>
              </a:solidFill>
            </a:endParaRPr>
          </a:p>
        </p:txBody>
      </p:sp>
    </p:spTree>
    <p:extLst>
      <p:ext uri="{BB962C8B-B14F-4D97-AF65-F5344CB8AC3E}">
        <p14:creationId xmlns:p14="http://schemas.microsoft.com/office/powerpoint/2010/main" val="3954228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lvl="1" indent="0">
              <a:buFont typeface="Arial" panose="020B0604020202020204" pitchFamily="34" charset="0"/>
              <a:buNone/>
            </a:pPr>
            <a:r>
              <a:rPr lang="en-AU" sz="1400" u="none" baseline="0" noProof="0" dirty="0"/>
              <a:t>(Core components continued)….. </a:t>
            </a:r>
          </a:p>
          <a:p>
            <a:pPr marL="176400" lvl="1" indent="-176400" algn="l" defTabSz="914400" rtl="0" eaLnBrk="1" latinLnBrk="0" hangingPunct="1">
              <a:spcBef>
                <a:spcPts val="0"/>
              </a:spcBef>
              <a:spcAft>
                <a:spcPts val="0"/>
              </a:spcAft>
              <a:buFont typeface="Arial" panose="020B0604020202020204" pitchFamily="34" charset="0"/>
              <a:buChar char="•"/>
            </a:pPr>
            <a:r>
              <a:rPr lang="en-AU" sz="1400" b="0" u="none" kern="1200" baseline="0" noProof="0" dirty="0">
                <a:solidFill>
                  <a:schemeClr val="tx1"/>
                </a:solidFill>
                <a:latin typeface="+mn-lt"/>
                <a:ea typeface="+mn-ea"/>
                <a:cs typeface="+mn-cs"/>
              </a:rPr>
              <a:t>reviewing, improving and tailoring resumes</a:t>
            </a:r>
          </a:p>
          <a:p>
            <a:pPr marL="176400" lvl="1" indent="-176400" algn="l" defTabSz="914400" rtl="0" eaLnBrk="1" latinLnBrk="0" hangingPunct="1">
              <a:spcBef>
                <a:spcPts val="0"/>
              </a:spcBef>
              <a:spcAft>
                <a:spcPts val="0"/>
              </a:spcAft>
              <a:buFont typeface="Arial" panose="020B0604020202020204" pitchFamily="34" charset="0"/>
              <a:buChar char="•"/>
            </a:pPr>
            <a:r>
              <a:rPr lang="en-AU" sz="1400" b="0" u="none" kern="1200" baseline="0" noProof="0" dirty="0">
                <a:solidFill>
                  <a:schemeClr val="tx1"/>
                </a:solidFill>
                <a:latin typeface="+mn-lt"/>
                <a:ea typeface="+mn-ea"/>
                <a:cs typeface="+mn-cs"/>
              </a:rPr>
              <a:t>navigating the </a:t>
            </a:r>
            <a:r>
              <a:rPr lang="en-AU" sz="1400" b="0" u="none" kern="1200" baseline="0" noProof="0" dirty="0" smtClean="0">
                <a:solidFill>
                  <a:schemeClr val="tx1"/>
                </a:solidFill>
                <a:latin typeface="+mn-lt"/>
                <a:ea typeface="+mn-ea"/>
                <a:cs typeface="+mn-cs"/>
              </a:rPr>
              <a:t>job </a:t>
            </a:r>
            <a:r>
              <a:rPr lang="en-AU" sz="1400" b="0" u="none" kern="1200" baseline="0" noProof="0" dirty="0">
                <a:solidFill>
                  <a:schemeClr val="tx1"/>
                </a:solidFill>
                <a:latin typeface="+mn-lt"/>
                <a:ea typeface="+mn-ea"/>
                <a:cs typeface="+mn-cs"/>
              </a:rPr>
              <a:t>application process</a:t>
            </a:r>
          </a:p>
          <a:p>
            <a:pPr marL="176400" lvl="1" indent="-176400" algn="l" defTabSz="914400" rtl="0" eaLnBrk="1" latinLnBrk="0" hangingPunct="1">
              <a:spcBef>
                <a:spcPts val="0"/>
              </a:spcBef>
              <a:spcAft>
                <a:spcPts val="0"/>
              </a:spcAft>
              <a:buFont typeface="Arial" panose="020B0604020202020204" pitchFamily="34" charset="0"/>
              <a:buChar char="•"/>
            </a:pPr>
            <a:r>
              <a:rPr lang="en-AU" sz="1400" b="0" u="none" kern="1200" baseline="0" noProof="0" dirty="0">
                <a:solidFill>
                  <a:schemeClr val="tx1"/>
                </a:solidFill>
                <a:latin typeface="+mn-lt"/>
                <a:ea typeface="+mn-ea"/>
                <a:cs typeface="+mn-cs"/>
              </a:rPr>
              <a:t>practising and enhancing interview skills</a:t>
            </a:r>
          </a:p>
          <a:p>
            <a:pPr marL="176400" lvl="1" indent="-176400" algn="l" defTabSz="914400" rtl="0" eaLnBrk="1" latinLnBrk="0" hangingPunct="1">
              <a:spcBef>
                <a:spcPts val="0"/>
              </a:spcBef>
              <a:spcAft>
                <a:spcPts val="0"/>
              </a:spcAft>
              <a:buFont typeface="Arial" panose="020B0604020202020204" pitchFamily="34" charset="0"/>
              <a:buChar char="•"/>
            </a:pPr>
            <a:r>
              <a:rPr lang="en-AU" sz="1400" b="0" u="none" kern="1200" baseline="0" noProof="0" dirty="0">
                <a:solidFill>
                  <a:schemeClr val="tx1"/>
                </a:solidFill>
                <a:latin typeface="+mn-lt"/>
                <a:ea typeface="+mn-ea"/>
                <a:cs typeface="+mn-cs"/>
              </a:rPr>
              <a:t>experiencing different industries</a:t>
            </a:r>
          </a:p>
          <a:p>
            <a:pPr marL="176400" lvl="1" indent="-176400" algn="l" defTabSz="914400" rtl="0" eaLnBrk="1" latinLnBrk="0" hangingPunct="1">
              <a:spcBef>
                <a:spcPts val="0"/>
              </a:spcBef>
              <a:spcAft>
                <a:spcPts val="0"/>
              </a:spcAft>
              <a:buFont typeface="Arial" panose="020B0604020202020204" pitchFamily="34" charset="0"/>
              <a:buChar char="•"/>
            </a:pPr>
            <a:r>
              <a:rPr lang="en-AU" sz="1400" b="0" u="none" kern="1200" baseline="0" noProof="0" dirty="0">
                <a:solidFill>
                  <a:schemeClr val="tx1"/>
                </a:solidFill>
                <a:latin typeface="+mn-lt"/>
                <a:ea typeface="+mn-ea"/>
                <a:cs typeface="+mn-cs"/>
              </a:rPr>
              <a:t>developing functional digital literacy</a:t>
            </a:r>
          </a:p>
          <a:p>
            <a:pPr marL="176400" lvl="1" indent="-176400" algn="l" defTabSz="914400" rtl="0" eaLnBrk="1" latinLnBrk="0" hangingPunct="1">
              <a:spcBef>
                <a:spcPts val="0"/>
              </a:spcBef>
              <a:spcAft>
                <a:spcPts val="0"/>
              </a:spcAft>
              <a:buFont typeface="Arial" panose="020B0604020202020204" pitchFamily="34" charset="0"/>
              <a:buChar char="•"/>
            </a:pPr>
            <a:r>
              <a:rPr lang="en-AU" sz="1400" b="0" u="none" kern="1200" baseline="0" noProof="0" dirty="0">
                <a:solidFill>
                  <a:schemeClr val="tx1"/>
                </a:solidFill>
                <a:latin typeface="+mn-lt"/>
                <a:ea typeface="+mn-ea"/>
                <a:cs typeface="+mn-cs"/>
              </a:rPr>
              <a:t>preparing a Career Pathway Plan</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7</a:t>
            </a:fld>
            <a:endParaRPr lang="en-AU" dirty="0">
              <a:solidFill>
                <a:prstClr val="black"/>
              </a:solidFill>
            </a:endParaRPr>
          </a:p>
        </p:txBody>
      </p:sp>
    </p:spTree>
    <p:extLst>
      <p:ext uri="{BB962C8B-B14F-4D97-AF65-F5344CB8AC3E}">
        <p14:creationId xmlns:p14="http://schemas.microsoft.com/office/powerpoint/2010/main" val="3637701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0450" y="609600"/>
            <a:ext cx="4676775" cy="3506788"/>
          </a:xfrm>
        </p:spPr>
      </p:sp>
      <p:sp>
        <p:nvSpPr>
          <p:cNvPr id="3" name="Notes Placeholder 2"/>
          <p:cNvSpPr>
            <a:spLocks noGrp="1"/>
          </p:cNvSpPr>
          <p:nvPr>
            <p:ph type="body" idx="1"/>
          </p:nvPr>
        </p:nvSpPr>
        <p:spPr>
          <a:xfrm>
            <a:off x="679768" y="4615776"/>
            <a:ext cx="5438140" cy="3083847"/>
          </a:xfrm>
        </p:spPr>
        <p: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u="none" baseline="0" noProof="0" dirty="0"/>
              <a:t>(Core components continued)….. </a:t>
            </a:r>
            <a:endParaRPr lang="en-US" sz="1400" b="0" u="none" baseline="0" noProof="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u="none" baseline="0" noProof="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u="none" baseline="0" noProof="0" dirty="0"/>
              <a:t>The Functional Digital Literacy component aims to help Participants build their confidence in the every-day use of the most common digital equipment, as well as prepare them for careers with a digital-focus. </a:t>
            </a:r>
          </a:p>
          <a:p>
            <a:pPr marL="0" lvl="1" indent="0">
              <a:spcBef>
                <a:spcPts val="0"/>
              </a:spcBef>
              <a:spcAft>
                <a:spcPts val="0"/>
              </a:spcAft>
              <a:buFont typeface="Arial" panose="020B0604020202020204" pitchFamily="34" charset="0"/>
              <a:buNone/>
            </a:pPr>
            <a:endParaRPr lang="en-US" sz="1400" b="0" u="none" baseline="0" noProof="0" dirty="0"/>
          </a:p>
          <a:p>
            <a:pPr marL="0" lvl="1" indent="0">
              <a:spcBef>
                <a:spcPts val="0"/>
              </a:spcBef>
              <a:spcAft>
                <a:spcPts val="0"/>
              </a:spcAft>
              <a:buFont typeface="Arial" panose="020B0604020202020204" pitchFamily="34" charset="0"/>
              <a:buNone/>
            </a:pPr>
            <a:r>
              <a:rPr lang="en-US" sz="1400" b="0" u="none" baseline="0" noProof="0" dirty="0"/>
              <a:t>At a minimum, the following components must be covered:</a:t>
            </a:r>
          </a:p>
          <a:p>
            <a:pPr marL="285750" lvl="1" indent="-285750">
              <a:spcBef>
                <a:spcPts val="0"/>
              </a:spcBef>
              <a:spcAft>
                <a:spcPts val="0"/>
              </a:spcAft>
              <a:buFont typeface="Arial" panose="020B0604020202020204" pitchFamily="34" charset="0"/>
              <a:buChar char="•"/>
            </a:pPr>
            <a:r>
              <a:rPr lang="en-US" sz="1400" b="0" u="none" baseline="0" noProof="0" dirty="0"/>
              <a:t>Getting online and using general search tools, including via social media websites</a:t>
            </a:r>
          </a:p>
          <a:p>
            <a:pPr marL="285750" lvl="1" indent="-285750">
              <a:spcBef>
                <a:spcPts val="0"/>
              </a:spcBef>
              <a:spcAft>
                <a:spcPts val="0"/>
              </a:spcAft>
              <a:buFont typeface="Arial" panose="020B0604020202020204" pitchFamily="34" charset="0"/>
              <a:buChar char="•"/>
            </a:pPr>
            <a:r>
              <a:rPr lang="en-US" sz="1400" b="0" u="none" baseline="0" noProof="0" dirty="0"/>
              <a:t>Responding to online interest through employment-oriented and social-networking platforms</a:t>
            </a:r>
          </a:p>
          <a:p>
            <a:pPr marL="285750" lvl="1" indent="-285750">
              <a:spcBef>
                <a:spcPts val="0"/>
              </a:spcBef>
              <a:spcAft>
                <a:spcPts val="0"/>
              </a:spcAft>
              <a:buFont typeface="Arial" panose="020B0604020202020204" pitchFamily="34" charset="0"/>
              <a:buChar char="•"/>
            </a:pPr>
            <a:r>
              <a:rPr lang="en-US" sz="1400" b="0" u="none" baseline="0" noProof="0" dirty="0"/>
              <a:t>Navigating smartphones and tablets</a:t>
            </a:r>
          </a:p>
          <a:p>
            <a:pPr marL="285750" lvl="1" indent="-285750">
              <a:spcBef>
                <a:spcPts val="0"/>
              </a:spcBef>
              <a:spcAft>
                <a:spcPts val="0"/>
              </a:spcAft>
              <a:buFont typeface="Arial" panose="020B0604020202020204" pitchFamily="34" charset="0"/>
              <a:buChar char="•"/>
            </a:pPr>
            <a:r>
              <a:rPr lang="en-US" sz="1400" b="0" u="none" baseline="0" noProof="0" dirty="0"/>
              <a:t>Basic desktop computer publishing</a:t>
            </a:r>
          </a:p>
          <a:p>
            <a:pPr marL="285750" lvl="1" indent="-285750">
              <a:spcBef>
                <a:spcPts val="0"/>
              </a:spcBef>
              <a:spcAft>
                <a:spcPts val="0"/>
              </a:spcAft>
              <a:buFont typeface="Arial" panose="020B0604020202020204" pitchFamily="34" charset="0"/>
              <a:buChar char="•"/>
            </a:pPr>
            <a:r>
              <a:rPr lang="en-US" sz="1400" b="0" u="none" baseline="0" noProof="0" dirty="0"/>
              <a:t>Setting up and using an email account (if required) to apply for jobs, and</a:t>
            </a:r>
          </a:p>
          <a:p>
            <a:pPr marL="285750" lvl="1" indent="-285750">
              <a:spcBef>
                <a:spcPts val="0"/>
              </a:spcBef>
              <a:spcAft>
                <a:spcPts val="0"/>
              </a:spcAft>
              <a:buFont typeface="Arial" panose="020B0604020202020204" pitchFamily="34" charset="0"/>
              <a:buChar char="•"/>
            </a:pPr>
            <a:r>
              <a:rPr lang="en-US" sz="1400" b="0" u="none" baseline="0" noProof="0" dirty="0"/>
              <a:t>Setting up and using a MyGov account and jobactive apps (if required).</a:t>
            </a:r>
          </a:p>
        </p:txBody>
      </p:sp>
      <p:sp>
        <p:nvSpPr>
          <p:cNvPr id="4" name="Slide Number Placeholder 3"/>
          <p:cNvSpPr>
            <a:spLocks noGrp="1"/>
          </p:cNvSpPr>
          <p:nvPr>
            <p:ph type="sldNum" sz="quarter" idx="10"/>
          </p:nvPr>
        </p:nvSpPr>
        <p:spPr/>
        <p:txBody>
          <a:bodyPr/>
          <a:lstStyle/>
          <a:p>
            <a:fld id="{7E65833B-0319-49ED-BF72-7B3D66524F5E}" type="slidenum">
              <a:rPr lang="en-AU" smtClean="0">
                <a:solidFill>
                  <a:prstClr val="black"/>
                </a:solidFill>
              </a:rPr>
              <a:pPr/>
              <a:t>8</a:t>
            </a:fld>
            <a:endParaRPr lang="en-AU" dirty="0">
              <a:solidFill>
                <a:prstClr val="black"/>
              </a:solidFill>
            </a:endParaRPr>
          </a:p>
        </p:txBody>
      </p:sp>
    </p:spTree>
    <p:extLst>
      <p:ext uri="{BB962C8B-B14F-4D97-AF65-F5344CB8AC3E}">
        <p14:creationId xmlns:p14="http://schemas.microsoft.com/office/powerpoint/2010/main" val="2007553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u="none" baseline="0" noProof="0" dirty="0"/>
              <a:t>(Core components continued)….. </a:t>
            </a:r>
            <a:endParaRPr lang="en-US" sz="1400" b="0" u="none" baseline="0" noProof="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u="none" baseline="0" noProof="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u="none" baseline="0" noProof="0" dirty="0"/>
              <a:t>A Career Pathway Plan will provide Participants with a clear plan of action outlining the steps the Participant will need to take to pursue employment or training opportunities based on the Participant’s transferable skills and the local labour market. </a:t>
            </a:r>
            <a:r>
              <a:rPr lang="en-AU" sz="1400" dirty="0">
                <a:effectLst/>
              </a:rPr>
              <a:t>A copy of the Career Pathway Plan will be provided to the Participant and their jobactive </a:t>
            </a:r>
            <a:r>
              <a:rPr lang="en-AU" sz="1400" dirty="0" smtClean="0">
                <a:effectLst/>
              </a:rPr>
              <a:t>provider</a:t>
            </a:r>
            <a:r>
              <a:rPr lang="en-AU" sz="1400" dirty="0">
                <a:effectLst/>
              </a:rPr>
              <a:t>. </a:t>
            </a:r>
            <a:endParaRPr lang="en-US" sz="1400" b="0" u="none" baseline="0" noProof="0" dirty="0"/>
          </a:p>
          <a:p>
            <a:pPr marL="0" lvl="1" indent="0">
              <a:spcBef>
                <a:spcPts val="0"/>
              </a:spcBef>
              <a:spcAft>
                <a:spcPts val="0"/>
              </a:spcAft>
              <a:buFont typeface="Arial" panose="020B0604020202020204" pitchFamily="34" charset="0"/>
              <a:buNone/>
            </a:pPr>
            <a:endParaRPr lang="en-US" sz="1400" b="0" u="none" baseline="0" noProof="0" dirty="0"/>
          </a:p>
          <a:p>
            <a:pPr marL="0" lvl="1" indent="0">
              <a:spcBef>
                <a:spcPts val="0"/>
              </a:spcBef>
              <a:spcAft>
                <a:spcPts val="0"/>
              </a:spcAft>
              <a:buFont typeface="Arial" panose="020B0604020202020204" pitchFamily="34" charset="0"/>
              <a:buNone/>
            </a:pPr>
            <a:r>
              <a:rPr lang="en-US" sz="1400" b="0" u="none" baseline="0" noProof="0" dirty="0"/>
              <a:t>At a minimum, the following components must be included in each Career Pathway Plan:</a:t>
            </a:r>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summary of the Participant’s transferable skills, identified strengths and experience relevant to these industries or jobs</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details of identified employment goals and motivation</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details of occupations and industries suitable for the Participant to apply for in their local labour market</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self-marketing plan with practical steps for how the Participant will market themselves to potential </a:t>
            </a:r>
            <a:r>
              <a:rPr lang="en-AU" sz="1200" kern="1200" dirty="0" smtClean="0">
                <a:solidFill>
                  <a:schemeClr val="tx1"/>
                </a:solidFill>
                <a:effectLst/>
                <a:latin typeface="+mn-lt"/>
                <a:ea typeface="+mn-ea"/>
                <a:cs typeface="+mn-cs"/>
              </a:rPr>
              <a:t>employers</a:t>
            </a:r>
          </a:p>
          <a:p>
            <a:pPr marL="171450" lvl="0" indent="-171450">
              <a:buFont typeface="Arial" panose="020B0604020202020204" pitchFamily="34" charset="0"/>
              <a:buChar char="•"/>
            </a:pPr>
            <a:r>
              <a:rPr lang="en-AU" sz="1200" kern="1200" dirty="0" smtClean="0">
                <a:effectLst/>
                <a:latin typeface="+mn-lt"/>
                <a:ea typeface="+mn-ea"/>
                <a:cs typeface="+mn-cs"/>
              </a:rPr>
              <a:t>access</a:t>
            </a:r>
            <a:r>
              <a:rPr lang="en-AU" sz="1200" kern="1200" baseline="0" dirty="0" smtClean="0">
                <a:effectLst/>
              </a:rPr>
              <a:t> to ongoing support, this requires the Facilitator to meet with each Participant at least twice within three months. </a:t>
            </a:r>
            <a:endParaRPr lang="en-AU" dirty="0">
              <a:effectLst/>
            </a:endParaRPr>
          </a:p>
          <a:p>
            <a:pPr marL="0" indent="0">
              <a:buFont typeface="Arial" panose="020B0604020202020204" pitchFamily="34" charset="0"/>
              <a:buNone/>
            </a:pP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795DCB7C-4DED-4831-87B5-168AB567D7BA}" type="slidenum">
              <a:rPr lang="en-AU" smtClean="0"/>
              <a:t>9</a:t>
            </a:fld>
            <a:endParaRPr lang="en-AU" dirty="0"/>
          </a:p>
        </p:txBody>
      </p:sp>
    </p:spTree>
    <p:extLst>
      <p:ext uri="{BB962C8B-B14F-4D97-AF65-F5344CB8AC3E}">
        <p14:creationId xmlns:p14="http://schemas.microsoft.com/office/powerpoint/2010/main" val="116362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6" name="Picture 2" descr="A background of orange, blue and aqua." title="Background"/>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2" y="128"/>
            <a:ext cx="9144001" cy="68577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577087"/>
            <a:ext cx="7772400" cy="1082551"/>
          </a:xfrm>
        </p:spPr>
        <p:txBody>
          <a:bodyPr/>
          <a:lstStyle>
            <a:lvl1pPr>
              <a:defRPr b="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489585"/>
            <a:ext cx="6400800" cy="3104838"/>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
        <p:nvSpPr>
          <p:cNvPr id="7" name="TextBox 6"/>
          <p:cNvSpPr txBox="1"/>
          <p:nvPr userDrawn="1"/>
        </p:nvSpPr>
        <p:spPr>
          <a:xfrm>
            <a:off x="274767" y="6286646"/>
            <a:ext cx="3384376" cy="307777"/>
          </a:xfrm>
          <a:prstGeom prst="rect">
            <a:avLst/>
          </a:prstGeom>
          <a:noFill/>
        </p:spPr>
        <p:txBody>
          <a:bodyPr wrap="square" rtlCol="0">
            <a:spAutoFit/>
          </a:bodyPr>
          <a:lstStyle/>
          <a:p>
            <a:r>
              <a:rPr lang="en-AU" sz="1400" dirty="0">
                <a:solidFill>
                  <a:srgbClr val="1E3D6B"/>
                </a:solidFill>
              </a:rPr>
              <a:t>www.jobs.gov.au</a:t>
            </a:r>
          </a:p>
        </p:txBody>
      </p:sp>
      <p:pic>
        <p:nvPicPr>
          <p:cNvPr id="11" name="Picture 3" descr="The official logo for the Australia Government Department of Jobs and Small Business." title="Departmental logo"/>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274767" y="545402"/>
            <a:ext cx="1942046" cy="867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14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60304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444714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12" y="128"/>
            <a:ext cx="9144001" cy="68577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577081"/>
            <a:ext cx="7772400" cy="1082551"/>
          </a:xfrm>
        </p:spPr>
        <p:txBody>
          <a:bodyPr/>
          <a:lstStyle>
            <a:lvl1pPr>
              <a:defRPr b="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489585"/>
            <a:ext cx="6400800" cy="3104838"/>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pic>
        <p:nvPicPr>
          <p:cNvPr id="1027" name="Picture 3" descr="H:\!Design Team\Resources\Logos and Style Guides\DE - Department of Employment\Stacked\Dept-Employment_Stacked_mono.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4781" y="404666"/>
            <a:ext cx="1189577" cy="98901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userDrawn="1"/>
        </p:nvSpPr>
        <p:spPr>
          <a:xfrm>
            <a:off x="179512" y="6289576"/>
            <a:ext cx="3384376" cy="307777"/>
          </a:xfrm>
          <a:prstGeom prst="rect">
            <a:avLst/>
          </a:prstGeom>
          <a:noFill/>
        </p:spPr>
        <p:txBody>
          <a:bodyPr wrap="square" rtlCol="0">
            <a:spAutoFit/>
          </a:bodyPr>
          <a:lstStyle/>
          <a:p>
            <a:r>
              <a:rPr lang="en-AU" sz="1400" dirty="0">
                <a:solidFill>
                  <a:srgbClr val="1E3D6B"/>
                </a:solidFill>
              </a:rPr>
              <a:t>www.employment.gov.au</a:t>
            </a:r>
          </a:p>
        </p:txBody>
      </p:sp>
    </p:spTree>
    <p:extLst>
      <p:ext uri="{BB962C8B-B14F-4D97-AF65-F5344CB8AC3E}">
        <p14:creationId xmlns:p14="http://schemas.microsoft.com/office/powerpoint/2010/main" val="1747149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274348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445256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97118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732094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7573613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4622943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4" y="273058"/>
            <a:ext cx="3008313" cy="1162051"/>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14" y="1435109"/>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53055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2546306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47"/>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7216156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3586609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2592978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 y="128"/>
            <a:ext cx="9144001" cy="68577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577076"/>
            <a:ext cx="7772400" cy="1082551"/>
          </a:xfrm>
        </p:spPr>
        <p:txBody>
          <a:bodyPr/>
          <a:lstStyle>
            <a:lvl1pPr>
              <a:defRPr b="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489585"/>
            <a:ext cx="6400800" cy="3104838"/>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
        <p:nvSpPr>
          <p:cNvPr id="7" name="TextBox 6"/>
          <p:cNvSpPr txBox="1"/>
          <p:nvPr userDrawn="1"/>
        </p:nvSpPr>
        <p:spPr>
          <a:xfrm>
            <a:off x="273600" y="6289576"/>
            <a:ext cx="3384376" cy="307777"/>
          </a:xfrm>
          <a:prstGeom prst="rect">
            <a:avLst/>
          </a:prstGeom>
          <a:noFill/>
        </p:spPr>
        <p:txBody>
          <a:bodyPr wrap="square" rtlCol="0">
            <a:spAutoFit/>
          </a:bodyPr>
          <a:lstStyle/>
          <a:p>
            <a:r>
              <a:rPr lang="en-AU" sz="1400" dirty="0">
                <a:solidFill>
                  <a:srgbClr val="1E3D6B"/>
                </a:solidFill>
              </a:rPr>
              <a:t>www.jobs.gov.au</a:t>
            </a:r>
          </a:p>
        </p:txBody>
      </p:sp>
      <p:pic>
        <p:nvPicPr>
          <p:cNvPr id="10" name="Picture 3"/>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274767" y="545402"/>
            <a:ext cx="1942046" cy="867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3646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7522639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115801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288638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3133793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1680702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10945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2345664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73053"/>
            <a:ext cx="3008313" cy="1162051"/>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6"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2096682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0741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1549832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4620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7469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97046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678165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2124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73065"/>
            <a:ext cx="3008313" cy="1162051"/>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19" y="143511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20653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53"/>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582077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0" y="-2433"/>
            <a:ext cx="9144000" cy="68577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1"/>
            <a:ext cx="8229600" cy="45259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41273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tretch>
            <a:fillRect/>
          </a:stretch>
        </p:blipFill>
        <p:spPr bwMode="auto">
          <a:xfrm>
            <a:off x="0" y="-2433"/>
            <a:ext cx="9144000" cy="68577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1"/>
            <a:ext cx="8229600" cy="45259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6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3"/>
          </p:nvPr>
        </p:nvSpPr>
        <p:spPr>
          <a:xfrm>
            <a:off x="3124200" y="635636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4"/>
          </p:nvPr>
        </p:nvSpPr>
        <p:spPr>
          <a:xfrm>
            <a:off x="6553200" y="635636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6975521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tretch>
            <a:fillRect/>
          </a:stretch>
        </p:blipFill>
        <p:spPr bwMode="auto">
          <a:xfrm>
            <a:off x="0" y="-2433"/>
            <a:ext cx="9144000" cy="68577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1"/>
            <a:ext cx="8229600" cy="45259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FDF2A-A6EC-4BB5-9DF8-34A97D1199C9}" type="datetimeFigureOut">
              <a:rPr lang="en-AU" smtClean="0">
                <a:solidFill>
                  <a:prstClr val="black">
                    <a:tint val="75000"/>
                  </a:prstClr>
                </a:solidFill>
              </a:rPr>
              <a:pPr/>
              <a:t>16/11/2018</a:t>
            </a:fld>
            <a:endParaRPr lang="en-AU" dirty="0">
              <a:solidFill>
                <a:prstClr val="black">
                  <a:tint val="75000"/>
                </a:prstClr>
              </a:solidFill>
            </a:endParaRPr>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5F7F6-AB6D-4ACC-8E56-A2416CB19979}"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499459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tinyurl.com/360Pro-employment" TargetMode="External"/><Relationship Id="rId7" Type="http://schemas.openxmlformats.org/officeDocument/2006/relationships/hyperlink" Target="mailto:uke.dejong@employment.gov.au" TargetMode="External"/><Relationship Id="rId2" Type="http://schemas.openxmlformats.org/officeDocument/2006/relationships/notesSlide" Target="../notesSlides/notesSlide38.xml"/><Relationship Id="rId1" Type="http://schemas.openxmlformats.org/officeDocument/2006/relationships/slideLayout" Target="../slideLayouts/slideLayout13.xml"/><Relationship Id="rId6" Type="http://schemas.openxmlformats.org/officeDocument/2006/relationships/hyperlink" Target="mailto:espurchasing@jobs.gov.au" TargetMode="External"/><Relationship Id="rId5" Type="http://schemas.openxmlformats.org/officeDocument/2006/relationships/hyperlink" Target="http://www.employment.gov.au/purchasing" TargetMode="External"/><Relationship Id="rId4" Type="http://schemas.openxmlformats.org/officeDocument/2006/relationships/hyperlink" Target="http://www.tenders.gov.au/"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988840"/>
            <a:ext cx="7772400" cy="1872208"/>
          </a:xfrm>
        </p:spPr>
        <p:txBody>
          <a:bodyPr>
            <a:normAutofit/>
          </a:bodyPr>
          <a:lstStyle/>
          <a:p>
            <a:r>
              <a:rPr lang="en-AU" dirty="0"/>
              <a:t>Career Transition Assistance (CTA) 2019-2021</a:t>
            </a:r>
          </a:p>
        </p:txBody>
      </p:sp>
      <p:sp>
        <p:nvSpPr>
          <p:cNvPr id="3" name="Subtitle 2"/>
          <p:cNvSpPr>
            <a:spLocks noGrp="1"/>
          </p:cNvSpPr>
          <p:nvPr>
            <p:ph type="subTitle" idx="1"/>
          </p:nvPr>
        </p:nvSpPr>
        <p:spPr>
          <a:xfrm>
            <a:off x="1297360" y="4437112"/>
            <a:ext cx="6400800" cy="936104"/>
          </a:xfrm>
        </p:spPr>
        <p:txBody>
          <a:bodyPr>
            <a:normAutofit/>
          </a:bodyPr>
          <a:lstStyle/>
          <a:p>
            <a:r>
              <a:rPr lang="en-AU" sz="4000" dirty="0"/>
              <a:t>Request for Tender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8304" y="566034"/>
            <a:ext cx="1663786" cy="736638"/>
          </a:xfrm>
          <a:prstGeom prst="rect">
            <a:avLst/>
          </a:prstGeom>
        </p:spPr>
      </p:pic>
    </p:spTree>
    <p:extLst>
      <p:ext uri="{BB962C8B-B14F-4D97-AF65-F5344CB8AC3E}">
        <p14:creationId xmlns:p14="http://schemas.microsoft.com/office/powerpoint/2010/main" val="1173037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solidFill>
                  <a:schemeClr val="accent1">
                    <a:lumMod val="75000"/>
                  </a:schemeClr>
                </a:solidFill>
              </a:rPr>
              <a:t>CTA Course Content (continued)</a:t>
            </a:r>
          </a:p>
        </p:txBody>
      </p:sp>
      <p:sp>
        <p:nvSpPr>
          <p:cNvPr id="3" name="Content Placeholder 2"/>
          <p:cNvSpPr>
            <a:spLocks noGrp="1"/>
          </p:cNvSpPr>
          <p:nvPr>
            <p:ph idx="1"/>
          </p:nvPr>
        </p:nvSpPr>
        <p:spPr>
          <a:xfrm>
            <a:off x="457200" y="1417638"/>
            <a:ext cx="8229600" cy="4525964"/>
          </a:xfrm>
        </p:spPr>
        <p:txBody>
          <a:bodyPr>
            <a:normAutofit/>
          </a:bodyPr>
          <a:lstStyle/>
          <a:p>
            <a:pPr marL="0" indent="0">
              <a:buNone/>
            </a:pPr>
            <a:r>
              <a:rPr lang="en-AU" dirty="0">
                <a:cs typeface="Arial" panose="020B0604020202020204" pitchFamily="34" charset="0"/>
              </a:rPr>
              <a:t>The Career Pathway Plan must include (cont.):</a:t>
            </a:r>
          </a:p>
          <a:p>
            <a:pPr marL="719138" lvl="0" indent="-457200"/>
            <a:r>
              <a:rPr lang="en-AU" sz="2800" dirty="0"/>
              <a:t>at least one of the following practical elements</a:t>
            </a:r>
          </a:p>
          <a:p>
            <a:pPr marL="1089025" lvl="1" indent="-457200">
              <a:buFont typeface="Courier New" panose="02070309020205020404" pitchFamily="49" charset="0"/>
              <a:buChar char="o"/>
            </a:pPr>
            <a:r>
              <a:rPr lang="en-AU" dirty="0"/>
              <a:t>suggestions for work experience placements </a:t>
            </a:r>
          </a:p>
          <a:p>
            <a:pPr marL="1089025" lvl="1" indent="-457200">
              <a:buFont typeface="Courier New" panose="02070309020205020404" pitchFamily="49" charset="0"/>
              <a:buChar char="o"/>
            </a:pPr>
            <a:r>
              <a:rPr lang="en-AU" dirty="0"/>
              <a:t>ongoing practise or development of skills acquired during participation in CTA (for example, practising computer skills at home or at the local library), or</a:t>
            </a:r>
          </a:p>
          <a:p>
            <a:pPr marL="1089025" lvl="1" indent="-457200">
              <a:buFont typeface="Courier New" panose="02070309020205020404" pitchFamily="49" charset="0"/>
              <a:buChar char="o"/>
            </a:pPr>
            <a:r>
              <a:rPr lang="en-AU" dirty="0"/>
              <a:t>options for relevant training courses, preferably free of charge.</a:t>
            </a:r>
          </a:p>
          <a:p>
            <a:pPr marL="0" indent="0">
              <a:buNone/>
            </a:pPr>
            <a:endParaRPr lang="en-AU" dirty="0"/>
          </a:p>
        </p:txBody>
      </p:sp>
    </p:spTree>
    <p:extLst>
      <p:ext uri="{BB962C8B-B14F-4D97-AF65-F5344CB8AC3E}">
        <p14:creationId xmlns:p14="http://schemas.microsoft.com/office/powerpoint/2010/main" val="3264897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Referral and Eligibility </a:t>
            </a:r>
          </a:p>
        </p:txBody>
      </p:sp>
      <p:sp>
        <p:nvSpPr>
          <p:cNvPr id="7" name="Content Placeholder 6"/>
          <p:cNvSpPr>
            <a:spLocks noGrp="1"/>
          </p:cNvSpPr>
          <p:nvPr>
            <p:ph idx="1"/>
          </p:nvPr>
        </p:nvSpPr>
        <p:spPr>
          <a:xfrm>
            <a:off x="457200" y="1196752"/>
            <a:ext cx="8291264" cy="4752527"/>
          </a:xfrm>
        </p:spPr>
        <p:txBody>
          <a:bodyPr>
            <a:noAutofit/>
          </a:bodyPr>
          <a:lstStyle/>
          <a:p>
            <a:pPr>
              <a:spcBef>
                <a:spcPts val="600"/>
              </a:spcBef>
              <a:spcAft>
                <a:spcPts val="600"/>
              </a:spcAft>
            </a:pPr>
            <a:r>
              <a:rPr lang="en-US" sz="3600" dirty="0">
                <a:cs typeface="Arial" panose="020B0604020202020204" pitchFamily="34" charset="0"/>
              </a:rPr>
              <a:t>Referral</a:t>
            </a:r>
          </a:p>
          <a:p>
            <a:pPr marL="900000" lvl="1" indent="-360000">
              <a:spcBef>
                <a:spcPts val="600"/>
              </a:spcBef>
              <a:spcAft>
                <a:spcPts val="600"/>
              </a:spcAft>
              <a:buFont typeface="Courier New" panose="02070309020205020404" pitchFamily="49" charset="0"/>
              <a:buChar char="o"/>
            </a:pPr>
            <a:r>
              <a:rPr lang="en-US" sz="3200" dirty="0">
                <a:cs typeface="Arial" panose="020B0604020202020204" pitchFamily="34" charset="0"/>
              </a:rPr>
              <a:t>v</a:t>
            </a:r>
            <a:r>
              <a:rPr lang="en-US" sz="3200" dirty="0" smtClean="0">
                <a:cs typeface="Arial" panose="020B0604020202020204" pitchFamily="34" charset="0"/>
              </a:rPr>
              <a:t>ia </a:t>
            </a:r>
            <a:r>
              <a:rPr lang="en-US" sz="3200" dirty="0">
                <a:cs typeface="Arial" panose="020B0604020202020204" pitchFamily="34" charset="0"/>
              </a:rPr>
              <a:t>a jobactive </a:t>
            </a:r>
            <a:r>
              <a:rPr lang="en-US" sz="3200" dirty="0" smtClean="0">
                <a:cs typeface="Arial" panose="020B0604020202020204" pitchFamily="34" charset="0"/>
              </a:rPr>
              <a:t>provider </a:t>
            </a:r>
            <a:r>
              <a:rPr lang="en-US" sz="3200" dirty="0">
                <a:cs typeface="Arial" panose="020B0604020202020204" pitchFamily="34" charset="0"/>
              </a:rPr>
              <a:t>only </a:t>
            </a:r>
          </a:p>
          <a:p>
            <a:pPr>
              <a:spcBef>
                <a:spcPts val="600"/>
              </a:spcBef>
              <a:spcAft>
                <a:spcPts val="600"/>
              </a:spcAft>
            </a:pPr>
            <a:r>
              <a:rPr lang="en-US" sz="3600" dirty="0">
                <a:cs typeface="Arial" panose="020B0604020202020204" pitchFamily="34" charset="0"/>
              </a:rPr>
              <a:t>Eligibility</a:t>
            </a:r>
          </a:p>
          <a:p>
            <a:pPr marL="900000" lvl="1" indent="-360000">
              <a:spcBef>
                <a:spcPts val="600"/>
              </a:spcBef>
              <a:spcAft>
                <a:spcPts val="600"/>
              </a:spcAft>
              <a:buFont typeface="Courier New" panose="02070309020205020404" pitchFamily="49" charset="0"/>
              <a:buChar char="o"/>
            </a:pPr>
            <a:r>
              <a:rPr lang="en-US" sz="3200" dirty="0">
                <a:cs typeface="Arial" panose="020B0604020202020204" pitchFamily="34" charset="0"/>
              </a:rPr>
              <a:t>voluntary</a:t>
            </a:r>
          </a:p>
          <a:p>
            <a:pPr marL="900000" lvl="1" indent="-360000">
              <a:spcBef>
                <a:spcPts val="600"/>
              </a:spcBef>
              <a:spcAft>
                <a:spcPts val="600"/>
              </a:spcAft>
              <a:buFont typeface="Courier New" panose="02070309020205020404" pitchFamily="49" charset="0"/>
              <a:buChar char="o"/>
            </a:pPr>
            <a:r>
              <a:rPr lang="en-US" sz="3200" dirty="0">
                <a:cs typeface="Arial" panose="020B0604020202020204" pitchFamily="34" charset="0"/>
              </a:rPr>
              <a:t>open to all job seekers aged 45 and over</a:t>
            </a:r>
          </a:p>
          <a:p>
            <a:pPr marL="900000" lvl="1" indent="-360000">
              <a:spcBef>
                <a:spcPts val="600"/>
              </a:spcBef>
              <a:spcAft>
                <a:spcPts val="600"/>
              </a:spcAft>
              <a:buFont typeface="Courier New" panose="02070309020205020404" pitchFamily="49" charset="0"/>
              <a:buChar char="o"/>
            </a:pPr>
            <a:r>
              <a:rPr lang="en-US" sz="3200" dirty="0">
                <a:cs typeface="Arial" panose="020B0604020202020204" pitchFamily="34" charset="0"/>
              </a:rPr>
              <a:t>registered with a </a:t>
            </a:r>
            <a:r>
              <a:rPr lang="en-US" sz="3200" dirty="0" smtClean="0">
                <a:cs typeface="Arial" panose="020B0604020202020204" pitchFamily="34" charset="0"/>
              </a:rPr>
              <a:t>jobactive provider</a:t>
            </a:r>
            <a:endParaRPr lang="en-US" sz="3200" dirty="0">
              <a:cs typeface="Arial" panose="020B0604020202020204" pitchFamily="34" charset="0"/>
            </a:endParaRPr>
          </a:p>
          <a:p>
            <a:pPr marL="900000" lvl="1" indent="-360000">
              <a:spcBef>
                <a:spcPts val="600"/>
              </a:spcBef>
              <a:spcAft>
                <a:spcPts val="600"/>
              </a:spcAft>
              <a:buFont typeface="Courier New" panose="02070309020205020404" pitchFamily="49" charset="0"/>
              <a:buChar char="o"/>
            </a:pPr>
            <a:r>
              <a:rPr lang="en-US" sz="3200" dirty="0">
                <a:cs typeface="Arial" panose="020B0604020202020204" pitchFamily="34" charset="0"/>
              </a:rPr>
              <a:t>located in the Employment Region.</a:t>
            </a: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 2.4</a:t>
            </a:r>
          </a:p>
        </p:txBody>
      </p:sp>
    </p:spTree>
    <p:extLst>
      <p:ext uri="{BB962C8B-B14F-4D97-AF65-F5344CB8AC3E}">
        <p14:creationId xmlns:p14="http://schemas.microsoft.com/office/powerpoint/2010/main" val="2406285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Fees </a:t>
            </a:r>
          </a:p>
        </p:txBody>
      </p:sp>
      <p:sp>
        <p:nvSpPr>
          <p:cNvPr id="7" name="Content Placeholder 6"/>
          <p:cNvSpPr>
            <a:spLocks noGrp="1"/>
          </p:cNvSpPr>
          <p:nvPr>
            <p:ph idx="1"/>
          </p:nvPr>
        </p:nvSpPr>
        <p:spPr>
          <a:xfrm>
            <a:off x="457200" y="2060848"/>
            <a:ext cx="8229600" cy="3888431"/>
          </a:xfrm>
        </p:spPr>
        <p:txBody>
          <a:bodyPr>
            <a:noAutofit/>
          </a:bodyPr>
          <a:lstStyle/>
          <a:p>
            <a:pPr>
              <a:spcBef>
                <a:spcPts val="300"/>
              </a:spcBef>
              <a:spcAft>
                <a:spcPts val="300"/>
              </a:spcAft>
            </a:pPr>
            <a:r>
              <a:rPr lang="en-US" sz="3600" dirty="0">
                <a:cs typeface="Arial" panose="020B0604020202020204" pitchFamily="34" charset="0"/>
              </a:rPr>
              <a:t>Standard flat fee</a:t>
            </a:r>
          </a:p>
          <a:p>
            <a:pPr marL="900000" lvl="1" indent="-360000">
              <a:spcBef>
                <a:spcPts val="300"/>
              </a:spcBef>
              <a:spcAft>
                <a:spcPts val="300"/>
              </a:spcAft>
              <a:buFont typeface="Courier New" panose="02070309020205020404" pitchFamily="49" charset="0"/>
              <a:buChar char="o"/>
            </a:pPr>
            <a:r>
              <a:rPr lang="en-US" sz="3200" dirty="0">
                <a:cs typeface="Arial" panose="020B0604020202020204" pitchFamily="34" charset="0"/>
              </a:rPr>
              <a:t>$1,800 </a:t>
            </a:r>
            <a:r>
              <a:rPr lang="en-AU" sz="3200" dirty="0">
                <a:cs typeface="Arial" panose="020B0604020202020204" pitchFamily="34" charset="0"/>
              </a:rPr>
              <a:t>per Participant</a:t>
            </a:r>
            <a:r>
              <a:rPr lang="en-US" sz="3200" dirty="0">
                <a:cs typeface="Arial" panose="020B0604020202020204" pitchFamily="34" charset="0"/>
              </a:rPr>
              <a:t> GST inclusive</a:t>
            </a:r>
          </a:p>
          <a:p>
            <a:pPr marL="900000" lvl="1" indent="-360000">
              <a:lnSpc>
                <a:spcPct val="110000"/>
              </a:lnSpc>
              <a:spcBef>
                <a:spcPts val="300"/>
              </a:spcBef>
              <a:spcAft>
                <a:spcPts val="300"/>
              </a:spcAft>
              <a:buFont typeface="Courier New" panose="02070309020205020404" pitchFamily="49" charset="0"/>
              <a:buChar char="o"/>
            </a:pPr>
            <a:r>
              <a:rPr lang="en-US" sz="3200" dirty="0">
                <a:cs typeface="Arial" panose="020B0604020202020204" pitchFamily="34" charset="0"/>
              </a:rPr>
              <a:t>$2,250 </a:t>
            </a:r>
            <a:r>
              <a:rPr lang="en-AU" sz="3200" dirty="0">
                <a:cs typeface="Arial" panose="020B0604020202020204" pitchFamily="34" charset="0"/>
              </a:rPr>
              <a:t>per Participant GST inclusive (where regional loading applies). </a:t>
            </a: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 2.6</a:t>
            </a:r>
          </a:p>
        </p:txBody>
      </p:sp>
    </p:spTree>
    <p:extLst>
      <p:ext uri="{BB962C8B-B14F-4D97-AF65-F5344CB8AC3E}">
        <p14:creationId xmlns:p14="http://schemas.microsoft.com/office/powerpoint/2010/main" val="1338036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Fees (continued)</a:t>
            </a:r>
          </a:p>
        </p:txBody>
      </p:sp>
      <p:sp>
        <p:nvSpPr>
          <p:cNvPr id="7" name="Content Placeholder 6"/>
          <p:cNvSpPr>
            <a:spLocks noGrp="1"/>
          </p:cNvSpPr>
          <p:nvPr>
            <p:ph idx="1"/>
          </p:nvPr>
        </p:nvSpPr>
        <p:spPr>
          <a:xfrm>
            <a:off x="457200" y="1196752"/>
            <a:ext cx="8291264" cy="4752527"/>
          </a:xfrm>
        </p:spPr>
        <p:txBody>
          <a:bodyPr>
            <a:noAutofit/>
          </a:bodyPr>
          <a:lstStyle/>
          <a:p>
            <a:pPr marL="441325" lvl="0" indent="-441325"/>
            <a:r>
              <a:rPr lang="en-AU" sz="3600" dirty="0"/>
              <a:t>All payments to CTA Providers will be made via the referring jobactive </a:t>
            </a:r>
            <a:r>
              <a:rPr lang="en-AU" sz="3600" dirty="0" smtClean="0"/>
              <a:t>provider </a:t>
            </a:r>
            <a:r>
              <a:rPr lang="en-AU" sz="3600" dirty="0"/>
              <a:t>through the department’s IT </a:t>
            </a:r>
            <a:r>
              <a:rPr lang="en-AU" sz="3600" dirty="0" smtClean="0"/>
              <a:t>system</a:t>
            </a:r>
            <a:r>
              <a:rPr lang="en-AU" sz="3600" dirty="0"/>
              <a:t>.</a:t>
            </a:r>
          </a:p>
          <a:p>
            <a:pPr marL="441325" lvl="0" indent="-441325"/>
            <a:r>
              <a:rPr lang="en-AU" sz="3600" dirty="0"/>
              <a:t>Payments are made on commencement, once the CTA Provider has completed the Participant’s Career Pathway Assessment at the initial meeting.</a:t>
            </a: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 2.6</a:t>
            </a:r>
          </a:p>
        </p:txBody>
      </p:sp>
    </p:spTree>
    <p:extLst>
      <p:ext uri="{BB962C8B-B14F-4D97-AF65-F5344CB8AC3E}">
        <p14:creationId xmlns:p14="http://schemas.microsoft.com/office/powerpoint/2010/main" val="3847031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000"/>
            <a:ext cx="8229600" cy="1143000"/>
          </a:xfrm>
        </p:spPr>
        <p:txBody>
          <a:bodyPr>
            <a:normAutofit fontScale="90000"/>
          </a:bodyPr>
          <a:lstStyle/>
          <a:p>
            <a:r>
              <a:rPr lang="en-AU" b="1" dirty="0">
                <a:solidFill>
                  <a:schemeClr val="accent1">
                    <a:lumMod val="75000"/>
                  </a:schemeClr>
                </a:solidFill>
              </a:rPr>
              <a:t>Responding to Selection Criteria - General</a:t>
            </a:r>
          </a:p>
        </p:txBody>
      </p:sp>
      <p:sp>
        <p:nvSpPr>
          <p:cNvPr id="3" name="Content Placeholder 2"/>
          <p:cNvSpPr>
            <a:spLocks noGrp="1"/>
          </p:cNvSpPr>
          <p:nvPr>
            <p:ph idx="1"/>
          </p:nvPr>
        </p:nvSpPr>
        <p:spPr>
          <a:xfrm>
            <a:off x="457200" y="1641459"/>
            <a:ext cx="8229600" cy="4826088"/>
          </a:xfrm>
        </p:spPr>
        <p:txBody>
          <a:bodyPr>
            <a:normAutofit/>
          </a:bodyPr>
          <a:lstStyle/>
          <a:p>
            <a:r>
              <a:rPr lang="en-AU" sz="3600" dirty="0">
                <a:cs typeface="Arial" panose="020B0604020202020204" pitchFamily="34" charset="0"/>
              </a:rPr>
              <a:t>Three Selection Criteria</a:t>
            </a:r>
          </a:p>
          <a:p>
            <a:r>
              <a:rPr lang="en-AU" sz="3600" dirty="0"/>
              <a:t>Respondents must:</a:t>
            </a:r>
          </a:p>
          <a:p>
            <a:pPr marL="900000" lvl="1" indent="-360000">
              <a:spcBef>
                <a:spcPts val="600"/>
              </a:spcBef>
              <a:spcAft>
                <a:spcPts val="600"/>
              </a:spcAft>
              <a:buFont typeface="Courier New" panose="02070309020205020404" pitchFamily="49" charset="0"/>
              <a:buChar char="o"/>
            </a:pPr>
            <a:r>
              <a:rPr lang="en-AU" sz="3200" dirty="0">
                <a:cs typeface="Arial" panose="020B0604020202020204" pitchFamily="34" charset="0"/>
              </a:rPr>
              <a:t>include a response to each selection criterion </a:t>
            </a:r>
          </a:p>
          <a:p>
            <a:pPr marL="900000" lvl="1" indent="-360000">
              <a:spcBef>
                <a:spcPts val="600"/>
              </a:spcBef>
              <a:spcAft>
                <a:spcPts val="600"/>
              </a:spcAft>
              <a:buFont typeface="Courier New" panose="02070309020205020404" pitchFamily="49" charset="0"/>
              <a:buChar char="o"/>
            </a:pPr>
            <a:r>
              <a:rPr lang="en-AU" sz="3200" dirty="0">
                <a:cs typeface="Arial" panose="020B0604020202020204" pitchFamily="34" charset="0"/>
              </a:rPr>
              <a:t>lodge on correct forms</a:t>
            </a:r>
          </a:p>
          <a:p>
            <a:pPr marL="900000" lvl="1" indent="-360000">
              <a:spcBef>
                <a:spcPts val="600"/>
              </a:spcBef>
              <a:spcAft>
                <a:spcPts val="600"/>
              </a:spcAft>
              <a:buFont typeface="Courier New" panose="02070309020205020404" pitchFamily="49" charset="0"/>
              <a:buChar char="o"/>
            </a:pPr>
            <a:r>
              <a:rPr lang="en-AU" sz="3200" dirty="0">
                <a:cs typeface="Arial" panose="020B0604020202020204" pitchFamily="34" charset="0"/>
              </a:rPr>
              <a:t>keep to the character limit.</a:t>
            </a:r>
          </a:p>
          <a:p>
            <a:pPr marL="457200" lvl="1" indent="0">
              <a:buNone/>
            </a:pPr>
            <a:endParaRPr lang="en-AU" dirty="0"/>
          </a:p>
          <a:p>
            <a:pPr marL="0" indent="0">
              <a:buNone/>
            </a:pPr>
            <a:endParaRPr lang="en-AU" sz="3600" dirty="0"/>
          </a:p>
        </p:txBody>
      </p:sp>
      <p:sp>
        <p:nvSpPr>
          <p:cNvPr id="5" name="TextBox 4"/>
          <p:cNvSpPr txBox="1"/>
          <p:nvPr/>
        </p:nvSpPr>
        <p:spPr>
          <a:xfrm>
            <a:off x="457200" y="6310800"/>
            <a:ext cx="2386608" cy="369332"/>
          </a:xfrm>
          <a:prstGeom prst="rect">
            <a:avLst/>
          </a:prstGeom>
          <a:noFill/>
        </p:spPr>
        <p:txBody>
          <a:bodyPr wrap="square" rtlCol="0">
            <a:spAutoFit/>
          </a:bodyPr>
          <a:lstStyle/>
          <a:p>
            <a:r>
              <a:rPr lang="en-AU" dirty="0">
                <a:solidFill>
                  <a:schemeClr val="bg1"/>
                </a:solidFill>
              </a:rPr>
              <a:t>Sections 3.2 &amp; 4.4 </a:t>
            </a:r>
          </a:p>
        </p:txBody>
      </p:sp>
    </p:spTree>
    <p:extLst>
      <p:ext uri="{BB962C8B-B14F-4D97-AF65-F5344CB8AC3E}">
        <p14:creationId xmlns:p14="http://schemas.microsoft.com/office/powerpoint/2010/main" val="2157578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000"/>
            <a:ext cx="8229600" cy="1143000"/>
          </a:xfrm>
        </p:spPr>
        <p:txBody>
          <a:bodyPr/>
          <a:lstStyle/>
          <a:p>
            <a:r>
              <a:rPr lang="en-AU" dirty="0"/>
              <a:t> </a:t>
            </a:r>
            <a:r>
              <a:rPr lang="en-AU" b="1" dirty="0">
                <a:solidFill>
                  <a:schemeClr val="accent1">
                    <a:lumMod val="75000"/>
                  </a:schemeClr>
                </a:solidFill>
              </a:rPr>
              <a:t>Selection </a:t>
            </a:r>
            <a:r>
              <a:rPr lang="en-AU" b="1" dirty="0" smtClean="0">
                <a:solidFill>
                  <a:schemeClr val="accent1">
                    <a:lumMod val="75000"/>
                  </a:schemeClr>
                </a:solidFill>
              </a:rPr>
              <a:t>Criterion 1</a:t>
            </a:r>
            <a:endParaRPr lang="en-AU" b="1" dirty="0">
              <a:solidFill>
                <a:schemeClr val="accent1">
                  <a:lumMod val="75000"/>
                </a:schemeClr>
              </a:solidFill>
            </a:endParaRPr>
          </a:p>
        </p:txBody>
      </p:sp>
      <p:sp>
        <p:nvSpPr>
          <p:cNvPr id="3" name="Content Placeholder 2"/>
          <p:cNvSpPr>
            <a:spLocks noGrp="1"/>
          </p:cNvSpPr>
          <p:nvPr>
            <p:ph idx="1"/>
          </p:nvPr>
        </p:nvSpPr>
        <p:spPr>
          <a:xfrm>
            <a:off x="458652" y="1367108"/>
            <a:ext cx="8229600" cy="4970104"/>
          </a:xfrm>
        </p:spPr>
        <p:txBody>
          <a:bodyPr>
            <a:normAutofit fontScale="70000" lnSpcReduction="20000"/>
          </a:bodyPr>
          <a:lstStyle/>
          <a:p>
            <a:pPr marL="0" indent="0">
              <a:buNone/>
            </a:pPr>
            <a:r>
              <a:rPr lang="en-AU" sz="4300" dirty="0"/>
              <a:t>Governance and Organisational Capability</a:t>
            </a:r>
          </a:p>
          <a:p>
            <a:pPr marL="0" indent="0">
              <a:buNone/>
            </a:pPr>
            <a:r>
              <a:rPr lang="en-AU" sz="4300" dirty="0"/>
              <a:t>Respondents </a:t>
            </a:r>
            <a:r>
              <a:rPr lang="en-AU" sz="4300" b="1" dirty="0"/>
              <a:t>should</a:t>
            </a:r>
            <a:r>
              <a:rPr lang="en-AU" sz="4300" dirty="0"/>
              <a:t> describe</a:t>
            </a:r>
            <a:r>
              <a:rPr lang="en-AU" sz="4600" dirty="0"/>
              <a:t>:</a:t>
            </a:r>
          </a:p>
          <a:p>
            <a:pPr marL="544513" lvl="1" indent="-284163">
              <a:lnSpc>
                <a:spcPct val="120000"/>
              </a:lnSpc>
              <a:spcBef>
                <a:spcPts val="0"/>
              </a:spcBef>
              <a:buFont typeface="Arial" panose="020B0604020202020204" pitchFamily="34" charset="0"/>
              <a:buChar char="•"/>
            </a:pPr>
            <a:r>
              <a:rPr lang="en-AU" sz="4000" dirty="0"/>
              <a:t>the organisations structure, governance, and reporting frameworks</a:t>
            </a:r>
          </a:p>
          <a:p>
            <a:pPr marL="544513" lvl="1" indent="-284163">
              <a:lnSpc>
                <a:spcPct val="120000"/>
              </a:lnSpc>
              <a:spcBef>
                <a:spcPts val="0"/>
              </a:spcBef>
              <a:buFont typeface="Arial" panose="020B0604020202020204" pitchFamily="34" charset="0"/>
              <a:buChar char="•"/>
            </a:pPr>
            <a:r>
              <a:rPr lang="en-AU" sz="4000" dirty="0"/>
              <a:t>the organisation’s risk management arrangements</a:t>
            </a:r>
          </a:p>
          <a:p>
            <a:pPr marL="544513" lvl="1" indent="-284163">
              <a:lnSpc>
                <a:spcPct val="120000"/>
              </a:lnSpc>
              <a:spcBef>
                <a:spcPts val="0"/>
              </a:spcBef>
              <a:buFont typeface="Arial" panose="020B0604020202020204" pitchFamily="34" charset="0"/>
              <a:buChar char="•"/>
            </a:pPr>
            <a:r>
              <a:rPr lang="en-AU" sz="4000" dirty="0"/>
              <a:t>engagement and maintenance of a CTA Coordinator</a:t>
            </a:r>
          </a:p>
          <a:p>
            <a:pPr marL="544513" lvl="1" indent="-284163">
              <a:lnSpc>
                <a:spcPct val="120000"/>
              </a:lnSpc>
              <a:spcBef>
                <a:spcPts val="0"/>
              </a:spcBef>
              <a:buFont typeface="Arial" panose="020B0604020202020204" pitchFamily="34" charset="0"/>
              <a:buChar char="•"/>
            </a:pPr>
            <a:r>
              <a:rPr lang="en-AU" sz="4000" dirty="0"/>
              <a:t>recruitment and retainment of suitable staff</a:t>
            </a:r>
          </a:p>
          <a:p>
            <a:pPr marL="1066800" indent="-522288">
              <a:spcBef>
                <a:spcPts val="1200"/>
              </a:spcBef>
              <a:buFont typeface="Courier New" panose="02070309020205020404" pitchFamily="49" charset="0"/>
              <a:buChar char="o"/>
            </a:pPr>
            <a:r>
              <a:rPr lang="en-AU" sz="4000" dirty="0"/>
              <a:t>Answer once at the organisation level</a:t>
            </a:r>
          </a:p>
          <a:p>
            <a:pPr marL="1066800" indent="-522288">
              <a:spcBef>
                <a:spcPts val="300"/>
              </a:spcBef>
              <a:spcAft>
                <a:spcPts val="300"/>
              </a:spcAft>
              <a:buFont typeface="Courier New" panose="02070309020205020404" pitchFamily="49" charset="0"/>
              <a:buChar char="o"/>
            </a:pPr>
            <a:r>
              <a:rPr lang="en-AU" sz="4000" dirty="0"/>
              <a:t>Assessed as a </a:t>
            </a:r>
            <a:r>
              <a:rPr lang="en-AU" sz="4000" b="1" dirty="0"/>
              <a:t>Pass</a:t>
            </a:r>
            <a:r>
              <a:rPr lang="en-AU" sz="4000" dirty="0"/>
              <a:t> or </a:t>
            </a:r>
            <a:r>
              <a:rPr lang="en-AU" sz="4000" b="1" dirty="0"/>
              <a:t>Fail</a:t>
            </a:r>
          </a:p>
          <a:p>
            <a:pPr marL="1066800" indent="-522288">
              <a:spcBef>
                <a:spcPts val="0"/>
              </a:spcBef>
              <a:buFont typeface="Courier New" panose="02070309020205020404" pitchFamily="49" charset="0"/>
              <a:buChar char="o"/>
            </a:pPr>
            <a:r>
              <a:rPr lang="en-AU" sz="4000" dirty="0"/>
              <a:t>Character limit = 10,000</a:t>
            </a:r>
          </a:p>
        </p:txBody>
      </p:sp>
      <p:sp>
        <p:nvSpPr>
          <p:cNvPr id="4" name="TextBox 3"/>
          <p:cNvSpPr txBox="1"/>
          <p:nvPr/>
        </p:nvSpPr>
        <p:spPr>
          <a:xfrm>
            <a:off x="457200" y="6309320"/>
            <a:ext cx="1907704" cy="369332"/>
          </a:xfrm>
          <a:prstGeom prst="rect">
            <a:avLst/>
          </a:prstGeom>
          <a:noFill/>
        </p:spPr>
        <p:txBody>
          <a:bodyPr wrap="square" rtlCol="0">
            <a:spAutoFit/>
          </a:bodyPr>
          <a:lstStyle/>
          <a:p>
            <a:r>
              <a:rPr lang="en-AU" dirty="0">
                <a:solidFill>
                  <a:schemeClr val="bg1"/>
                </a:solidFill>
              </a:rPr>
              <a:t>Section 3.3</a:t>
            </a:r>
          </a:p>
        </p:txBody>
      </p:sp>
    </p:spTree>
    <p:extLst>
      <p:ext uri="{BB962C8B-B14F-4D97-AF65-F5344CB8AC3E}">
        <p14:creationId xmlns:p14="http://schemas.microsoft.com/office/powerpoint/2010/main" val="677273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000"/>
            <a:ext cx="8229600" cy="799184"/>
          </a:xfrm>
        </p:spPr>
        <p:txBody>
          <a:bodyPr/>
          <a:lstStyle/>
          <a:p>
            <a:r>
              <a:rPr lang="en-AU" dirty="0"/>
              <a:t> </a:t>
            </a:r>
            <a:r>
              <a:rPr lang="en-AU" b="1" dirty="0">
                <a:solidFill>
                  <a:schemeClr val="accent1">
                    <a:lumMod val="75000"/>
                  </a:schemeClr>
                </a:solidFill>
              </a:rPr>
              <a:t>Selection Criterion </a:t>
            </a:r>
            <a:r>
              <a:rPr lang="en-AU" b="1" dirty="0" smtClean="0">
                <a:solidFill>
                  <a:schemeClr val="accent1">
                    <a:lumMod val="75000"/>
                  </a:schemeClr>
                </a:solidFill>
              </a:rPr>
              <a:t>2</a:t>
            </a:r>
            <a:endParaRPr lang="en-AU" b="1" dirty="0">
              <a:solidFill>
                <a:schemeClr val="accent1">
                  <a:lumMod val="75000"/>
                </a:schemeClr>
              </a:solidFill>
            </a:endParaRPr>
          </a:p>
        </p:txBody>
      </p:sp>
      <p:sp>
        <p:nvSpPr>
          <p:cNvPr id="3" name="Content Placeholder 2"/>
          <p:cNvSpPr>
            <a:spLocks noGrp="1"/>
          </p:cNvSpPr>
          <p:nvPr>
            <p:ph idx="1"/>
          </p:nvPr>
        </p:nvSpPr>
        <p:spPr>
          <a:xfrm>
            <a:off x="457200" y="1083414"/>
            <a:ext cx="8229600" cy="4970104"/>
          </a:xfrm>
        </p:spPr>
        <p:txBody>
          <a:bodyPr>
            <a:normAutofit fontScale="25000" lnSpcReduction="20000"/>
          </a:bodyPr>
          <a:lstStyle/>
          <a:p>
            <a:pPr marL="0" indent="0">
              <a:buNone/>
            </a:pPr>
            <a:r>
              <a:rPr lang="en-AU" sz="12800" dirty="0"/>
              <a:t>Design and Service Delivery </a:t>
            </a:r>
          </a:p>
          <a:p>
            <a:pPr marL="0" indent="0">
              <a:buNone/>
            </a:pPr>
            <a:r>
              <a:rPr lang="en-AU" sz="9600" dirty="0"/>
              <a:t>Respondents </a:t>
            </a:r>
            <a:r>
              <a:rPr lang="en-AU" sz="9600" b="1" dirty="0"/>
              <a:t>should</a:t>
            </a:r>
            <a:r>
              <a:rPr lang="en-AU" sz="9600" dirty="0"/>
              <a:t> describe:</a:t>
            </a:r>
            <a:endParaRPr lang="en-AU" sz="12800" dirty="0"/>
          </a:p>
          <a:p>
            <a:pPr marL="631825" indent="-284163"/>
            <a:r>
              <a:rPr lang="en-AU" sz="10400" dirty="0"/>
              <a:t>your organisation’s service delivery approach and rationale for service delivery design</a:t>
            </a:r>
            <a:endParaRPr lang="en-US" sz="10400" dirty="0"/>
          </a:p>
          <a:p>
            <a:pPr marL="631825" lvl="1" indent="-284163">
              <a:lnSpc>
                <a:spcPct val="120000"/>
              </a:lnSpc>
              <a:spcBef>
                <a:spcPts val="0"/>
              </a:spcBef>
              <a:buFont typeface="Arial" panose="020B0604020202020204" pitchFamily="34" charset="0"/>
              <a:buChar char="•"/>
            </a:pPr>
            <a:r>
              <a:rPr lang="en-US" sz="10400" dirty="0"/>
              <a:t>how your organisation will deliver CTA course content</a:t>
            </a:r>
          </a:p>
          <a:p>
            <a:pPr marL="631825" lvl="1" indent="-284163">
              <a:lnSpc>
                <a:spcPct val="120000"/>
              </a:lnSpc>
              <a:spcBef>
                <a:spcPts val="0"/>
              </a:spcBef>
              <a:buFont typeface="Arial" panose="020B0604020202020204" pitchFamily="34" charset="0"/>
              <a:buChar char="•"/>
            </a:pPr>
            <a:r>
              <a:rPr lang="en-AU" sz="10400" dirty="0"/>
              <a:t>your organisation’s approach to working with mature age people </a:t>
            </a:r>
            <a:r>
              <a:rPr lang="en-US" sz="10400" dirty="0"/>
              <a:t>including those with diverse backgrounds, varied needs and reduced mobility</a:t>
            </a:r>
            <a:endParaRPr lang="en-AU" sz="10400" dirty="0"/>
          </a:p>
          <a:p>
            <a:pPr marL="631825" lvl="1" indent="-284163">
              <a:lnSpc>
                <a:spcPct val="120000"/>
              </a:lnSpc>
              <a:spcBef>
                <a:spcPts val="0"/>
              </a:spcBef>
              <a:buFont typeface="Arial" panose="020B0604020202020204" pitchFamily="34" charset="0"/>
              <a:buChar char="•"/>
            </a:pPr>
            <a:r>
              <a:rPr lang="en-US" sz="10400" dirty="0"/>
              <a:t>the tools your organisation intends to use to help mature age people achieve goals, identify, explore and translate transferrable skills, and increase confidence and employability.</a:t>
            </a:r>
          </a:p>
        </p:txBody>
      </p:sp>
      <p:sp>
        <p:nvSpPr>
          <p:cNvPr id="4" name="TextBox 3"/>
          <p:cNvSpPr txBox="1"/>
          <p:nvPr/>
        </p:nvSpPr>
        <p:spPr>
          <a:xfrm>
            <a:off x="457200" y="6309320"/>
            <a:ext cx="1907704" cy="369332"/>
          </a:xfrm>
          <a:prstGeom prst="rect">
            <a:avLst/>
          </a:prstGeom>
          <a:noFill/>
        </p:spPr>
        <p:txBody>
          <a:bodyPr wrap="square" rtlCol="0">
            <a:spAutoFit/>
          </a:bodyPr>
          <a:lstStyle/>
          <a:p>
            <a:r>
              <a:rPr lang="en-AU" dirty="0">
                <a:solidFill>
                  <a:schemeClr val="bg1"/>
                </a:solidFill>
              </a:rPr>
              <a:t>Section 3.3</a:t>
            </a:r>
          </a:p>
        </p:txBody>
      </p:sp>
    </p:spTree>
    <p:extLst>
      <p:ext uri="{BB962C8B-B14F-4D97-AF65-F5344CB8AC3E}">
        <p14:creationId xmlns:p14="http://schemas.microsoft.com/office/powerpoint/2010/main" val="800245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000"/>
            <a:ext cx="8229600" cy="1143000"/>
          </a:xfrm>
        </p:spPr>
        <p:txBody>
          <a:bodyPr/>
          <a:lstStyle/>
          <a:p>
            <a:r>
              <a:rPr lang="en-AU" dirty="0"/>
              <a:t> </a:t>
            </a:r>
            <a:r>
              <a:rPr lang="en-AU" b="1" dirty="0">
                <a:solidFill>
                  <a:schemeClr val="accent1">
                    <a:lumMod val="75000"/>
                  </a:schemeClr>
                </a:solidFill>
              </a:rPr>
              <a:t>Selection Criterion </a:t>
            </a:r>
            <a:r>
              <a:rPr lang="en-AU" b="1" dirty="0" smtClean="0">
                <a:solidFill>
                  <a:schemeClr val="accent1">
                    <a:lumMod val="75000"/>
                  </a:schemeClr>
                </a:solidFill>
              </a:rPr>
              <a:t>2 </a:t>
            </a:r>
            <a:r>
              <a:rPr lang="en-AU" b="1" dirty="0">
                <a:solidFill>
                  <a:schemeClr val="accent1">
                    <a:lumMod val="75000"/>
                  </a:schemeClr>
                </a:solidFill>
              </a:rPr>
              <a:t>(continued)</a:t>
            </a:r>
          </a:p>
        </p:txBody>
      </p:sp>
      <p:sp>
        <p:nvSpPr>
          <p:cNvPr id="3" name="Content Placeholder 2"/>
          <p:cNvSpPr>
            <a:spLocks noGrp="1"/>
          </p:cNvSpPr>
          <p:nvPr>
            <p:ph idx="1"/>
          </p:nvPr>
        </p:nvSpPr>
        <p:spPr>
          <a:xfrm>
            <a:off x="457200" y="1195200"/>
            <a:ext cx="8229600" cy="4754080"/>
          </a:xfrm>
        </p:spPr>
        <p:txBody>
          <a:bodyPr>
            <a:normAutofit/>
          </a:bodyPr>
          <a:lstStyle/>
          <a:p>
            <a:pPr marL="457200" lvl="1" indent="0">
              <a:buNone/>
            </a:pPr>
            <a:endParaRPr lang="en-AU" dirty="0"/>
          </a:p>
          <a:p>
            <a:pPr marL="1611313" indent="-544513">
              <a:spcBef>
                <a:spcPts val="0"/>
              </a:spcBef>
              <a:buFont typeface="Courier New" panose="02070309020205020404" pitchFamily="49" charset="0"/>
              <a:buChar char="o"/>
            </a:pPr>
            <a:r>
              <a:rPr lang="en-AU" dirty="0"/>
              <a:t>Answer once at the organisation level</a:t>
            </a:r>
          </a:p>
          <a:p>
            <a:pPr marL="1611313" indent="-544513">
              <a:spcBef>
                <a:spcPts val="0"/>
              </a:spcBef>
              <a:buFont typeface="Courier New" panose="02070309020205020404" pitchFamily="49" charset="0"/>
              <a:buChar char="o"/>
            </a:pPr>
            <a:r>
              <a:rPr lang="en-AU" dirty="0"/>
              <a:t>Weighting = 50%</a:t>
            </a:r>
            <a:endParaRPr lang="en-AU" b="1" dirty="0"/>
          </a:p>
          <a:p>
            <a:pPr marL="1611313" indent="-544513">
              <a:spcBef>
                <a:spcPts val="0"/>
              </a:spcBef>
              <a:buFont typeface="Courier New" panose="02070309020205020404" pitchFamily="49" charset="0"/>
              <a:buChar char="o"/>
            </a:pPr>
            <a:r>
              <a:rPr lang="en-AU" dirty="0"/>
              <a:t>Character limit = 15,000</a:t>
            </a:r>
          </a:p>
        </p:txBody>
      </p:sp>
      <p:sp>
        <p:nvSpPr>
          <p:cNvPr id="4" name="TextBox 3"/>
          <p:cNvSpPr txBox="1"/>
          <p:nvPr/>
        </p:nvSpPr>
        <p:spPr>
          <a:xfrm>
            <a:off x="457200" y="6309320"/>
            <a:ext cx="1907704" cy="369332"/>
          </a:xfrm>
          <a:prstGeom prst="rect">
            <a:avLst/>
          </a:prstGeom>
          <a:noFill/>
        </p:spPr>
        <p:txBody>
          <a:bodyPr wrap="square" rtlCol="0">
            <a:spAutoFit/>
          </a:bodyPr>
          <a:lstStyle/>
          <a:p>
            <a:r>
              <a:rPr lang="en-AU" dirty="0">
                <a:solidFill>
                  <a:schemeClr val="bg1"/>
                </a:solidFill>
              </a:rPr>
              <a:t>Section 3.3</a:t>
            </a:r>
          </a:p>
        </p:txBody>
      </p:sp>
    </p:spTree>
    <p:extLst>
      <p:ext uri="{BB962C8B-B14F-4D97-AF65-F5344CB8AC3E}">
        <p14:creationId xmlns:p14="http://schemas.microsoft.com/office/powerpoint/2010/main" val="4121619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000"/>
            <a:ext cx="8229600" cy="1143000"/>
          </a:xfrm>
        </p:spPr>
        <p:txBody>
          <a:bodyPr/>
          <a:lstStyle/>
          <a:p>
            <a:r>
              <a:rPr lang="en-AU" dirty="0"/>
              <a:t> </a:t>
            </a:r>
            <a:r>
              <a:rPr lang="en-AU" b="1" dirty="0">
                <a:solidFill>
                  <a:schemeClr val="accent1">
                    <a:lumMod val="75000"/>
                  </a:schemeClr>
                </a:solidFill>
              </a:rPr>
              <a:t>Selection Criterion 3</a:t>
            </a:r>
          </a:p>
        </p:txBody>
      </p:sp>
      <p:sp>
        <p:nvSpPr>
          <p:cNvPr id="3" name="Content Placeholder 2"/>
          <p:cNvSpPr>
            <a:spLocks noGrp="1"/>
          </p:cNvSpPr>
          <p:nvPr>
            <p:ph idx="1"/>
          </p:nvPr>
        </p:nvSpPr>
        <p:spPr>
          <a:xfrm>
            <a:off x="583738" y="1196752"/>
            <a:ext cx="8229600" cy="4554280"/>
          </a:xfrm>
        </p:spPr>
        <p:txBody>
          <a:bodyPr>
            <a:normAutofit fontScale="25000" lnSpcReduction="20000"/>
          </a:bodyPr>
          <a:lstStyle/>
          <a:p>
            <a:pPr marL="0" indent="0">
              <a:buNone/>
            </a:pPr>
            <a:r>
              <a:rPr lang="en-AU" sz="12800" dirty="0"/>
              <a:t>Service offer tailored to the Employment Region</a:t>
            </a:r>
          </a:p>
          <a:p>
            <a:pPr marL="0" indent="0">
              <a:buNone/>
            </a:pPr>
            <a:r>
              <a:rPr lang="en-AU" sz="12800" dirty="0"/>
              <a:t>Respondents </a:t>
            </a:r>
            <a:r>
              <a:rPr lang="en-AU" sz="12800" b="1" dirty="0"/>
              <a:t>should</a:t>
            </a:r>
            <a:r>
              <a:rPr lang="en-AU" sz="12800" dirty="0"/>
              <a:t> describe:</a:t>
            </a:r>
          </a:p>
          <a:p>
            <a:pPr marL="719138" lvl="1" indent="-371475">
              <a:lnSpc>
                <a:spcPct val="120000"/>
              </a:lnSpc>
              <a:spcBef>
                <a:spcPts val="0"/>
              </a:spcBef>
              <a:buFont typeface="Arial" panose="020B0604020202020204" pitchFamily="34" charset="0"/>
              <a:buChar char="•"/>
            </a:pPr>
            <a:r>
              <a:rPr lang="en-US" sz="11200" dirty="0"/>
              <a:t>how your organisation will ensure coverage across the region</a:t>
            </a:r>
            <a:endParaRPr lang="en-AU" sz="11200" dirty="0"/>
          </a:p>
          <a:p>
            <a:pPr marL="719138" lvl="1" indent="-371475">
              <a:lnSpc>
                <a:spcPct val="120000"/>
              </a:lnSpc>
              <a:spcBef>
                <a:spcPts val="0"/>
              </a:spcBef>
              <a:buFont typeface="Arial" panose="020B0604020202020204" pitchFamily="34" charset="0"/>
              <a:buChar char="•"/>
            </a:pPr>
            <a:r>
              <a:rPr lang="en-AU" sz="11200" dirty="0"/>
              <a:t>understanding of the employment-related needs of Participants in the Employment Region</a:t>
            </a:r>
          </a:p>
          <a:p>
            <a:pPr marL="719138" lvl="1" indent="-371475">
              <a:lnSpc>
                <a:spcPct val="120000"/>
              </a:lnSpc>
              <a:spcBef>
                <a:spcPts val="0"/>
              </a:spcBef>
              <a:buFont typeface="Arial" panose="020B0604020202020204" pitchFamily="34" charset="0"/>
              <a:buChar char="•"/>
            </a:pPr>
            <a:r>
              <a:rPr lang="en-AU" sz="11200" dirty="0"/>
              <a:t>connections, or strategies for making connections, with regional development organisations, industry bodies and </a:t>
            </a:r>
            <a:r>
              <a:rPr lang="en-AU" sz="11200" dirty="0" smtClean="0"/>
              <a:t>employers</a:t>
            </a:r>
            <a:endParaRPr lang="en-AU" sz="11200" dirty="0"/>
          </a:p>
          <a:p>
            <a:pPr marL="719138" lvl="1" indent="-371475">
              <a:lnSpc>
                <a:spcPct val="120000"/>
              </a:lnSpc>
              <a:spcBef>
                <a:spcPts val="0"/>
              </a:spcBef>
              <a:buFont typeface="Arial" panose="020B0604020202020204" pitchFamily="34" charset="0"/>
              <a:buChar char="•"/>
            </a:pPr>
            <a:r>
              <a:rPr lang="en-AU" sz="11200" dirty="0"/>
              <a:t>knowledge of local labour market opportunities and issues</a:t>
            </a:r>
          </a:p>
        </p:txBody>
      </p:sp>
      <p:sp>
        <p:nvSpPr>
          <p:cNvPr id="4" name="TextBox 3"/>
          <p:cNvSpPr txBox="1"/>
          <p:nvPr/>
        </p:nvSpPr>
        <p:spPr>
          <a:xfrm>
            <a:off x="457200" y="6309320"/>
            <a:ext cx="1907704" cy="369332"/>
          </a:xfrm>
          <a:prstGeom prst="rect">
            <a:avLst/>
          </a:prstGeom>
          <a:noFill/>
        </p:spPr>
        <p:txBody>
          <a:bodyPr wrap="square" rtlCol="0">
            <a:spAutoFit/>
          </a:bodyPr>
          <a:lstStyle/>
          <a:p>
            <a:r>
              <a:rPr lang="en-AU" dirty="0">
                <a:solidFill>
                  <a:schemeClr val="bg1"/>
                </a:solidFill>
              </a:rPr>
              <a:t>Section 3.3</a:t>
            </a:r>
          </a:p>
        </p:txBody>
      </p:sp>
    </p:spTree>
    <p:extLst>
      <p:ext uri="{BB962C8B-B14F-4D97-AF65-F5344CB8AC3E}">
        <p14:creationId xmlns:p14="http://schemas.microsoft.com/office/powerpoint/2010/main" val="40088074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000"/>
            <a:ext cx="8229600" cy="1143000"/>
          </a:xfrm>
        </p:spPr>
        <p:txBody>
          <a:bodyPr/>
          <a:lstStyle/>
          <a:p>
            <a:r>
              <a:rPr lang="en-AU" dirty="0"/>
              <a:t> </a:t>
            </a:r>
            <a:r>
              <a:rPr lang="en-AU" b="1" dirty="0">
                <a:solidFill>
                  <a:schemeClr val="accent1">
                    <a:lumMod val="75000"/>
                  </a:schemeClr>
                </a:solidFill>
              </a:rPr>
              <a:t>Selection Criterion 3 (continued)</a:t>
            </a:r>
          </a:p>
        </p:txBody>
      </p:sp>
      <p:sp>
        <p:nvSpPr>
          <p:cNvPr id="3" name="Content Placeholder 2"/>
          <p:cNvSpPr>
            <a:spLocks noGrp="1"/>
          </p:cNvSpPr>
          <p:nvPr>
            <p:ph idx="1"/>
          </p:nvPr>
        </p:nvSpPr>
        <p:spPr>
          <a:xfrm>
            <a:off x="457200" y="1364712"/>
            <a:ext cx="8229600" cy="4754080"/>
          </a:xfrm>
        </p:spPr>
        <p:txBody>
          <a:bodyPr>
            <a:normAutofit fontScale="92500"/>
          </a:bodyPr>
          <a:lstStyle/>
          <a:p>
            <a:pPr marL="979488" lvl="1" indent="-631825">
              <a:spcBef>
                <a:spcPts val="0"/>
              </a:spcBef>
              <a:buFont typeface="Arial" panose="020B0604020202020204" pitchFamily="34" charset="0"/>
              <a:buChar char="•"/>
            </a:pPr>
            <a:r>
              <a:rPr lang="en-AU" dirty="0"/>
              <a:t>approach to working with other </a:t>
            </a:r>
            <a:r>
              <a:rPr lang="en-AU" dirty="0" smtClean="0"/>
              <a:t>employment services providers </a:t>
            </a:r>
            <a:r>
              <a:rPr lang="en-AU" dirty="0"/>
              <a:t>and training programs in the area</a:t>
            </a:r>
            <a:endParaRPr lang="en-US" dirty="0"/>
          </a:p>
          <a:p>
            <a:pPr marL="979488" lvl="1" indent="-631825">
              <a:spcBef>
                <a:spcPts val="0"/>
              </a:spcBef>
              <a:buFont typeface="Arial" panose="020B0604020202020204" pitchFamily="34" charset="0"/>
              <a:buChar char="•"/>
            </a:pPr>
            <a:r>
              <a:rPr lang="en-US" dirty="0"/>
              <a:t>capacity to deliver services in the Employment Region to meet initial and ongoing demand</a:t>
            </a:r>
          </a:p>
          <a:p>
            <a:pPr marL="979488" lvl="1" indent="-631825">
              <a:spcBef>
                <a:spcPts val="0"/>
              </a:spcBef>
              <a:buFont typeface="Arial" panose="020B0604020202020204" pitchFamily="34" charset="0"/>
              <a:buChar char="•"/>
            </a:pPr>
            <a:r>
              <a:rPr lang="en-US" dirty="0"/>
              <a:t>if relevant, how CTA services will be distinguishable from current services you deliver</a:t>
            </a:r>
          </a:p>
          <a:p>
            <a:pPr marL="1611313" lvl="1" indent="-544513">
              <a:spcBef>
                <a:spcPts val="0"/>
              </a:spcBef>
              <a:buFont typeface="Courier New" panose="02070309020205020404" pitchFamily="49" charset="0"/>
              <a:buChar char="o"/>
            </a:pPr>
            <a:endParaRPr lang="en-US" sz="3000" dirty="0"/>
          </a:p>
          <a:p>
            <a:pPr marL="1436688" indent="-457200">
              <a:lnSpc>
                <a:spcPct val="110000"/>
              </a:lnSpc>
              <a:spcBef>
                <a:spcPts val="0"/>
              </a:spcBef>
              <a:buFont typeface="Courier New" panose="02070309020205020404" pitchFamily="49" charset="0"/>
              <a:buChar char="o"/>
            </a:pPr>
            <a:r>
              <a:rPr lang="en-AU" dirty="0"/>
              <a:t>Answer once for each Employment Region</a:t>
            </a:r>
          </a:p>
          <a:p>
            <a:pPr marL="1436688" indent="-457200">
              <a:lnSpc>
                <a:spcPct val="110000"/>
              </a:lnSpc>
              <a:spcBef>
                <a:spcPts val="0"/>
              </a:spcBef>
              <a:buFont typeface="Courier New" panose="02070309020205020404" pitchFamily="49" charset="0"/>
              <a:buChar char="o"/>
            </a:pPr>
            <a:r>
              <a:rPr lang="en-AU" dirty="0"/>
              <a:t>Weighting = 50%</a:t>
            </a:r>
            <a:endParaRPr lang="en-AU" b="1" dirty="0"/>
          </a:p>
          <a:p>
            <a:pPr marL="1436688" indent="-457200">
              <a:lnSpc>
                <a:spcPct val="110000"/>
              </a:lnSpc>
              <a:spcBef>
                <a:spcPts val="0"/>
              </a:spcBef>
              <a:buFont typeface="Courier New" panose="02070309020205020404" pitchFamily="49" charset="0"/>
              <a:buChar char="o"/>
            </a:pPr>
            <a:r>
              <a:rPr lang="en-AU" dirty="0"/>
              <a:t>Character limit = 20,000</a:t>
            </a:r>
          </a:p>
        </p:txBody>
      </p:sp>
      <p:sp>
        <p:nvSpPr>
          <p:cNvPr id="4" name="TextBox 3"/>
          <p:cNvSpPr txBox="1"/>
          <p:nvPr/>
        </p:nvSpPr>
        <p:spPr>
          <a:xfrm>
            <a:off x="457200" y="6309320"/>
            <a:ext cx="1907704" cy="369332"/>
          </a:xfrm>
          <a:prstGeom prst="rect">
            <a:avLst/>
          </a:prstGeom>
          <a:noFill/>
        </p:spPr>
        <p:txBody>
          <a:bodyPr wrap="square" rtlCol="0">
            <a:spAutoFit/>
          </a:bodyPr>
          <a:lstStyle/>
          <a:p>
            <a:r>
              <a:rPr lang="en-AU" dirty="0">
                <a:solidFill>
                  <a:schemeClr val="bg1"/>
                </a:solidFill>
              </a:rPr>
              <a:t>Section 3.3</a:t>
            </a:r>
          </a:p>
        </p:txBody>
      </p:sp>
    </p:spTree>
    <p:extLst>
      <p:ext uri="{BB962C8B-B14F-4D97-AF65-F5344CB8AC3E}">
        <p14:creationId xmlns:p14="http://schemas.microsoft.com/office/powerpoint/2010/main" val="3447731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Presentation Overview</a:t>
            </a:r>
          </a:p>
        </p:txBody>
      </p:sp>
      <p:sp>
        <p:nvSpPr>
          <p:cNvPr id="7" name="Content Placeholder 6"/>
          <p:cNvSpPr>
            <a:spLocks noGrp="1"/>
          </p:cNvSpPr>
          <p:nvPr>
            <p:ph idx="1"/>
          </p:nvPr>
        </p:nvSpPr>
        <p:spPr>
          <a:xfrm>
            <a:off x="457200" y="1196753"/>
            <a:ext cx="8291264" cy="4680520"/>
          </a:xfrm>
        </p:spPr>
        <p:txBody>
          <a:bodyPr wrap="square">
            <a:noAutofit/>
          </a:bodyPr>
          <a:lstStyle/>
          <a:p>
            <a:pPr>
              <a:spcBef>
                <a:spcPts val="300"/>
              </a:spcBef>
              <a:spcAft>
                <a:spcPts val="300"/>
              </a:spcAft>
            </a:pPr>
            <a:r>
              <a:rPr lang="en-AU" dirty="0">
                <a:cs typeface="Arial" panose="020B0604020202020204" pitchFamily="34" charset="0"/>
              </a:rPr>
              <a:t>CTA objectives</a:t>
            </a:r>
          </a:p>
          <a:p>
            <a:pPr>
              <a:spcBef>
                <a:spcPts val="300"/>
              </a:spcBef>
              <a:spcAft>
                <a:spcPts val="300"/>
              </a:spcAft>
            </a:pPr>
            <a:r>
              <a:rPr lang="en-AU" dirty="0">
                <a:cs typeface="Arial" panose="020B0604020202020204" pitchFamily="34" charset="0"/>
              </a:rPr>
              <a:t>CTA content</a:t>
            </a:r>
          </a:p>
          <a:p>
            <a:pPr>
              <a:spcBef>
                <a:spcPts val="300"/>
              </a:spcBef>
              <a:spcAft>
                <a:spcPts val="300"/>
              </a:spcAft>
            </a:pPr>
            <a:r>
              <a:rPr lang="en-AU" dirty="0">
                <a:cs typeface="Arial" panose="020B0604020202020204" pitchFamily="34" charset="0"/>
              </a:rPr>
              <a:t>Referral and eligibility</a:t>
            </a:r>
          </a:p>
          <a:p>
            <a:pPr>
              <a:spcBef>
                <a:spcPts val="300"/>
              </a:spcBef>
              <a:spcAft>
                <a:spcPts val="300"/>
              </a:spcAft>
            </a:pPr>
            <a:r>
              <a:rPr lang="en-AU" dirty="0">
                <a:cs typeface="Arial" panose="020B0604020202020204" pitchFamily="34" charset="0"/>
              </a:rPr>
              <a:t>Fees</a:t>
            </a:r>
          </a:p>
          <a:p>
            <a:pPr>
              <a:spcBef>
                <a:spcPts val="300"/>
              </a:spcBef>
              <a:spcAft>
                <a:spcPts val="300"/>
              </a:spcAft>
            </a:pPr>
            <a:r>
              <a:rPr lang="en-AU" dirty="0">
                <a:cs typeface="Arial" panose="020B0604020202020204" pitchFamily="34" charset="0"/>
              </a:rPr>
              <a:t>Responding to selection criteria</a:t>
            </a:r>
          </a:p>
          <a:p>
            <a:pPr>
              <a:spcBef>
                <a:spcPts val="300"/>
              </a:spcBef>
              <a:spcAft>
                <a:spcPts val="300"/>
              </a:spcAft>
            </a:pPr>
            <a:r>
              <a:rPr lang="en-AU" dirty="0">
                <a:cs typeface="Arial" panose="020B0604020202020204" pitchFamily="34" charset="0"/>
              </a:rPr>
              <a:t>Probity and purchasing arrangements</a:t>
            </a:r>
          </a:p>
          <a:p>
            <a:pPr>
              <a:spcBef>
                <a:spcPts val="300"/>
              </a:spcBef>
              <a:spcAft>
                <a:spcPts val="300"/>
              </a:spcAft>
            </a:pPr>
            <a:r>
              <a:rPr lang="en-AU" dirty="0">
                <a:cs typeface="Arial" panose="020B0604020202020204" pitchFamily="34" charset="0"/>
              </a:rPr>
              <a:t>Key dates</a:t>
            </a:r>
          </a:p>
          <a:p>
            <a:pPr>
              <a:spcBef>
                <a:spcPts val="300"/>
              </a:spcBef>
              <a:spcAft>
                <a:spcPts val="300"/>
              </a:spcAft>
            </a:pPr>
            <a:r>
              <a:rPr lang="en-AU" dirty="0">
                <a:cs typeface="Arial" panose="020B0604020202020204" pitchFamily="34" charset="0"/>
              </a:rPr>
              <a:t>Questions.</a:t>
            </a:r>
          </a:p>
        </p:txBody>
      </p:sp>
    </p:spTree>
    <p:extLst>
      <p:ext uri="{BB962C8B-B14F-4D97-AF65-F5344CB8AC3E}">
        <p14:creationId xmlns:p14="http://schemas.microsoft.com/office/powerpoint/2010/main" val="646193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000"/>
            <a:ext cx="8229600" cy="1143000"/>
          </a:xfrm>
        </p:spPr>
        <p:txBody>
          <a:bodyPr>
            <a:normAutofit fontScale="90000"/>
          </a:bodyPr>
          <a:lstStyle/>
          <a:p>
            <a:r>
              <a:rPr lang="en-AU" b="1" dirty="0">
                <a:solidFill>
                  <a:schemeClr val="accent1">
                    <a:lumMod val="75000"/>
                  </a:schemeClr>
                </a:solidFill>
              </a:rPr>
              <a:t>Probity and Purchasing—Overview</a:t>
            </a:r>
          </a:p>
        </p:txBody>
      </p:sp>
      <p:sp>
        <p:nvSpPr>
          <p:cNvPr id="3" name="Content Placeholder 2"/>
          <p:cNvSpPr>
            <a:spLocks noGrp="1"/>
          </p:cNvSpPr>
          <p:nvPr>
            <p:ph idx="1"/>
          </p:nvPr>
        </p:nvSpPr>
        <p:spPr>
          <a:xfrm>
            <a:off x="457200" y="1195200"/>
            <a:ext cx="7770472" cy="4610064"/>
          </a:xfrm>
        </p:spPr>
        <p:txBody>
          <a:bodyPr>
            <a:normAutofit fontScale="92500" lnSpcReduction="20000"/>
          </a:bodyPr>
          <a:lstStyle/>
          <a:p>
            <a:r>
              <a:rPr lang="en-AU" sz="3600" dirty="0">
                <a:cs typeface="Arial" panose="020B0604020202020204" pitchFamily="34" charset="0"/>
              </a:rPr>
              <a:t>Probity principles</a:t>
            </a:r>
          </a:p>
          <a:p>
            <a:pPr lvl="0"/>
            <a:r>
              <a:rPr lang="en-AU" sz="3600" dirty="0">
                <a:cs typeface="Arial" panose="020B0604020202020204" pitchFamily="34" charset="0"/>
              </a:rPr>
              <a:t>Purchasing objectives and rules</a:t>
            </a:r>
          </a:p>
          <a:p>
            <a:pPr lvl="0"/>
            <a:r>
              <a:rPr lang="en-AU" sz="3600" dirty="0">
                <a:cs typeface="Arial" panose="020B0604020202020204" pitchFamily="34" charset="0"/>
              </a:rPr>
              <a:t>Communication protocol</a:t>
            </a:r>
          </a:p>
          <a:p>
            <a:pPr lvl="0"/>
            <a:r>
              <a:rPr lang="en-AU" sz="3600" dirty="0">
                <a:cs typeface="Arial" panose="020B0604020202020204" pitchFamily="34" charset="0"/>
              </a:rPr>
              <a:t>Eligibility to apply </a:t>
            </a:r>
          </a:p>
          <a:p>
            <a:pPr lvl="0"/>
            <a:r>
              <a:rPr lang="en-AU" sz="3600" dirty="0">
                <a:cs typeface="Arial" panose="020B0604020202020204" pitchFamily="34" charset="0"/>
              </a:rPr>
              <a:t>Service coverage</a:t>
            </a:r>
          </a:p>
          <a:p>
            <a:r>
              <a:rPr lang="en-AU" sz="3600" dirty="0">
                <a:cs typeface="Arial" panose="020B0604020202020204" pitchFamily="34" charset="0"/>
              </a:rPr>
              <a:t>Evaluation process</a:t>
            </a:r>
          </a:p>
          <a:p>
            <a:pPr lvl="0"/>
            <a:r>
              <a:rPr lang="en-AU" sz="3600" dirty="0">
                <a:cs typeface="Arial" panose="020B0604020202020204" pitchFamily="34" charset="0"/>
              </a:rPr>
              <a:t>Contracting with the department</a:t>
            </a:r>
          </a:p>
          <a:p>
            <a:pPr lvl="0"/>
            <a:r>
              <a:rPr lang="en-AU" sz="3600" dirty="0">
                <a:cs typeface="Arial" panose="020B0604020202020204" pitchFamily="34" charset="0"/>
              </a:rPr>
              <a:t>Lodgement of response</a:t>
            </a:r>
          </a:p>
          <a:p>
            <a:pPr lvl="0"/>
            <a:r>
              <a:rPr lang="en-AU" sz="3600" dirty="0">
                <a:cs typeface="Arial" panose="020B0604020202020204" pitchFamily="34" charset="0"/>
              </a:rPr>
              <a:t>Key Dates and further information.</a:t>
            </a:r>
          </a:p>
        </p:txBody>
      </p:sp>
      <p:sp>
        <p:nvSpPr>
          <p:cNvPr id="4" name="TextBox 3"/>
          <p:cNvSpPr txBox="1"/>
          <p:nvPr/>
        </p:nvSpPr>
        <p:spPr>
          <a:xfrm>
            <a:off x="457200" y="6318000"/>
            <a:ext cx="3275856" cy="369332"/>
          </a:xfrm>
          <a:prstGeom prst="rect">
            <a:avLst/>
          </a:prstGeom>
          <a:noFill/>
        </p:spPr>
        <p:txBody>
          <a:bodyPr wrap="square" rtlCol="0">
            <a:spAutoFit/>
          </a:bodyPr>
          <a:lstStyle/>
          <a:p>
            <a:r>
              <a:rPr lang="en-AU" dirty="0">
                <a:solidFill>
                  <a:schemeClr val="bg1"/>
                </a:solidFill>
              </a:rPr>
              <a:t>Chapters 4-7</a:t>
            </a:r>
          </a:p>
        </p:txBody>
      </p:sp>
    </p:spTree>
    <p:extLst>
      <p:ext uri="{BB962C8B-B14F-4D97-AF65-F5344CB8AC3E}">
        <p14:creationId xmlns:p14="http://schemas.microsoft.com/office/powerpoint/2010/main" val="3966361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Probity Principles</a:t>
            </a:r>
          </a:p>
        </p:txBody>
      </p:sp>
      <p:sp>
        <p:nvSpPr>
          <p:cNvPr id="7" name="Content Placeholder 6"/>
          <p:cNvSpPr>
            <a:spLocks noGrp="1"/>
          </p:cNvSpPr>
          <p:nvPr>
            <p:ph idx="1"/>
          </p:nvPr>
        </p:nvSpPr>
        <p:spPr>
          <a:xfrm>
            <a:off x="457200" y="1195200"/>
            <a:ext cx="8229601" cy="4970104"/>
          </a:xfrm>
        </p:spPr>
        <p:txBody>
          <a:bodyPr>
            <a:normAutofit lnSpcReduction="10000"/>
          </a:bodyPr>
          <a:lstStyle/>
          <a:p>
            <a:r>
              <a:rPr lang="en-AU" dirty="0"/>
              <a:t>Fairness and impartiality</a:t>
            </a:r>
          </a:p>
          <a:p>
            <a:r>
              <a:rPr lang="en-AU" dirty="0"/>
              <a:t>Consistency and transparency </a:t>
            </a:r>
          </a:p>
          <a:p>
            <a:r>
              <a:rPr lang="en-AU" dirty="0"/>
              <a:t>Encouraging competition and participation</a:t>
            </a:r>
          </a:p>
          <a:p>
            <a:r>
              <a:rPr lang="en-AU" dirty="0"/>
              <a:t>Identifying and managing conflicts of interest</a:t>
            </a:r>
          </a:p>
          <a:p>
            <a:r>
              <a:rPr lang="en-AU" dirty="0"/>
              <a:t>Security and confidentiality</a:t>
            </a:r>
          </a:p>
          <a:p>
            <a:r>
              <a:rPr lang="en-AU" dirty="0"/>
              <a:t>Compliance with relevant legislative obligations and the </a:t>
            </a:r>
            <a:r>
              <a:rPr lang="en-AU" i="1" dirty="0"/>
              <a:t>Commonwealth Procurement Rules</a:t>
            </a:r>
          </a:p>
          <a:p>
            <a:r>
              <a:rPr lang="en-AU" dirty="0"/>
              <a:t>Establishing and maintaining a clear audit trail.</a:t>
            </a:r>
          </a:p>
          <a:p>
            <a:endParaRPr lang="en-AU" dirty="0"/>
          </a:p>
        </p:txBody>
      </p:sp>
      <p:sp>
        <p:nvSpPr>
          <p:cNvPr id="5" name="TextBox 4"/>
          <p:cNvSpPr txBox="1"/>
          <p:nvPr/>
        </p:nvSpPr>
        <p:spPr>
          <a:xfrm>
            <a:off x="457200" y="6310800"/>
            <a:ext cx="2818656" cy="369332"/>
          </a:xfrm>
          <a:prstGeom prst="rect">
            <a:avLst/>
          </a:prstGeom>
          <a:noFill/>
        </p:spPr>
        <p:txBody>
          <a:bodyPr wrap="square" rtlCol="0">
            <a:spAutoFit/>
          </a:bodyPr>
          <a:lstStyle/>
          <a:p>
            <a:r>
              <a:rPr lang="en-AU" dirty="0">
                <a:solidFill>
                  <a:schemeClr val="bg1"/>
                </a:solidFill>
              </a:rPr>
              <a:t>Section 5.2 &amp; Appendix A</a:t>
            </a:r>
          </a:p>
        </p:txBody>
      </p:sp>
    </p:spTree>
    <p:extLst>
      <p:ext uri="{BB962C8B-B14F-4D97-AF65-F5344CB8AC3E}">
        <p14:creationId xmlns:p14="http://schemas.microsoft.com/office/powerpoint/2010/main" val="34435757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Purchasing Objectives and Rules</a:t>
            </a:r>
          </a:p>
        </p:txBody>
      </p:sp>
      <p:sp>
        <p:nvSpPr>
          <p:cNvPr id="7" name="Content Placeholder 6"/>
          <p:cNvSpPr>
            <a:spLocks noGrp="1"/>
          </p:cNvSpPr>
          <p:nvPr>
            <p:ph idx="1"/>
          </p:nvPr>
        </p:nvSpPr>
        <p:spPr>
          <a:xfrm>
            <a:off x="457200" y="1195199"/>
            <a:ext cx="8003232" cy="5172349"/>
          </a:xfrm>
        </p:spPr>
        <p:txBody>
          <a:bodyPr>
            <a:normAutofit/>
          </a:bodyPr>
          <a:lstStyle/>
          <a:p>
            <a:pPr marL="457200">
              <a:spcBef>
                <a:spcPct val="50000"/>
              </a:spcBef>
              <a:buFontTx/>
              <a:buChar char="•"/>
            </a:pPr>
            <a:r>
              <a:rPr lang="en-US" sz="3600" i="1" dirty="0">
                <a:cs typeface="Arial" panose="020B0604020202020204" pitchFamily="34" charset="0"/>
              </a:rPr>
              <a:t>Commonwealth Procurement Rules</a:t>
            </a:r>
          </a:p>
          <a:p>
            <a:pPr marL="457200">
              <a:spcBef>
                <a:spcPts val="600"/>
              </a:spcBef>
              <a:buFontTx/>
              <a:buChar char="•"/>
            </a:pPr>
            <a:r>
              <a:rPr lang="en-US" sz="3600" dirty="0">
                <a:cs typeface="Arial" panose="020B0604020202020204" pitchFamily="34" charset="0"/>
              </a:rPr>
              <a:t>Value for money principles:</a:t>
            </a:r>
          </a:p>
          <a:p>
            <a:pPr marL="900000" lvl="1" indent="-360000">
              <a:buFont typeface="Courier New" panose="02070309020205020404" pitchFamily="49" charset="0"/>
              <a:buChar char="o"/>
            </a:pPr>
            <a:r>
              <a:rPr lang="en-US" sz="3200" dirty="0"/>
              <a:t>responses to the selection criteria</a:t>
            </a:r>
          </a:p>
          <a:p>
            <a:pPr marL="900000" lvl="1" indent="-360000">
              <a:buFont typeface="Courier New" panose="02070309020205020404" pitchFamily="49" charset="0"/>
              <a:buChar char="o"/>
            </a:pPr>
            <a:r>
              <a:rPr lang="en-US" sz="3200" dirty="0"/>
              <a:t>diversity</a:t>
            </a:r>
          </a:p>
          <a:p>
            <a:pPr marL="900000" lvl="1" indent="-360000">
              <a:buFont typeface="Courier New" panose="02070309020205020404" pitchFamily="49" charset="0"/>
              <a:buChar char="o"/>
            </a:pPr>
            <a:r>
              <a:rPr lang="en-US" sz="3200" dirty="0"/>
              <a:t>coverage</a:t>
            </a:r>
          </a:p>
          <a:p>
            <a:pPr marL="900000" lvl="1" indent="-360000">
              <a:buFont typeface="Courier New" panose="02070309020205020404" pitchFamily="49" charset="0"/>
              <a:buChar char="o"/>
            </a:pPr>
            <a:r>
              <a:rPr lang="en-US" sz="3200" dirty="0"/>
              <a:t>benefit to the Australian economy</a:t>
            </a:r>
          </a:p>
          <a:p>
            <a:pPr marL="900000" lvl="1" indent="-360000">
              <a:buFont typeface="Courier New" panose="02070309020205020404" pitchFamily="49" charset="0"/>
              <a:buChar char="o"/>
            </a:pPr>
            <a:r>
              <a:rPr lang="en-US" sz="3200" dirty="0"/>
              <a:t>risk</a:t>
            </a:r>
          </a:p>
          <a:p>
            <a:pPr marL="900000" lvl="1" indent="-360000">
              <a:buFont typeface="Courier New" panose="02070309020205020404" pitchFamily="49" charset="0"/>
              <a:buChar char="o"/>
            </a:pPr>
            <a:r>
              <a:rPr lang="en-US" sz="3200" dirty="0"/>
              <a:t>high quality service delivery.</a:t>
            </a:r>
          </a:p>
        </p:txBody>
      </p:sp>
      <p:sp>
        <p:nvSpPr>
          <p:cNvPr id="4" name="TextBox 3"/>
          <p:cNvSpPr txBox="1"/>
          <p:nvPr/>
        </p:nvSpPr>
        <p:spPr>
          <a:xfrm>
            <a:off x="457200" y="6310800"/>
            <a:ext cx="1907704" cy="369332"/>
          </a:xfrm>
          <a:prstGeom prst="rect">
            <a:avLst/>
          </a:prstGeom>
          <a:noFill/>
        </p:spPr>
        <p:txBody>
          <a:bodyPr wrap="square" rtlCol="0">
            <a:spAutoFit/>
          </a:bodyPr>
          <a:lstStyle/>
          <a:p>
            <a:r>
              <a:rPr lang="en-AU" dirty="0">
                <a:solidFill>
                  <a:schemeClr val="bg1"/>
                </a:solidFill>
              </a:rPr>
              <a:t>Section 5.1</a:t>
            </a:r>
          </a:p>
        </p:txBody>
      </p:sp>
    </p:spTree>
    <p:extLst>
      <p:ext uri="{BB962C8B-B14F-4D97-AF65-F5344CB8AC3E}">
        <p14:creationId xmlns:p14="http://schemas.microsoft.com/office/powerpoint/2010/main" val="14454852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Communication Protocol</a:t>
            </a:r>
          </a:p>
        </p:txBody>
      </p:sp>
      <p:sp>
        <p:nvSpPr>
          <p:cNvPr id="7" name="Content Placeholder 6"/>
          <p:cNvSpPr>
            <a:spLocks noGrp="1"/>
          </p:cNvSpPr>
          <p:nvPr>
            <p:ph idx="1"/>
          </p:nvPr>
        </p:nvSpPr>
        <p:spPr>
          <a:xfrm>
            <a:off x="457200" y="1196752"/>
            <a:ext cx="8229600" cy="4968552"/>
          </a:xfrm>
        </p:spPr>
        <p:txBody>
          <a:bodyPr>
            <a:noAutofit/>
          </a:bodyPr>
          <a:lstStyle/>
          <a:p>
            <a:pPr marL="457200">
              <a:spcBef>
                <a:spcPts val="600"/>
              </a:spcBef>
              <a:buFontTx/>
              <a:buChar char="•"/>
            </a:pPr>
            <a:r>
              <a:rPr lang="en-US" sz="3600" dirty="0">
                <a:cs typeface="Arial" panose="020B0604020202020204" pitchFamily="34" charset="0"/>
              </a:rPr>
              <a:t>Purpose</a:t>
            </a:r>
          </a:p>
          <a:p>
            <a:pPr marL="900000" lvl="1" indent="-360000">
              <a:buFont typeface="Courier New" panose="02070309020205020404" pitchFamily="49" charset="0"/>
              <a:buChar char="o"/>
            </a:pPr>
            <a:r>
              <a:rPr lang="en-US" sz="3200" dirty="0"/>
              <a:t>ensure consistent messaging</a:t>
            </a:r>
          </a:p>
          <a:p>
            <a:pPr marL="900000" lvl="1" indent="-360000">
              <a:buFont typeface="Courier New" panose="02070309020205020404" pitchFamily="49" charset="0"/>
              <a:buChar char="o"/>
            </a:pPr>
            <a:r>
              <a:rPr lang="en-AU" sz="3200" dirty="0"/>
              <a:t>minimise</a:t>
            </a:r>
            <a:r>
              <a:rPr lang="en-US" sz="3200" dirty="0"/>
              <a:t> risk of improper assistance</a:t>
            </a:r>
          </a:p>
          <a:p>
            <a:pPr marL="900000" lvl="1" indent="-360000">
              <a:buFont typeface="Courier New" panose="02070309020205020404" pitchFamily="49" charset="0"/>
              <a:buChar char="o"/>
            </a:pPr>
            <a:r>
              <a:rPr lang="en-US" sz="3200" dirty="0"/>
              <a:t>maintain probity</a:t>
            </a:r>
          </a:p>
          <a:p>
            <a:pPr marL="900000" lvl="1" indent="-360000">
              <a:buFont typeface="Courier New" panose="02070309020205020404" pitchFamily="49" charset="0"/>
              <a:buChar char="o"/>
            </a:pPr>
            <a:r>
              <a:rPr lang="en-US" sz="3200" dirty="0"/>
              <a:t>manage complaints</a:t>
            </a:r>
          </a:p>
          <a:p>
            <a:pPr marL="457200">
              <a:spcBef>
                <a:spcPts val="600"/>
              </a:spcBef>
              <a:buFontTx/>
              <a:buChar char="•"/>
            </a:pPr>
            <a:r>
              <a:rPr lang="en-US" sz="3600" dirty="0">
                <a:cs typeface="Arial" panose="020B0604020202020204" pitchFamily="34" charset="0"/>
              </a:rPr>
              <a:t>Respondent questions</a:t>
            </a:r>
          </a:p>
          <a:p>
            <a:pPr marL="997200" lvl="1" indent="-457200">
              <a:buFont typeface="Courier New" panose="02070309020205020404" pitchFamily="49" charset="0"/>
              <a:buChar char="o"/>
            </a:pPr>
            <a:r>
              <a:rPr lang="en-US" sz="3200" dirty="0"/>
              <a:t>Employment Services Purchasing Hotline</a:t>
            </a:r>
          </a:p>
          <a:p>
            <a:pPr marL="997200" lvl="1" indent="-457200">
              <a:buFont typeface="Courier New" panose="02070309020205020404" pitchFamily="49" charset="0"/>
              <a:buChar char="o"/>
            </a:pPr>
            <a:r>
              <a:rPr lang="en-US" sz="3200" dirty="0"/>
              <a:t>answers made available to all.</a:t>
            </a:r>
          </a:p>
        </p:txBody>
      </p:sp>
      <p:sp>
        <p:nvSpPr>
          <p:cNvPr id="5" name="TextBox 4"/>
          <p:cNvSpPr txBox="1"/>
          <p:nvPr/>
        </p:nvSpPr>
        <p:spPr>
          <a:xfrm>
            <a:off x="457200" y="6309320"/>
            <a:ext cx="2386608" cy="369332"/>
          </a:xfrm>
          <a:prstGeom prst="rect">
            <a:avLst/>
          </a:prstGeom>
          <a:noFill/>
        </p:spPr>
        <p:txBody>
          <a:bodyPr wrap="square" rtlCol="0">
            <a:spAutoFit/>
          </a:bodyPr>
          <a:lstStyle/>
          <a:p>
            <a:r>
              <a:rPr lang="en-AU" dirty="0">
                <a:solidFill>
                  <a:schemeClr val="bg1"/>
                </a:solidFill>
              </a:rPr>
              <a:t>Page iii &amp; Appendix A</a:t>
            </a:r>
          </a:p>
        </p:txBody>
      </p:sp>
    </p:spTree>
    <p:extLst>
      <p:ext uri="{BB962C8B-B14F-4D97-AF65-F5344CB8AC3E}">
        <p14:creationId xmlns:p14="http://schemas.microsoft.com/office/powerpoint/2010/main" val="1957376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Eligibility to </a:t>
            </a:r>
            <a:r>
              <a:rPr lang="en-AU" b="1" dirty="0" smtClean="0">
                <a:solidFill>
                  <a:schemeClr val="accent1">
                    <a:lumMod val="75000"/>
                  </a:schemeClr>
                </a:solidFill>
              </a:rPr>
              <a:t>Apply</a:t>
            </a:r>
            <a:endParaRPr lang="en-AU" b="1" dirty="0">
              <a:solidFill>
                <a:schemeClr val="accent1">
                  <a:lumMod val="75000"/>
                </a:schemeClr>
              </a:solidFill>
            </a:endParaRPr>
          </a:p>
        </p:txBody>
      </p:sp>
      <p:sp>
        <p:nvSpPr>
          <p:cNvPr id="7" name="Content Placeholder 6"/>
          <p:cNvSpPr>
            <a:spLocks noGrp="1"/>
          </p:cNvSpPr>
          <p:nvPr>
            <p:ph idx="1"/>
          </p:nvPr>
        </p:nvSpPr>
        <p:spPr>
          <a:xfrm>
            <a:off x="457200" y="1195200"/>
            <a:ext cx="8229600" cy="4525964"/>
          </a:xfrm>
        </p:spPr>
        <p:txBody>
          <a:bodyPr>
            <a:normAutofit lnSpcReduction="10000"/>
          </a:bodyPr>
          <a:lstStyle/>
          <a:p>
            <a:pPr marL="457200">
              <a:spcBef>
                <a:spcPts val="600"/>
              </a:spcBef>
              <a:spcAft>
                <a:spcPts val="300"/>
              </a:spcAft>
              <a:buClr>
                <a:schemeClr val="tx1"/>
              </a:buClr>
              <a:buFontTx/>
              <a:buChar char="•"/>
            </a:pPr>
            <a:r>
              <a:rPr lang="en-US" sz="3600" dirty="0">
                <a:cs typeface="Arial" panose="020B0604020202020204" pitchFamily="34" charset="0"/>
              </a:rPr>
              <a:t>Eligible:</a:t>
            </a:r>
          </a:p>
          <a:p>
            <a:pPr marL="900000" lvl="1" indent="-360000">
              <a:spcAft>
                <a:spcPts val="300"/>
              </a:spcAft>
              <a:buClr>
                <a:schemeClr val="tx1"/>
              </a:buClr>
              <a:buFont typeface="Courier New" panose="02070309020205020404" pitchFamily="49" charset="0"/>
              <a:buChar char="o"/>
            </a:pPr>
            <a:r>
              <a:rPr lang="en-AU" sz="3200" dirty="0"/>
              <a:t>organisations (including state, territory and local governments) with a current ABN</a:t>
            </a:r>
          </a:p>
          <a:p>
            <a:pPr marL="900000" lvl="1" indent="-360000">
              <a:spcAft>
                <a:spcPts val="300"/>
              </a:spcAft>
              <a:buClr>
                <a:schemeClr val="tx1"/>
              </a:buClr>
              <a:buFont typeface="Courier New" panose="02070309020205020404" pitchFamily="49" charset="0"/>
              <a:buChar char="o"/>
            </a:pPr>
            <a:r>
              <a:rPr lang="en-AU" sz="3200" dirty="0"/>
              <a:t>foreign companies – if registered under Part 5B.2 of the </a:t>
            </a:r>
            <a:r>
              <a:rPr lang="en-AU" sz="3200" i="1" dirty="0"/>
              <a:t>Corporations Act 2001</a:t>
            </a:r>
            <a:r>
              <a:rPr lang="en-AU" sz="3200" dirty="0"/>
              <a:t> (Cth)</a:t>
            </a:r>
          </a:p>
          <a:p>
            <a:pPr marL="457200">
              <a:spcBef>
                <a:spcPts val="600"/>
              </a:spcBef>
              <a:spcAft>
                <a:spcPts val="300"/>
              </a:spcAft>
              <a:buClr>
                <a:schemeClr val="tx1"/>
              </a:buClr>
              <a:buFontTx/>
              <a:buChar char="•"/>
            </a:pPr>
            <a:r>
              <a:rPr lang="en-US" sz="3600" dirty="0">
                <a:cs typeface="Arial" panose="020B0604020202020204" pitchFamily="34" charset="0"/>
              </a:rPr>
              <a:t>Not Eligible:</a:t>
            </a:r>
          </a:p>
          <a:p>
            <a:pPr marL="900000" lvl="1" indent="-360000">
              <a:spcAft>
                <a:spcPts val="300"/>
              </a:spcAft>
              <a:buClr>
                <a:schemeClr val="tx1"/>
              </a:buClr>
              <a:buFont typeface="Courier New" panose="02070309020205020404" pitchFamily="49" charset="0"/>
              <a:buChar char="o"/>
            </a:pPr>
            <a:r>
              <a:rPr lang="en-US" sz="3200" dirty="0"/>
              <a:t>Australian Government.</a:t>
            </a:r>
          </a:p>
        </p:txBody>
      </p:sp>
      <p:sp>
        <p:nvSpPr>
          <p:cNvPr id="4" name="TextBox 3"/>
          <p:cNvSpPr txBox="1"/>
          <p:nvPr/>
        </p:nvSpPr>
        <p:spPr>
          <a:xfrm>
            <a:off x="457200" y="6310800"/>
            <a:ext cx="1907704" cy="369332"/>
          </a:xfrm>
          <a:prstGeom prst="rect">
            <a:avLst/>
          </a:prstGeom>
          <a:noFill/>
        </p:spPr>
        <p:txBody>
          <a:bodyPr wrap="square" rtlCol="0">
            <a:spAutoFit/>
          </a:bodyPr>
          <a:lstStyle/>
          <a:p>
            <a:r>
              <a:rPr lang="en-AU" dirty="0">
                <a:solidFill>
                  <a:prstClr val="white"/>
                </a:solidFill>
              </a:rPr>
              <a:t>Chapter 4</a:t>
            </a:r>
          </a:p>
        </p:txBody>
      </p:sp>
    </p:spTree>
    <p:extLst>
      <p:ext uri="{BB962C8B-B14F-4D97-AF65-F5344CB8AC3E}">
        <p14:creationId xmlns:p14="http://schemas.microsoft.com/office/powerpoint/2010/main" val="26470794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Eligibility to Apply (continued)</a:t>
            </a:r>
          </a:p>
        </p:txBody>
      </p:sp>
      <p:sp>
        <p:nvSpPr>
          <p:cNvPr id="7" name="Content Placeholder 6"/>
          <p:cNvSpPr>
            <a:spLocks noGrp="1"/>
          </p:cNvSpPr>
          <p:nvPr>
            <p:ph idx="1"/>
          </p:nvPr>
        </p:nvSpPr>
        <p:spPr>
          <a:xfrm>
            <a:off x="457200" y="1195200"/>
            <a:ext cx="8229600" cy="4243610"/>
          </a:xfrm>
        </p:spPr>
        <p:txBody>
          <a:bodyPr>
            <a:normAutofit/>
          </a:bodyPr>
          <a:lstStyle/>
          <a:p>
            <a:pPr marL="457200">
              <a:spcBef>
                <a:spcPts val="600"/>
              </a:spcBef>
              <a:spcAft>
                <a:spcPts val="300"/>
              </a:spcAft>
              <a:buClr>
                <a:schemeClr val="tx1"/>
              </a:buClr>
              <a:buFontTx/>
              <a:buChar char="•"/>
            </a:pPr>
            <a:r>
              <a:rPr lang="en-US" sz="3600" dirty="0">
                <a:cs typeface="Arial" panose="020B0604020202020204" pitchFamily="34" charset="0"/>
              </a:rPr>
              <a:t>Respondents can be:</a:t>
            </a:r>
          </a:p>
          <a:p>
            <a:pPr marL="900000" lvl="1" indent="-360000">
              <a:buFont typeface="Courier New" panose="02070309020205020404" pitchFamily="49" charset="0"/>
              <a:buChar char="o"/>
            </a:pPr>
            <a:r>
              <a:rPr lang="en-US" sz="3200" dirty="0">
                <a:cs typeface="Arial" panose="020B0604020202020204" pitchFamily="34" charset="0"/>
              </a:rPr>
              <a:t>a single entity</a:t>
            </a:r>
          </a:p>
          <a:p>
            <a:pPr marL="900000" lvl="1" indent="-360000">
              <a:buFont typeface="Courier New" panose="02070309020205020404" pitchFamily="49" charset="0"/>
              <a:buChar char="o"/>
            </a:pPr>
            <a:r>
              <a:rPr lang="en-US" sz="3200" dirty="0">
                <a:cs typeface="Arial" panose="020B0604020202020204" pitchFamily="34" charset="0"/>
              </a:rPr>
              <a:t>a group of entities </a:t>
            </a:r>
          </a:p>
          <a:p>
            <a:pPr marL="900000" lvl="1" indent="-360000">
              <a:buFont typeface="Courier New" panose="02070309020205020404" pitchFamily="49" charset="0"/>
              <a:buChar char="o"/>
            </a:pPr>
            <a:r>
              <a:rPr lang="en-US" sz="3200" dirty="0">
                <a:cs typeface="Arial" panose="020B0604020202020204" pitchFamily="34" charset="0"/>
              </a:rPr>
              <a:t>a single entity or group of entities with subcontractors.</a:t>
            </a:r>
          </a:p>
          <a:p>
            <a:endParaRPr lang="en-AU" dirty="0"/>
          </a:p>
        </p:txBody>
      </p:sp>
      <p:sp>
        <p:nvSpPr>
          <p:cNvPr id="4" name="TextBox 3"/>
          <p:cNvSpPr txBox="1"/>
          <p:nvPr/>
        </p:nvSpPr>
        <p:spPr>
          <a:xfrm>
            <a:off x="457200" y="6309320"/>
            <a:ext cx="3466728" cy="369332"/>
          </a:xfrm>
          <a:prstGeom prst="rect">
            <a:avLst/>
          </a:prstGeom>
          <a:noFill/>
        </p:spPr>
        <p:txBody>
          <a:bodyPr wrap="square" rtlCol="0">
            <a:spAutoFit/>
          </a:bodyPr>
          <a:lstStyle/>
          <a:p>
            <a:r>
              <a:rPr lang="en-AU" dirty="0">
                <a:solidFill>
                  <a:prstClr val="white"/>
                </a:solidFill>
              </a:rPr>
              <a:t>Chapter 4</a:t>
            </a:r>
          </a:p>
        </p:txBody>
      </p:sp>
    </p:spTree>
    <p:extLst>
      <p:ext uri="{BB962C8B-B14F-4D97-AF65-F5344CB8AC3E}">
        <p14:creationId xmlns:p14="http://schemas.microsoft.com/office/powerpoint/2010/main" val="305108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Eligibility to Apply (continued)</a:t>
            </a:r>
          </a:p>
        </p:txBody>
      </p:sp>
      <p:sp>
        <p:nvSpPr>
          <p:cNvPr id="7" name="Content Placeholder 6"/>
          <p:cNvSpPr>
            <a:spLocks noGrp="1"/>
          </p:cNvSpPr>
          <p:nvPr>
            <p:ph idx="1"/>
          </p:nvPr>
        </p:nvSpPr>
        <p:spPr>
          <a:xfrm>
            <a:off x="457200" y="1195200"/>
            <a:ext cx="8229600" cy="4466048"/>
          </a:xfrm>
        </p:spPr>
        <p:txBody>
          <a:bodyPr>
            <a:normAutofit fontScale="92500" lnSpcReduction="10000"/>
          </a:bodyPr>
          <a:lstStyle/>
          <a:p>
            <a:pPr lvl="0">
              <a:spcBef>
                <a:spcPts val="600"/>
              </a:spcBef>
              <a:spcAft>
                <a:spcPts val="600"/>
              </a:spcAft>
            </a:pPr>
            <a:r>
              <a:rPr lang="en-US" sz="3900" dirty="0">
                <a:cs typeface="Arial" panose="020B0604020202020204" pitchFamily="34" charset="0"/>
              </a:rPr>
              <a:t>Group Respondents</a:t>
            </a:r>
          </a:p>
          <a:p>
            <a:pPr marL="900000" lvl="1" indent="-360000">
              <a:spcBef>
                <a:spcPts val="600"/>
              </a:spcBef>
              <a:spcAft>
                <a:spcPts val="600"/>
              </a:spcAft>
              <a:buFont typeface="Courier New" panose="02070309020205020404" pitchFamily="49" charset="0"/>
              <a:buChar char="o"/>
            </a:pPr>
            <a:r>
              <a:rPr lang="en-US" sz="3500" dirty="0">
                <a:cs typeface="Arial" panose="020B0604020202020204" pitchFamily="34" charset="0"/>
              </a:rPr>
              <a:t>consortium</a:t>
            </a:r>
          </a:p>
          <a:p>
            <a:pPr marL="900000" lvl="1" indent="-360000">
              <a:spcBef>
                <a:spcPts val="600"/>
              </a:spcBef>
              <a:spcAft>
                <a:spcPts val="600"/>
              </a:spcAft>
              <a:buFont typeface="Courier New" panose="02070309020205020404" pitchFamily="49" charset="0"/>
              <a:buChar char="o"/>
            </a:pPr>
            <a:r>
              <a:rPr lang="en-US" sz="3500" dirty="0">
                <a:cs typeface="Arial" panose="020B0604020202020204" pitchFamily="34" charset="0"/>
              </a:rPr>
              <a:t>joint venture</a:t>
            </a:r>
          </a:p>
          <a:p>
            <a:pPr marL="900000" lvl="1" indent="-360000">
              <a:spcBef>
                <a:spcPts val="600"/>
              </a:spcBef>
              <a:spcAft>
                <a:spcPts val="600"/>
              </a:spcAft>
              <a:buFont typeface="Courier New" panose="02070309020205020404" pitchFamily="49" charset="0"/>
              <a:buChar char="o"/>
            </a:pPr>
            <a:r>
              <a:rPr lang="en-US" sz="3500" dirty="0">
                <a:cs typeface="Arial" panose="020B0604020202020204" pitchFamily="34" charset="0"/>
              </a:rPr>
              <a:t>partnership</a:t>
            </a:r>
          </a:p>
          <a:p>
            <a:pPr marL="900000" lvl="1" indent="-360000">
              <a:spcBef>
                <a:spcPts val="600"/>
              </a:spcBef>
              <a:spcAft>
                <a:spcPts val="600"/>
              </a:spcAft>
              <a:buFont typeface="Courier New" panose="02070309020205020404" pitchFamily="49" charset="0"/>
              <a:buChar char="o"/>
            </a:pPr>
            <a:r>
              <a:rPr lang="en-US" sz="3500" dirty="0">
                <a:cs typeface="Arial" panose="020B0604020202020204" pitchFamily="34" charset="0"/>
              </a:rPr>
              <a:t>other alliance</a:t>
            </a:r>
          </a:p>
          <a:p>
            <a:pPr lvl="0">
              <a:spcBef>
                <a:spcPts val="600"/>
              </a:spcBef>
              <a:spcAft>
                <a:spcPts val="600"/>
              </a:spcAft>
            </a:pPr>
            <a:r>
              <a:rPr lang="en-US" sz="3900" dirty="0">
                <a:cs typeface="Arial" panose="020B0604020202020204" pitchFamily="34" charset="0"/>
              </a:rPr>
              <a:t>Lead entity</a:t>
            </a:r>
          </a:p>
          <a:p>
            <a:pPr lvl="0">
              <a:spcBef>
                <a:spcPts val="600"/>
              </a:spcBef>
              <a:spcAft>
                <a:spcPts val="600"/>
              </a:spcAft>
            </a:pPr>
            <a:r>
              <a:rPr lang="en-US" sz="3900" dirty="0">
                <a:cs typeface="Arial" panose="020B0604020202020204" pitchFamily="34" charset="0"/>
              </a:rPr>
              <a:t>Consistent membership.</a:t>
            </a:r>
          </a:p>
        </p:txBody>
      </p:sp>
      <p:sp>
        <p:nvSpPr>
          <p:cNvPr id="4" name="TextBox 3"/>
          <p:cNvSpPr txBox="1"/>
          <p:nvPr/>
        </p:nvSpPr>
        <p:spPr>
          <a:xfrm>
            <a:off x="457200" y="6310800"/>
            <a:ext cx="1907704" cy="369332"/>
          </a:xfrm>
          <a:prstGeom prst="rect">
            <a:avLst/>
          </a:prstGeom>
          <a:noFill/>
        </p:spPr>
        <p:txBody>
          <a:bodyPr wrap="square" rtlCol="0">
            <a:spAutoFit/>
          </a:bodyPr>
          <a:lstStyle/>
          <a:p>
            <a:r>
              <a:rPr lang="en-AU" dirty="0">
                <a:solidFill>
                  <a:prstClr val="white"/>
                </a:solidFill>
              </a:rPr>
              <a:t>Chapter 4</a:t>
            </a:r>
          </a:p>
        </p:txBody>
      </p:sp>
    </p:spTree>
    <p:extLst>
      <p:ext uri="{BB962C8B-B14F-4D97-AF65-F5344CB8AC3E}">
        <p14:creationId xmlns:p14="http://schemas.microsoft.com/office/powerpoint/2010/main" val="39053786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Other Requirements</a:t>
            </a:r>
          </a:p>
        </p:txBody>
      </p:sp>
      <p:sp>
        <p:nvSpPr>
          <p:cNvPr id="7" name="Content Placeholder 6"/>
          <p:cNvSpPr>
            <a:spLocks noGrp="1"/>
          </p:cNvSpPr>
          <p:nvPr>
            <p:ph idx="1"/>
          </p:nvPr>
        </p:nvSpPr>
        <p:spPr>
          <a:xfrm>
            <a:off x="457200" y="1195200"/>
            <a:ext cx="8229600" cy="4243609"/>
          </a:xfrm>
        </p:spPr>
        <p:txBody>
          <a:bodyPr>
            <a:normAutofit/>
          </a:bodyPr>
          <a:lstStyle/>
          <a:p>
            <a:pPr lvl="0">
              <a:spcBef>
                <a:spcPts val="600"/>
              </a:spcBef>
              <a:spcAft>
                <a:spcPts val="600"/>
              </a:spcAft>
            </a:pPr>
            <a:r>
              <a:rPr lang="en-US" sz="3600" dirty="0">
                <a:cs typeface="Arial" panose="020B0604020202020204" pitchFamily="34" charset="0"/>
              </a:rPr>
              <a:t>No collusive bidding</a:t>
            </a:r>
          </a:p>
          <a:p>
            <a:pPr>
              <a:spcBef>
                <a:spcPts val="600"/>
              </a:spcBef>
              <a:spcAft>
                <a:spcPts val="600"/>
              </a:spcAft>
            </a:pPr>
            <a:r>
              <a:rPr lang="en-US" sz="3600" dirty="0">
                <a:cs typeface="Arial" panose="020B0604020202020204" pitchFamily="34" charset="0"/>
              </a:rPr>
              <a:t>One response per organisation per Employment Region</a:t>
            </a:r>
          </a:p>
          <a:p>
            <a:pPr marL="900000" lvl="1" indent="-360000">
              <a:spcBef>
                <a:spcPts val="600"/>
              </a:spcBef>
              <a:spcAft>
                <a:spcPts val="600"/>
              </a:spcAft>
              <a:buFont typeface="Courier New" panose="02070309020205020404" pitchFamily="49" charset="0"/>
              <a:buChar char="o"/>
            </a:pPr>
            <a:r>
              <a:rPr lang="en-US" sz="3200" dirty="0">
                <a:cs typeface="Arial" panose="020B0604020202020204" pitchFamily="34" charset="0"/>
              </a:rPr>
              <a:t>exception: subcontractors</a:t>
            </a:r>
          </a:p>
          <a:p>
            <a:pPr>
              <a:spcBef>
                <a:spcPts val="600"/>
              </a:spcBef>
              <a:spcAft>
                <a:spcPts val="600"/>
              </a:spcAft>
            </a:pPr>
            <a:r>
              <a:rPr lang="en-US" sz="3600" dirty="0">
                <a:cs typeface="Arial" panose="020B0604020202020204" pitchFamily="34" charset="0"/>
              </a:rPr>
              <a:t>Declare conflicts of interest</a:t>
            </a:r>
            <a:r>
              <a:rPr lang="en-AU" dirty="0">
                <a:solidFill>
                  <a:prstClr val="black"/>
                </a:solidFill>
              </a:rPr>
              <a:t/>
            </a:r>
            <a:br>
              <a:rPr lang="en-AU" dirty="0">
                <a:solidFill>
                  <a:prstClr val="black"/>
                </a:solidFill>
              </a:rPr>
            </a:br>
            <a:r>
              <a:rPr lang="en-AU" dirty="0">
                <a:solidFill>
                  <a:prstClr val="black"/>
                </a:solidFill>
              </a:rPr>
              <a:t/>
            </a:r>
            <a:br>
              <a:rPr lang="en-AU" dirty="0">
                <a:solidFill>
                  <a:prstClr val="black"/>
                </a:solidFill>
              </a:rPr>
            </a:br>
            <a:endParaRPr lang="en-AU" dirty="0"/>
          </a:p>
        </p:txBody>
      </p:sp>
      <p:sp>
        <p:nvSpPr>
          <p:cNvPr id="4" name="TextBox 3"/>
          <p:cNvSpPr txBox="1"/>
          <p:nvPr/>
        </p:nvSpPr>
        <p:spPr>
          <a:xfrm>
            <a:off x="457200" y="6310800"/>
            <a:ext cx="2448272" cy="369332"/>
          </a:xfrm>
          <a:prstGeom prst="rect">
            <a:avLst/>
          </a:prstGeom>
          <a:noFill/>
        </p:spPr>
        <p:txBody>
          <a:bodyPr wrap="square" rtlCol="0">
            <a:spAutoFit/>
          </a:bodyPr>
          <a:lstStyle/>
          <a:p>
            <a:r>
              <a:rPr lang="en-AU" dirty="0">
                <a:solidFill>
                  <a:prstClr val="white"/>
                </a:solidFill>
              </a:rPr>
              <a:t>Sections 4.8, 4.9 &amp; 6.3</a:t>
            </a:r>
          </a:p>
        </p:txBody>
      </p:sp>
    </p:spTree>
    <p:extLst>
      <p:ext uri="{BB962C8B-B14F-4D97-AF65-F5344CB8AC3E}">
        <p14:creationId xmlns:p14="http://schemas.microsoft.com/office/powerpoint/2010/main" val="7123254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Service </a:t>
            </a:r>
            <a:r>
              <a:rPr lang="en-AU" sz="4000" b="1" dirty="0" smtClean="0">
                <a:solidFill>
                  <a:schemeClr val="accent1">
                    <a:lumMod val="75000"/>
                  </a:schemeClr>
                </a:solidFill>
              </a:rPr>
              <a:t>Coverage</a:t>
            </a:r>
            <a:endParaRPr lang="en-AU" sz="4000" b="1" dirty="0">
              <a:solidFill>
                <a:schemeClr val="accent1">
                  <a:lumMod val="75000"/>
                </a:schemeClr>
              </a:solidFill>
            </a:endParaRPr>
          </a:p>
        </p:txBody>
      </p:sp>
      <p:sp>
        <p:nvSpPr>
          <p:cNvPr id="7" name="Content Placeholder 6"/>
          <p:cNvSpPr>
            <a:spLocks noGrp="1"/>
          </p:cNvSpPr>
          <p:nvPr>
            <p:ph idx="1"/>
          </p:nvPr>
        </p:nvSpPr>
        <p:spPr>
          <a:xfrm>
            <a:off x="457200" y="1052736"/>
            <a:ext cx="8291264" cy="4752527"/>
          </a:xfrm>
        </p:spPr>
        <p:txBody>
          <a:bodyPr>
            <a:noAutofit/>
          </a:bodyPr>
          <a:lstStyle/>
          <a:p>
            <a:pPr>
              <a:spcBef>
                <a:spcPts val="0"/>
              </a:spcBef>
            </a:pPr>
            <a:r>
              <a:rPr lang="en-US" sz="3000" dirty="0">
                <a:cs typeface="Arial" panose="020B0604020202020204" pitchFamily="34" charset="0"/>
              </a:rPr>
              <a:t>Panel of </a:t>
            </a:r>
            <a:r>
              <a:rPr lang="en-US" sz="3000" dirty="0" smtClean="0">
                <a:cs typeface="Arial" panose="020B0604020202020204" pitchFamily="34" charset="0"/>
              </a:rPr>
              <a:t>providers </a:t>
            </a:r>
            <a:r>
              <a:rPr lang="en-US" sz="3000" dirty="0">
                <a:cs typeface="Arial" panose="020B0604020202020204" pitchFamily="34" charset="0"/>
              </a:rPr>
              <a:t>to deliver services in each Employment Region</a:t>
            </a:r>
          </a:p>
          <a:p>
            <a:pPr marL="900000" lvl="1" indent="-360000">
              <a:spcBef>
                <a:spcPts val="0"/>
              </a:spcBef>
              <a:buFont typeface="Courier New" panose="02070309020205020404" pitchFamily="49" charset="0"/>
              <a:buChar char="o"/>
            </a:pPr>
            <a:r>
              <a:rPr lang="en-US" sz="3000" dirty="0">
                <a:cs typeface="Arial" panose="020B0604020202020204" pitchFamily="34" charset="0"/>
              </a:rPr>
              <a:t>two to three CTA Providers per Employment Region</a:t>
            </a:r>
          </a:p>
          <a:p>
            <a:pPr>
              <a:spcBef>
                <a:spcPts val="600"/>
              </a:spcBef>
            </a:pPr>
            <a:r>
              <a:rPr lang="en-US" sz="3000" dirty="0">
                <a:cs typeface="Arial" panose="020B0604020202020204" pitchFamily="34" charset="0"/>
              </a:rPr>
              <a:t>Full coverage of Employment Region</a:t>
            </a:r>
          </a:p>
          <a:p>
            <a:pPr>
              <a:spcBef>
                <a:spcPts val="600"/>
              </a:spcBef>
              <a:spcAft>
                <a:spcPts val="600"/>
              </a:spcAft>
            </a:pPr>
            <a:r>
              <a:rPr lang="en-US" sz="3000" dirty="0" smtClean="0">
                <a:cs typeface="Arial" panose="020B0604020202020204" pitchFamily="34" charset="0"/>
              </a:rPr>
              <a:t>At least one permanent address in each Employment Region </a:t>
            </a:r>
          </a:p>
          <a:p>
            <a:pPr>
              <a:spcBef>
                <a:spcPts val="600"/>
              </a:spcBef>
              <a:spcAft>
                <a:spcPts val="600"/>
              </a:spcAft>
            </a:pPr>
            <a:r>
              <a:rPr lang="en-US" sz="3000" dirty="0" smtClean="0">
                <a:cs typeface="Arial" panose="020B0604020202020204" pitchFamily="34" charset="0"/>
              </a:rPr>
              <a:t>Using appropriate, professional facilities and equipment to deliver CTA. </a:t>
            </a:r>
            <a:endParaRPr lang="en-US" sz="3000" dirty="0">
              <a:cs typeface="Arial" panose="020B0604020202020204" pitchFamily="34" charset="0"/>
            </a:endParaRP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Sections 2.5 &amp; 3.1</a:t>
            </a:r>
          </a:p>
        </p:txBody>
      </p:sp>
    </p:spTree>
    <p:extLst>
      <p:ext uri="{BB962C8B-B14F-4D97-AF65-F5344CB8AC3E}">
        <p14:creationId xmlns:p14="http://schemas.microsoft.com/office/powerpoint/2010/main" val="37230814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Service Coverage (continued)</a:t>
            </a:r>
          </a:p>
        </p:txBody>
      </p:sp>
      <p:sp>
        <p:nvSpPr>
          <p:cNvPr id="7" name="Content Placeholder 6"/>
          <p:cNvSpPr>
            <a:spLocks noGrp="1"/>
          </p:cNvSpPr>
          <p:nvPr>
            <p:ph idx="1"/>
          </p:nvPr>
        </p:nvSpPr>
        <p:spPr>
          <a:xfrm>
            <a:off x="457200" y="1196752"/>
            <a:ext cx="8291264" cy="4752527"/>
          </a:xfrm>
        </p:spPr>
        <p:txBody>
          <a:bodyPr>
            <a:noAutofit/>
          </a:bodyPr>
          <a:lstStyle/>
          <a:p>
            <a:pPr>
              <a:spcBef>
                <a:spcPts val="0"/>
              </a:spcBef>
            </a:pPr>
            <a:r>
              <a:rPr lang="en-US" sz="3600" dirty="0">
                <a:cs typeface="Arial" panose="020B0604020202020204" pitchFamily="34" charset="0"/>
              </a:rPr>
              <a:t>No guarantee of a specified or minimum level of business</a:t>
            </a:r>
          </a:p>
          <a:p>
            <a:pPr>
              <a:spcBef>
                <a:spcPts val="0"/>
              </a:spcBef>
            </a:pPr>
            <a:r>
              <a:rPr lang="en-US" sz="3600" dirty="0">
                <a:cs typeface="Arial" panose="020B0604020202020204" pitchFamily="34" charset="0"/>
              </a:rPr>
              <a:t>No conditional responses will be considered.</a:t>
            </a:r>
            <a:endParaRPr lang="en-US" dirty="0">
              <a:cs typeface="Arial" panose="020B0604020202020204" pitchFamily="34" charset="0"/>
            </a:endParaRP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Sections 2.5 &amp; 3.1</a:t>
            </a:r>
          </a:p>
        </p:txBody>
      </p:sp>
    </p:spTree>
    <p:extLst>
      <p:ext uri="{BB962C8B-B14F-4D97-AF65-F5344CB8AC3E}">
        <p14:creationId xmlns:p14="http://schemas.microsoft.com/office/powerpoint/2010/main" val="1087458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Career Transition Assistance Trial</a:t>
            </a:r>
          </a:p>
        </p:txBody>
      </p:sp>
      <p:sp>
        <p:nvSpPr>
          <p:cNvPr id="7" name="Content Placeholder 6"/>
          <p:cNvSpPr>
            <a:spLocks noGrp="1"/>
          </p:cNvSpPr>
          <p:nvPr>
            <p:ph idx="1"/>
          </p:nvPr>
        </p:nvSpPr>
        <p:spPr>
          <a:xfrm>
            <a:off x="457200" y="1196752"/>
            <a:ext cx="8291264" cy="4752527"/>
          </a:xfrm>
        </p:spPr>
        <p:txBody>
          <a:bodyPr>
            <a:noAutofit/>
          </a:bodyPr>
          <a:lstStyle/>
          <a:p>
            <a:pPr>
              <a:spcBef>
                <a:spcPts val="600"/>
              </a:spcBef>
              <a:spcAft>
                <a:spcPts val="600"/>
              </a:spcAft>
            </a:pPr>
            <a:r>
              <a:rPr lang="en-US" sz="3600" dirty="0">
                <a:solidFill>
                  <a:prstClr val="black"/>
                </a:solidFill>
                <a:cs typeface="Arial" panose="020B0604020202020204" pitchFamily="34" charset="0"/>
              </a:rPr>
              <a:t>CTA was announced in the 2017-18 Federal Budget, as a key measure of the Australian Government’s Mature Age Employment package </a:t>
            </a:r>
          </a:p>
          <a:p>
            <a:pPr lvl="0">
              <a:spcBef>
                <a:spcPts val="600"/>
              </a:spcBef>
              <a:spcAft>
                <a:spcPts val="600"/>
              </a:spcAft>
            </a:pPr>
            <a:r>
              <a:rPr lang="en-AU" sz="3600" dirty="0">
                <a:solidFill>
                  <a:prstClr val="black"/>
                </a:solidFill>
                <a:cs typeface="Arial" panose="020B0604020202020204" pitchFamily="34" charset="0"/>
              </a:rPr>
              <a:t>CTA Trial</a:t>
            </a:r>
          </a:p>
          <a:p>
            <a:pPr marL="900000" lvl="1" indent="-360000">
              <a:spcBef>
                <a:spcPts val="0"/>
              </a:spcBef>
              <a:spcAft>
                <a:spcPts val="600"/>
              </a:spcAft>
              <a:buFont typeface="Courier New" panose="02070309020205020404" pitchFamily="49" charset="0"/>
              <a:buChar char="o"/>
            </a:pPr>
            <a:r>
              <a:rPr lang="en-US" sz="3200" dirty="0">
                <a:solidFill>
                  <a:prstClr val="black"/>
                </a:solidFill>
                <a:cs typeface="Arial" panose="020B0604020202020204" pitchFamily="34" charset="0"/>
              </a:rPr>
              <a:t>Commenced on 2 July 2018, in five trial regions </a:t>
            </a:r>
          </a:p>
          <a:p>
            <a:pPr marL="900000" lvl="1" indent="-360000">
              <a:spcBef>
                <a:spcPts val="0"/>
              </a:spcBef>
              <a:spcAft>
                <a:spcPts val="600"/>
              </a:spcAft>
              <a:buFont typeface="Courier New" panose="02070309020205020404" pitchFamily="49" charset="0"/>
              <a:buChar char="o"/>
            </a:pPr>
            <a:r>
              <a:rPr lang="en-US" sz="3200" dirty="0">
                <a:solidFill>
                  <a:prstClr val="black"/>
                </a:solidFill>
                <a:cs typeface="Arial" panose="020B0604020202020204" pitchFamily="34" charset="0"/>
              </a:rPr>
              <a:t>CTA Trial will run until 26 June 2020.</a:t>
            </a:r>
          </a:p>
          <a:p>
            <a:pPr marL="900000" lvl="1" indent="-360000">
              <a:spcBef>
                <a:spcPts val="0"/>
              </a:spcBef>
              <a:spcAft>
                <a:spcPts val="600"/>
              </a:spcAft>
              <a:buFont typeface="Courier New" panose="02070309020205020404" pitchFamily="49" charset="0"/>
              <a:buChar char="o"/>
            </a:pPr>
            <a:endParaRPr lang="en-US" sz="3200" dirty="0">
              <a:cs typeface="Arial" panose="020B0604020202020204" pitchFamily="34" charset="0"/>
            </a:endParaRPr>
          </a:p>
          <a:p>
            <a:pPr marL="900000" lvl="1" indent="-360000">
              <a:spcBef>
                <a:spcPts val="0"/>
              </a:spcBef>
              <a:spcAft>
                <a:spcPts val="600"/>
              </a:spcAft>
              <a:buFont typeface="Courier New" panose="02070309020205020404" pitchFamily="49" charset="0"/>
              <a:buChar char="o"/>
            </a:pPr>
            <a:endParaRPr lang="en-US" sz="3200" dirty="0">
              <a:cs typeface="Arial" panose="020B0604020202020204" pitchFamily="34" charset="0"/>
            </a:endParaRPr>
          </a:p>
          <a:p>
            <a:pPr marL="900000" lvl="1" indent="-360000">
              <a:spcBef>
                <a:spcPts val="0"/>
              </a:spcBef>
              <a:spcAft>
                <a:spcPts val="600"/>
              </a:spcAft>
              <a:buFont typeface="Courier New" panose="02070309020205020404" pitchFamily="49" charset="0"/>
              <a:buChar char="o"/>
            </a:pPr>
            <a:endParaRPr lang="en-AU" sz="3200" dirty="0">
              <a:cs typeface="Arial" panose="020B0604020202020204" pitchFamily="34" charset="0"/>
            </a:endParaRP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 2.1</a:t>
            </a:r>
          </a:p>
        </p:txBody>
      </p:sp>
    </p:spTree>
    <p:extLst>
      <p:ext uri="{BB962C8B-B14F-4D97-AF65-F5344CB8AC3E}">
        <p14:creationId xmlns:p14="http://schemas.microsoft.com/office/powerpoint/2010/main" val="5852139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Service Coverage (continued)</a:t>
            </a:r>
          </a:p>
        </p:txBody>
      </p:sp>
      <p:sp>
        <p:nvSpPr>
          <p:cNvPr id="7" name="Content Placeholder 6"/>
          <p:cNvSpPr>
            <a:spLocks noGrp="1"/>
          </p:cNvSpPr>
          <p:nvPr>
            <p:ph idx="1"/>
          </p:nvPr>
        </p:nvSpPr>
        <p:spPr>
          <a:xfrm>
            <a:off x="457200" y="1196752"/>
            <a:ext cx="8291264" cy="4752527"/>
          </a:xfrm>
        </p:spPr>
        <p:txBody>
          <a:bodyPr>
            <a:noAutofit/>
          </a:bodyPr>
          <a:lstStyle/>
          <a:p>
            <a:pPr>
              <a:spcBef>
                <a:spcPts val="600"/>
              </a:spcBef>
              <a:spcAft>
                <a:spcPts val="600"/>
              </a:spcAft>
            </a:pPr>
            <a:r>
              <a:rPr lang="en-US" sz="3600" dirty="0">
                <a:cs typeface="Arial" panose="020B0604020202020204" pitchFamily="34" charset="0"/>
              </a:rPr>
              <a:t>CTA services should not be co-located without clear and separate signage</a:t>
            </a:r>
          </a:p>
          <a:p>
            <a:pPr>
              <a:spcBef>
                <a:spcPts val="300"/>
              </a:spcBef>
              <a:spcAft>
                <a:spcPts val="300"/>
              </a:spcAft>
            </a:pPr>
            <a:r>
              <a:rPr lang="en-US" sz="3600" dirty="0">
                <a:cs typeface="Arial" panose="020B0604020202020204" pitchFamily="34" charset="0"/>
              </a:rPr>
              <a:t>Details:</a:t>
            </a:r>
          </a:p>
          <a:p>
            <a:pPr marL="900000" lvl="1" indent="-360000">
              <a:spcBef>
                <a:spcPts val="300"/>
              </a:spcBef>
              <a:spcAft>
                <a:spcPts val="300"/>
              </a:spcAft>
              <a:buFont typeface="Courier New" panose="02070309020205020404" pitchFamily="49" charset="0"/>
              <a:buChar char="o"/>
            </a:pPr>
            <a:r>
              <a:rPr lang="en-US" sz="3200" dirty="0">
                <a:cs typeface="Arial" panose="020B0604020202020204" pitchFamily="34" charset="0"/>
              </a:rPr>
              <a:t>Permanent address</a:t>
            </a:r>
          </a:p>
          <a:p>
            <a:pPr marL="900000" lvl="1" indent="-360000">
              <a:spcBef>
                <a:spcPts val="300"/>
              </a:spcBef>
              <a:spcAft>
                <a:spcPts val="300"/>
              </a:spcAft>
              <a:buFont typeface="Courier New" panose="02070309020205020404" pitchFamily="49" charset="0"/>
              <a:buChar char="o"/>
            </a:pPr>
            <a:r>
              <a:rPr lang="en-US" sz="3200" dirty="0">
                <a:cs typeface="Arial" panose="020B0604020202020204" pitchFamily="34" charset="0"/>
              </a:rPr>
              <a:t>Confirm coverage of whole Employment Region</a:t>
            </a: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Sections 2.5 </a:t>
            </a:r>
          </a:p>
        </p:txBody>
      </p:sp>
    </p:spTree>
    <p:extLst>
      <p:ext uri="{BB962C8B-B14F-4D97-AF65-F5344CB8AC3E}">
        <p14:creationId xmlns:p14="http://schemas.microsoft.com/office/powerpoint/2010/main" val="11884026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Evaluation </a:t>
            </a:r>
            <a:r>
              <a:rPr lang="en-AU" b="1" dirty="0" smtClean="0">
                <a:solidFill>
                  <a:schemeClr val="accent1">
                    <a:lumMod val="75000"/>
                  </a:schemeClr>
                </a:solidFill>
              </a:rPr>
              <a:t>Process</a:t>
            </a:r>
            <a:endParaRPr lang="en-AU" b="1" dirty="0">
              <a:solidFill>
                <a:schemeClr val="accent1">
                  <a:lumMod val="75000"/>
                </a:schemeClr>
              </a:solidFill>
            </a:endParaRPr>
          </a:p>
        </p:txBody>
      </p:sp>
      <p:sp>
        <p:nvSpPr>
          <p:cNvPr id="7" name="Content Placeholder 6"/>
          <p:cNvSpPr>
            <a:spLocks noGrp="1"/>
          </p:cNvSpPr>
          <p:nvPr>
            <p:ph idx="1"/>
          </p:nvPr>
        </p:nvSpPr>
        <p:spPr>
          <a:xfrm>
            <a:off x="457200" y="1195200"/>
            <a:ext cx="8229599" cy="4133055"/>
          </a:xfrm>
        </p:spPr>
        <p:txBody>
          <a:bodyPr>
            <a:normAutofit/>
          </a:bodyPr>
          <a:lstStyle/>
          <a:p>
            <a:r>
              <a:rPr lang="en-AU" sz="3600" dirty="0"/>
              <a:t>Receipt of responses</a:t>
            </a:r>
          </a:p>
          <a:p>
            <a:r>
              <a:rPr lang="en-AU" sz="3600" dirty="0"/>
              <a:t>Registration and conformance checks</a:t>
            </a:r>
          </a:p>
          <a:p>
            <a:r>
              <a:rPr lang="en-AU" sz="3600" dirty="0"/>
              <a:t>Evaluation of responses against Selection Criteria.</a:t>
            </a:r>
          </a:p>
        </p:txBody>
      </p:sp>
      <p:sp>
        <p:nvSpPr>
          <p:cNvPr id="2" name="TextBox 1"/>
          <p:cNvSpPr txBox="1"/>
          <p:nvPr/>
        </p:nvSpPr>
        <p:spPr>
          <a:xfrm>
            <a:off x="457200" y="6310800"/>
            <a:ext cx="4330824" cy="369332"/>
          </a:xfrm>
          <a:prstGeom prst="rect">
            <a:avLst/>
          </a:prstGeom>
          <a:noFill/>
        </p:spPr>
        <p:txBody>
          <a:bodyPr wrap="square" rtlCol="0">
            <a:spAutoFit/>
          </a:bodyPr>
          <a:lstStyle/>
          <a:p>
            <a:r>
              <a:rPr lang="en-AU" dirty="0">
                <a:solidFill>
                  <a:prstClr val="white"/>
                </a:solidFill>
              </a:rPr>
              <a:t>Section 5.3 &amp; Appendix F</a:t>
            </a:r>
          </a:p>
        </p:txBody>
      </p:sp>
    </p:spTree>
    <p:extLst>
      <p:ext uri="{BB962C8B-B14F-4D97-AF65-F5344CB8AC3E}">
        <p14:creationId xmlns:p14="http://schemas.microsoft.com/office/powerpoint/2010/main" val="11594014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Evaluation Process (continued)</a:t>
            </a:r>
          </a:p>
        </p:txBody>
      </p:sp>
      <p:sp>
        <p:nvSpPr>
          <p:cNvPr id="7" name="Content Placeholder 6"/>
          <p:cNvSpPr>
            <a:spLocks noGrp="1"/>
          </p:cNvSpPr>
          <p:nvPr>
            <p:ph idx="1"/>
          </p:nvPr>
        </p:nvSpPr>
        <p:spPr>
          <a:xfrm>
            <a:off x="457200" y="1195200"/>
            <a:ext cx="8229599" cy="4133055"/>
          </a:xfrm>
        </p:spPr>
        <p:txBody>
          <a:bodyPr>
            <a:normAutofit/>
          </a:bodyPr>
          <a:lstStyle/>
          <a:p>
            <a:r>
              <a:rPr lang="en-AU" sz="3600" dirty="0"/>
              <a:t>Up to two Referee Endorsements</a:t>
            </a:r>
            <a:endParaRPr lang="en-AU" sz="3200" dirty="0"/>
          </a:p>
          <a:p>
            <a:r>
              <a:rPr lang="en-AU" sz="3600" dirty="0"/>
              <a:t>Responsibility of Respondents</a:t>
            </a:r>
          </a:p>
          <a:p>
            <a:pPr marL="900000" lvl="1" indent="-360000">
              <a:buFont typeface="Courier New" panose="02070309020205020404" pitchFamily="49" charset="0"/>
              <a:buChar char="o"/>
            </a:pPr>
            <a:r>
              <a:rPr lang="en-AU" sz="3200" dirty="0"/>
              <a:t>read the documentation</a:t>
            </a:r>
          </a:p>
          <a:p>
            <a:pPr marL="900000" lvl="1" indent="-360000">
              <a:buFont typeface="Courier New" panose="02070309020205020404" pitchFamily="49" charset="0"/>
              <a:buChar char="o"/>
            </a:pPr>
            <a:r>
              <a:rPr lang="en-AU" sz="3200" dirty="0"/>
              <a:t>complete the forms fully and accurately</a:t>
            </a:r>
          </a:p>
          <a:p>
            <a:pPr marL="900000" lvl="1" indent="-360000">
              <a:buFont typeface="Courier New" panose="02070309020205020404" pitchFamily="49" charset="0"/>
              <a:buChar char="o"/>
            </a:pPr>
            <a:r>
              <a:rPr lang="en-AU" sz="3200" dirty="0"/>
              <a:t>keep a copy.</a:t>
            </a:r>
            <a:endParaRPr lang="en-AU" dirty="0"/>
          </a:p>
        </p:txBody>
      </p:sp>
      <p:sp>
        <p:nvSpPr>
          <p:cNvPr id="2" name="TextBox 1"/>
          <p:cNvSpPr txBox="1"/>
          <p:nvPr/>
        </p:nvSpPr>
        <p:spPr>
          <a:xfrm>
            <a:off x="457200" y="6310800"/>
            <a:ext cx="3034680" cy="369332"/>
          </a:xfrm>
          <a:prstGeom prst="rect">
            <a:avLst/>
          </a:prstGeom>
          <a:noFill/>
        </p:spPr>
        <p:txBody>
          <a:bodyPr wrap="square" rtlCol="0">
            <a:spAutoFit/>
          </a:bodyPr>
          <a:lstStyle/>
          <a:p>
            <a:r>
              <a:rPr lang="en-AU" dirty="0">
                <a:solidFill>
                  <a:prstClr val="white"/>
                </a:solidFill>
              </a:rPr>
              <a:t>Sections 3.3 &amp; 7.1</a:t>
            </a:r>
          </a:p>
        </p:txBody>
      </p:sp>
    </p:spTree>
    <p:extLst>
      <p:ext uri="{BB962C8B-B14F-4D97-AF65-F5344CB8AC3E}">
        <p14:creationId xmlns:p14="http://schemas.microsoft.com/office/powerpoint/2010/main" val="2322426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Evaluation Process (continued)</a:t>
            </a:r>
          </a:p>
        </p:txBody>
      </p:sp>
      <p:sp>
        <p:nvSpPr>
          <p:cNvPr id="7" name="Content Placeholder 6"/>
          <p:cNvSpPr>
            <a:spLocks noGrp="1"/>
          </p:cNvSpPr>
          <p:nvPr>
            <p:ph idx="1"/>
          </p:nvPr>
        </p:nvSpPr>
        <p:spPr>
          <a:xfrm>
            <a:off x="457201" y="1395000"/>
            <a:ext cx="8229599" cy="4133055"/>
          </a:xfrm>
        </p:spPr>
        <p:txBody>
          <a:bodyPr>
            <a:normAutofit/>
          </a:bodyPr>
          <a:lstStyle/>
          <a:p>
            <a:r>
              <a:rPr lang="en-AU" sz="3600" dirty="0"/>
              <a:t>Financial viability</a:t>
            </a:r>
          </a:p>
          <a:p>
            <a:r>
              <a:rPr lang="en-AU" sz="3600" dirty="0"/>
              <a:t>Recommendations</a:t>
            </a:r>
          </a:p>
          <a:p>
            <a:r>
              <a:rPr lang="en-AU" sz="3600" dirty="0"/>
              <a:t>Final decision</a:t>
            </a:r>
          </a:p>
          <a:p>
            <a:pPr marL="900000" lvl="1" indent="-360000">
              <a:buFont typeface="Courier New" panose="02070309020205020404" pitchFamily="49" charset="0"/>
              <a:buChar char="o"/>
            </a:pPr>
            <a:r>
              <a:rPr lang="en-AU" sz="3200" dirty="0"/>
              <a:t>expected to be announced </a:t>
            </a:r>
            <a:r>
              <a:rPr lang="en-AU" sz="3200" dirty="0" smtClean="0"/>
              <a:t>early April </a:t>
            </a:r>
            <a:r>
              <a:rPr lang="en-AU" sz="3200" dirty="0"/>
              <a:t>2019.</a:t>
            </a:r>
          </a:p>
        </p:txBody>
      </p:sp>
      <p:sp>
        <p:nvSpPr>
          <p:cNvPr id="2" name="TextBox 1"/>
          <p:cNvSpPr txBox="1"/>
          <p:nvPr/>
        </p:nvSpPr>
        <p:spPr>
          <a:xfrm>
            <a:off x="457200" y="6310800"/>
            <a:ext cx="1800200" cy="369332"/>
          </a:xfrm>
          <a:prstGeom prst="rect">
            <a:avLst/>
          </a:prstGeom>
          <a:noFill/>
        </p:spPr>
        <p:txBody>
          <a:bodyPr wrap="square" rtlCol="0">
            <a:spAutoFit/>
          </a:bodyPr>
          <a:lstStyle/>
          <a:p>
            <a:r>
              <a:rPr lang="en-AU" dirty="0">
                <a:solidFill>
                  <a:prstClr val="white"/>
                </a:solidFill>
              </a:rPr>
              <a:t>Chapter 5</a:t>
            </a:r>
          </a:p>
        </p:txBody>
      </p:sp>
    </p:spTree>
    <p:extLst>
      <p:ext uri="{BB962C8B-B14F-4D97-AF65-F5344CB8AC3E}">
        <p14:creationId xmlns:p14="http://schemas.microsoft.com/office/powerpoint/2010/main" val="35253548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normAutofit/>
          </a:bodyPr>
          <a:lstStyle/>
          <a:p>
            <a:r>
              <a:rPr lang="en-AU" b="1" dirty="0">
                <a:solidFill>
                  <a:schemeClr val="accent1">
                    <a:lumMod val="75000"/>
                  </a:schemeClr>
                </a:solidFill>
              </a:rPr>
              <a:t>Contracting with the </a:t>
            </a:r>
            <a:r>
              <a:rPr lang="en-AU" b="1" dirty="0" smtClean="0">
                <a:solidFill>
                  <a:schemeClr val="accent1">
                    <a:lumMod val="75000"/>
                  </a:schemeClr>
                </a:solidFill>
              </a:rPr>
              <a:t>department</a:t>
            </a:r>
            <a:endParaRPr lang="en-AU" b="1" dirty="0">
              <a:solidFill>
                <a:schemeClr val="accent1">
                  <a:lumMod val="75000"/>
                </a:schemeClr>
              </a:solidFill>
            </a:endParaRPr>
          </a:p>
        </p:txBody>
      </p:sp>
      <p:sp>
        <p:nvSpPr>
          <p:cNvPr id="7" name="Content Placeholder 6"/>
          <p:cNvSpPr>
            <a:spLocks noGrp="1"/>
          </p:cNvSpPr>
          <p:nvPr>
            <p:ph idx="1"/>
          </p:nvPr>
        </p:nvSpPr>
        <p:spPr>
          <a:xfrm>
            <a:off x="457200" y="1395000"/>
            <a:ext cx="8229600" cy="3960440"/>
          </a:xfrm>
        </p:spPr>
        <p:txBody>
          <a:bodyPr>
            <a:normAutofit/>
          </a:bodyPr>
          <a:lstStyle/>
          <a:p>
            <a:r>
              <a:rPr lang="en-AU" sz="3600" dirty="0"/>
              <a:t>Execution of Deeds – including insurance requirements</a:t>
            </a:r>
          </a:p>
          <a:p>
            <a:r>
              <a:rPr lang="en-AU" sz="3600" dirty="0"/>
              <a:t>Offers of business </a:t>
            </a:r>
          </a:p>
          <a:p>
            <a:r>
              <a:rPr lang="en-AU" sz="3600" dirty="0"/>
              <a:t>No double funding</a:t>
            </a:r>
          </a:p>
          <a:p>
            <a:r>
              <a:rPr lang="en-AU" sz="3600" dirty="0"/>
              <a:t>Use of the </a:t>
            </a:r>
            <a:r>
              <a:rPr lang="en-AU" sz="3600" dirty="0" smtClean="0"/>
              <a:t>department’s </a:t>
            </a:r>
            <a:r>
              <a:rPr lang="en-AU" sz="3600" dirty="0"/>
              <a:t>IT Systems.</a:t>
            </a:r>
          </a:p>
          <a:p>
            <a:pPr marL="0" indent="0">
              <a:buNone/>
            </a:pPr>
            <a:endParaRPr lang="en-AU" dirty="0"/>
          </a:p>
        </p:txBody>
      </p:sp>
      <p:sp>
        <p:nvSpPr>
          <p:cNvPr id="4" name="TextBox 3"/>
          <p:cNvSpPr txBox="1"/>
          <p:nvPr/>
        </p:nvSpPr>
        <p:spPr>
          <a:xfrm>
            <a:off x="457200" y="6310800"/>
            <a:ext cx="4330824" cy="369332"/>
          </a:xfrm>
          <a:prstGeom prst="rect">
            <a:avLst/>
          </a:prstGeom>
          <a:noFill/>
        </p:spPr>
        <p:txBody>
          <a:bodyPr wrap="square" rtlCol="0">
            <a:spAutoFit/>
          </a:bodyPr>
          <a:lstStyle/>
          <a:p>
            <a:r>
              <a:rPr lang="en-AU" dirty="0">
                <a:solidFill>
                  <a:schemeClr val="bg1"/>
                </a:solidFill>
              </a:rPr>
              <a:t>Chapter 6, Section 7.3, Appendix C</a:t>
            </a:r>
          </a:p>
        </p:txBody>
      </p:sp>
    </p:spTree>
    <p:extLst>
      <p:ext uri="{BB962C8B-B14F-4D97-AF65-F5344CB8AC3E}">
        <p14:creationId xmlns:p14="http://schemas.microsoft.com/office/powerpoint/2010/main" val="901908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lstStyle/>
          <a:p>
            <a:r>
              <a:rPr lang="en-AU" b="1" dirty="0">
                <a:solidFill>
                  <a:schemeClr val="accent1">
                    <a:lumMod val="75000"/>
                  </a:schemeClr>
                </a:solidFill>
              </a:rPr>
              <a:t>Lodgement of </a:t>
            </a:r>
            <a:r>
              <a:rPr lang="en-AU" b="1" dirty="0" smtClean="0">
                <a:solidFill>
                  <a:schemeClr val="accent1">
                    <a:lumMod val="75000"/>
                  </a:schemeClr>
                </a:solidFill>
              </a:rPr>
              <a:t>Responses</a:t>
            </a:r>
            <a:endParaRPr lang="en-AU" b="1" dirty="0">
              <a:solidFill>
                <a:schemeClr val="accent1">
                  <a:lumMod val="75000"/>
                </a:schemeClr>
              </a:solidFill>
            </a:endParaRPr>
          </a:p>
        </p:txBody>
      </p:sp>
      <p:sp>
        <p:nvSpPr>
          <p:cNvPr id="7" name="Content Placeholder 6"/>
          <p:cNvSpPr>
            <a:spLocks noGrp="1"/>
          </p:cNvSpPr>
          <p:nvPr>
            <p:ph idx="1"/>
          </p:nvPr>
        </p:nvSpPr>
        <p:spPr>
          <a:xfrm>
            <a:off x="457200" y="1195200"/>
            <a:ext cx="8147248" cy="4349079"/>
          </a:xfrm>
        </p:spPr>
        <p:txBody>
          <a:bodyPr>
            <a:normAutofit fontScale="92500" lnSpcReduction="10000"/>
          </a:bodyPr>
          <a:lstStyle/>
          <a:p>
            <a:r>
              <a:rPr lang="en-AU" sz="3500" dirty="0"/>
              <a:t>Electronic lodgement conditions</a:t>
            </a:r>
          </a:p>
          <a:p>
            <a:r>
              <a:rPr lang="en-AU" sz="3500" dirty="0"/>
              <a:t>Notice published on AusTender (</a:t>
            </a:r>
            <a:r>
              <a:rPr lang="en-AU" sz="3500" b="1" dirty="0"/>
              <a:t>tenders.gov.au</a:t>
            </a:r>
            <a:r>
              <a:rPr lang="en-AU" sz="3500" dirty="0"/>
              <a:t>)</a:t>
            </a:r>
            <a:r>
              <a:rPr lang="en-AU" sz="3500" b="1" dirty="0"/>
              <a:t> </a:t>
            </a:r>
            <a:r>
              <a:rPr lang="en-AU" sz="3500" dirty="0"/>
              <a:t>but responses must be lodged through the 360Pro System</a:t>
            </a:r>
          </a:p>
          <a:p>
            <a:r>
              <a:rPr lang="en-AU" sz="3500" dirty="0"/>
              <a:t>Lodge using the correct forms</a:t>
            </a:r>
          </a:p>
          <a:p>
            <a:r>
              <a:rPr lang="en-AU" sz="3500" dirty="0"/>
              <a:t>No attachments unless specifically requested</a:t>
            </a:r>
          </a:p>
          <a:p>
            <a:r>
              <a:rPr lang="en-AU" sz="3500" dirty="0"/>
              <a:t>Addenda—changes, corrections, additions</a:t>
            </a:r>
          </a:p>
          <a:p>
            <a:r>
              <a:rPr lang="en-AU" sz="3500" dirty="0"/>
              <a:t>Incomplete or non-competitive responses.</a:t>
            </a:r>
          </a:p>
          <a:p>
            <a:endParaRPr lang="en-AU" dirty="0"/>
          </a:p>
          <a:p>
            <a:pPr marL="0" indent="0">
              <a:buNone/>
            </a:pPr>
            <a:endParaRPr lang="en-AU" dirty="0"/>
          </a:p>
        </p:txBody>
      </p:sp>
      <p:sp>
        <p:nvSpPr>
          <p:cNvPr id="4" name="TextBox 3"/>
          <p:cNvSpPr txBox="1"/>
          <p:nvPr/>
        </p:nvSpPr>
        <p:spPr>
          <a:xfrm>
            <a:off x="457200" y="6310800"/>
            <a:ext cx="1907704" cy="369332"/>
          </a:xfrm>
          <a:prstGeom prst="rect">
            <a:avLst/>
          </a:prstGeom>
          <a:noFill/>
        </p:spPr>
        <p:txBody>
          <a:bodyPr wrap="square" rtlCol="0">
            <a:spAutoFit/>
          </a:bodyPr>
          <a:lstStyle/>
          <a:p>
            <a:r>
              <a:rPr lang="en-AU" dirty="0">
                <a:solidFill>
                  <a:schemeClr val="bg1"/>
                </a:solidFill>
              </a:rPr>
              <a:t>Chapter 7</a:t>
            </a:r>
          </a:p>
        </p:txBody>
      </p:sp>
    </p:spTree>
    <p:extLst>
      <p:ext uri="{BB962C8B-B14F-4D97-AF65-F5344CB8AC3E}">
        <p14:creationId xmlns:p14="http://schemas.microsoft.com/office/powerpoint/2010/main" val="6714606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1143000"/>
          </a:xfrm>
        </p:spPr>
        <p:txBody>
          <a:bodyPr>
            <a:normAutofit fontScale="90000"/>
          </a:bodyPr>
          <a:lstStyle/>
          <a:p>
            <a:r>
              <a:rPr lang="en-AU" b="1" dirty="0">
                <a:solidFill>
                  <a:schemeClr val="accent1">
                    <a:lumMod val="75000"/>
                  </a:schemeClr>
                </a:solidFill>
              </a:rPr>
              <a:t>Lodgement of Responses (continued)</a:t>
            </a:r>
          </a:p>
        </p:txBody>
      </p:sp>
      <p:sp>
        <p:nvSpPr>
          <p:cNvPr id="7" name="Content Placeholder 6"/>
          <p:cNvSpPr>
            <a:spLocks noGrp="1"/>
          </p:cNvSpPr>
          <p:nvPr>
            <p:ph idx="1"/>
          </p:nvPr>
        </p:nvSpPr>
        <p:spPr>
          <a:xfrm>
            <a:off x="457200" y="1195200"/>
            <a:ext cx="8147248" cy="4349079"/>
          </a:xfrm>
        </p:spPr>
        <p:txBody>
          <a:bodyPr>
            <a:normAutofit/>
          </a:bodyPr>
          <a:lstStyle/>
          <a:p>
            <a:r>
              <a:rPr lang="en-AU" sz="3500" b="1" dirty="0"/>
              <a:t>NO</a:t>
            </a:r>
            <a:r>
              <a:rPr lang="en-AU" sz="3500" dirty="0"/>
              <a:t> late submissions will be accepted</a:t>
            </a:r>
          </a:p>
          <a:p>
            <a:r>
              <a:rPr lang="en-AU" sz="3500" dirty="0"/>
              <a:t>Allow sufficient time to complete the lodgement of responses prior to the closing date and time.</a:t>
            </a:r>
          </a:p>
        </p:txBody>
      </p:sp>
      <p:sp>
        <p:nvSpPr>
          <p:cNvPr id="4" name="TextBox 3"/>
          <p:cNvSpPr txBox="1"/>
          <p:nvPr/>
        </p:nvSpPr>
        <p:spPr>
          <a:xfrm>
            <a:off x="457200" y="6310800"/>
            <a:ext cx="1907704" cy="369332"/>
          </a:xfrm>
          <a:prstGeom prst="rect">
            <a:avLst/>
          </a:prstGeom>
          <a:noFill/>
        </p:spPr>
        <p:txBody>
          <a:bodyPr wrap="square" rtlCol="0">
            <a:spAutoFit/>
          </a:bodyPr>
          <a:lstStyle/>
          <a:p>
            <a:r>
              <a:rPr lang="en-AU" dirty="0">
                <a:solidFill>
                  <a:schemeClr val="bg1"/>
                </a:solidFill>
              </a:rPr>
              <a:t>Chapter 7</a:t>
            </a:r>
          </a:p>
        </p:txBody>
      </p:sp>
    </p:spTree>
    <p:extLst>
      <p:ext uri="{BB962C8B-B14F-4D97-AF65-F5344CB8AC3E}">
        <p14:creationId xmlns:p14="http://schemas.microsoft.com/office/powerpoint/2010/main" val="7607316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2000"/>
            <a:ext cx="8229600" cy="1143000"/>
          </a:xfrm>
        </p:spPr>
        <p:txBody>
          <a:bodyPr/>
          <a:lstStyle/>
          <a:p>
            <a:r>
              <a:rPr lang="en-AU" b="1" dirty="0">
                <a:solidFill>
                  <a:schemeClr val="accent1">
                    <a:lumMod val="75000"/>
                  </a:schemeClr>
                </a:solidFill>
              </a:rPr>
              <a:t>Key Dates</a:t>
            </a:r>
          </a:p>
        </p:txBody>
      </p:sp>
      <p:sp>
        <p:nvSpPr>
          <p:cNvPr id="4" name="TextBox 3"/>
          <p:cNvSpPr txBox="1"/>
          <p:nvPr/>
        </p:nvSpPr>
        <p:spPr>
          <a:xfrm>
            <a:off x="457200" y="6309320"/>
            <a:ext cx="1907704" cy="369332"/>
          </a:xfrm>
          <a:prstGeom prst="rect">
            <a:avLst/>
          </a:prstGeom>
          <a:noFill/>
        </p:spPr>
        <p:txBody>
          <a:bodyPr wrap="square" rtlCol="0">
            <a:spAutoFit/>
          </a:bodyPr>
          <a:lstStyle/>
          <a:p>
            <a:r>
              <a:rPr lang="en-AU" dirty="0">
                <a:solidFill>
                  <a:schemeClr val="bg1"/>
                </a:solidFill>
              </a:rPr>
              <a:t>Page ii</a:t>
            </a:r>
          </a:p>
        </p:txBody>
      </p:sp>
      <p:graphicFrame>
        <p:nvGraphicFramePr>
          <p:cNvPr id="5" name="Content Placeholder 4" descr="A table of key events and the estimated dates." title="Table of Key Dates"/>
          <p:cNvGraphicFramePr>
            <a:graphicFrameLocks noGrp="1"/>
          </p:cNvGraphicFramePr>
          <p:nvPr>
            <p:ph idx="1"/>
            <p:extLst>
              <p:ext uri="{D42A27DB-BD31-4B8C-83A1-F6EECF244321}">
                <p14:modId xmlns:p14="http://schemas.microsoft.com/office/powerpoint/2010/main" val="3008173673"/>
              </p:ext>
            </p:extLst>
          </p:nvPr>
        </p:nvGraphicFramePr>
        <p:xfrm>
          <a:off x="457200" y="1700808"/>
          <a:ext cx="8229600" cy="38709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507183750"/>
                    </a:ext>
                  </a:extLst>
                </a:gridCol>
                <a:gridCol w="4114800">
                  <a:extLst>
                    <a:ext uri="{9D8B030D-6E8A-4147-A177-3AD203B41FA5}">
                      <a16:colId xmlns:a16="http://schemas.microsoft.com/office/drawing/2014/main" val="1402251032"/>
                    </a:ext>
                  </a:extLst>
                </a:gridCol>
              </a:tblGrid>
              <a:tr h="459108">
                <a:tc>
                  <a:txBody>
                    <a:bodyPr/>
                    <a:lstStyle/>
                    <a:p>
                      <a:r>
                        <a:rPr lang="en-AU" sz="2800" dirty="0"/>
                        <a:t>Event</a:t>
                      </a:r>
                    </a:p>
                  </a:txBody>
                  <a:tcPr/>
                </a:tc>
                <a:tc>
                  <a:txBody>
                    <a:bodyPr/>
                    <a:lstStyle/>
                    <a:p>
                      <a:r>
                        <a:rPr lang="en-AU" sz="2800" dirty="0"/>
                        <a:t>Date</a:t>
                      </a:r>
                    </a:p>
                  </a:txBody>
                  <a:tcPr/>
                </a:tc>
                <a:extLst>
                  <a:ext uri="{0D108BD9-81ED-4DB2-BD59-A6C34878D82A}">
                    <a16:rowId xmlns:a16="http://schemas.microsoft.com/office/drawing/2014/main" val="3002379228"/>
                  </a:ext>
                </a:extLst>
              </a:tr>
              <a:tr h="459108">
                <a:tc>
                  <a:txBody>
                    <a:bodyPr/>
                    <a:lstStyle/>
                    <a:p>
                      <a:r>
                        <a:rPr lang="en-AU" sz="2800" dirty="0"/>
                        <a:t>Release</a:t>
                      </a:r>
                      <a:r>
                        <a:rPr lang="en-AU" sz="2800" baseline="0" dirty="0"/>
                        <a:t> of the RFT</a:t>
                      </a:r>
                      <a:endParaRPr lang="en-AU" sz="2800" dirty="0"/>
                    </a:p>
                  </a:txBody>
                  <a:tcPr/>
                </a:tc>
                <a:tc>
                  <a:txBody>
                    <a:bodyPr/>
                    <a:lstStyle/>
                    <a:p>
                      <a:r>
                        <a:rPr lang="en-AU" sz="2800" dirty="0">
                          <a:solidFill>
                            <a:schemeClr val="tx1"/>
                          </a:solidFill>
                        </a:rPr>
                        <a:t>16 November 2018</a:t>
                      </a:r>
                    </a:p>
                  </a:txBody>
                  <a:tcPr/>
                </a:tc>
                <a:extLst>
                  <a:ext uri="{0D108BD9-81ED-4DB2-BD59-A6C34878D82A}">
                    <a16:rowId xmlns:a16="http://schemas.microsoft.com/office/drawing/2014/main" val="312381620"/>
                  </a:ext>
                </a:extLst>
              </a:tr>
              <a:tr h="826395">
                <a:tc>
                  <a:txBody>
                    <a:bodyPr/>
                    <a:lstStyle/>
                    <a:p>
                      <a:r>
                        <a:rPr lang="en-AU" sz="2800" dirty="0"/>
                        <a:t>Closing</a:t>
                      </a:r>
                      <a:r>
                        <a:rPr lang="en-AU" sz="2800" baseline="0" dirty="0"/>
                        <a:t> date and time for responses to the RFT</a:t>
                      </a:r>
                      <a:endParaRPr lang="en-AU" sz="2800" dirty="0"/>
                    </a:p>
                  </a:txBody>
                  <a:tcPr/>
                </a:tc>
                <a:tc>
                  <a:txBody>
                    <a:bodyPr/>
                    <a:lstStyle/>
                    <a:p>
                      <a:r>
                        <a:rPr lang="en-AU" sz="2800" dirty="0">
                          <a:solidFill>
                            <a:schemeClr val="tx1"/>
                          </a:solidFill>
                        </a:rPr>
                        <a:t>12.00 noon</a:t>
                      </a:r>
                      <a:r>
                        <a:rPr lang="en-AU" sz="2800" baseline="0" dirty="0">
                          <a:solidFill>
                            <a:schemeClr val="tx1"/>
                          </a:solidFill>
                        </a:rPr>
                        <a:t> (Canberra time) on 11 December 2018</a:t>
                      </a:r>
                      <a:endParaRPr lang="en-AU" sz="2800" dirty="0">
                        <a:solidFill>
                          <a:schemeClr val="tx1"/>
                        </a:solidFill>
                      </a:endParaRPr>
                    </a:p>
                  </a:txBody>
                  <a:tcPr/>
                </a:tc>
                <a:extLst>
                  <a:ext uri="{0D108BD9-81ED-4DB2-BD59-A6C34878D82A}">
                    <a16:rowId xmlns:a16="http://schemas.microsoft.com/office/drawing/2014/main" val="1025530874"/>
                  </a:ext>
                </a:extLst>
              </a:tr>
              <a:tr h="826395">
                <a:tc>
                  <a:txBody>
                    <a:bodyPr/>
                    <a:lstStyle/>
                    <a:p>
                      <a:r>
                        <a:rPr lang="en-US" sz="2800" dirty="0"/>
                        <a:t>Notification of outcomes and Dispatch of Deeds</a:t>
                      </a:r>
                    </a:p>
                  </a:txBody>
                  <a:tcPr/>
                </a:tc>
                <a:tc>
                  <a:txBody>
                    <a:bodyPr/>
                    <a:lstStyle/>
                    <a:p>
                      <a:r>
                        <a:rPr lang="en-AU" sz="2800" dirty="0"/>
                        <a:t>Early April 2019</a:t>
                      </a:r>
                    </a:p>
                  </a:txBody>
                  <a:tcPr/>
                </a:tc>
                <a:extLst>
                  <a:ext uri="{0D108BD9-81ED-4DB2-BD59-A6C34878D82A}">
                    <a16:rowId xmlns:a16="http://schemas.microsoft.com/office/drawing/2014/main" val="1583976118"/>
                  </a:ext>
                </a:extLst>
              </a:tr>
              <a:tr h="459108">
                <a:tc>
                  <a:txBody>
                    <a:bodyPr/>
                    <a:lstStyle/>
                    <a:p>
                      <a:r>
                        <a:rPr lang="en-AU" sz="2800" dirty="0"/>
                        <a:t>Commence</a:t>
                      </a:r>
                      <a:r>
                        <a:rPr lang="en-AU" sz="2800" baseline="0" dirty="0"/>
                        <a:t> Delivery</a:t>
                      </a:r>
                      <a:endParaRPr lang="en-AU" sz="2800" dirty="0"/>
                    </a:p>
                  </a:txBody>
                  <a:tcPr/>
                </a:tc>
                <a:tc>
                  <a:txBody>
                    <a:bodyPr/>
                    <a:lstStyle/>
                    <a:p>
                      <a:r>
                        <a:rPr lang="en-AU" sz="2800" dirty="0"/>
                        <a:t>1 July</a:t>
                      </a:r>
                      <a:r>
                        <a:rPr lang="en-AU" sz="2800" baseline="0" dirty="0"/>
                        <a:t> 2019</a:t>
                      </a:r>
                      <a:endParaRPr lang="en-AU" sz="2800" dirty="0"/>
                    </a:p>
                  </a:txBody>
                  <a:tcPr/>
                </a:tc>
                <a:extLst>
                  <a:ext uri="{0D108BD9-81ED-4DB2-BD59-A6C34878D82A}">
                    <a16:rowId xmlns:a16="http://schemas.microsoft.com/office/drawing/2014/main" val="2407695621"/>
                  </a:ext>
                </a:extLst>
              </a:tr>
            </a:tbl>
          </a:graphicData>
        </a:graphic>
      </p:graphicFrame>
    </p:spTree>
    <p:extLst>
      <p:ext uri="{BB962C8B-B14F-4D97-AF65-F5344CB8AC3E}">
        <p14:creationId xmlns:p14="http://schemas.microsoft.com/office/powerpoint/2010/main" val="1489650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2000"/>
            <a:ext cx="7481455" cy="1143000"/>
          </a:xfrm>
        </p:spPr>
        <p:txBody>
          <a:bodyPr>
            <a:normAutofit/>
          </a:bodyPr>
          <a:lstStyle/>
          <a:p>
            <a:r>
              <a:rPr lang="en-AU" b="1" dirty="0">
                <a:solidFill>
                  <a:schemeClr val="accent1">
                    <a:lumMod val="75000"/>
                  </a:schemeClr>
                </a:solidFill>
              </a:rPr>
              <a:t>Further information</a:t>
            </a:r>
          </a:p>
        </p:txBody>
      </p:sp>
      <p:sp>
        <p:nvSpPr>
          <p:cNvPr id="5" name="Content Placeholder 2"/>
          <p:cNvSpPr>
            <a:spLocks noGrp="1"/>
          </p:cNvSpPr>
          <p:nvPr>
            <p:ph idx="1"/>
          </p:nvPr>
        </p:nvSpPr>
        <p:spPr>
          <a:xfrm>
            <a:off x="457200" y="1195200"/>
            <a:ext cx="8003232" cy="4796092"/>
          </a:xfrm>
        </p:spPr>
        <p:txBody>
          <a:bodyPr>
            <a:normAutofit fontScale="92500" lnSpcReduction="10000"/>
          </a:bodyPr>
          <a:lstStyle/>
          <a:p>
            <a:pPr fontAlgn="t"/>
            <a:r>
              <a:rPr lang="en-AU" sz="2600" b="1" dirty="0"/>
              <a:t>Request for Tender pack </a:t>
            </a:r>
            <a:endParaRPr lang="en-AU" sz="2600" dirty="0"/>
          </a:p>
          <a:p>
            <a:pPr marL="800100" lvl="2" indent="0" fontAlgn="t">
              <a:buNone/>
            </a:pPr>
            <a:r>
              <a:rPr lang="en-AU" sz="2600" dirty="0"/>
              <a:t>360Pro – </a:t>
            </a:r>
            <a:r>
              <a:rPr lang="en-AU" sz="2600" dirty="0">
                <a:hlinkClick r:id="rId3"/>
              </a:rPr>
              <a:t>tinyurl.com/360Pro-employment</a:t>
            </a:r>
            <a:endParaRPr lang="en-AU" sz="2600" dirty="0"/>
          </a:p>
          <a:p>
            <a:pPr marL="800100" lvl="2" indent="0" fontAlgn="t">
              <a:buNone/>
            </a:pPr>
            <a:r>
              <a:rPr lang="en-AU" sz="2600" dirty="0"/>
              <a:t>AusTender – </a:t>
            </a:r>
            <a:r>
              <a:rPr lang="en-AU" sz="2600" dirty="0">
                <a:hlinkClick r:id="rId4"/>
              </a:rPr>
              <a:t>tenders.gov.au</a:t>
            </a:r>
            <a:endParaRPr lang="en-AU" sz="2600" dirty="0"/>
          </a:p>
          <a:p>
            <a:pPr fontAlgn="t">
              <a:spcBef>
                <a:spcPts val="1200"/>
              </a:spcBef>
            </a:pPr>
            <a:r>
              <a:rPr lang="en-AU" sz="2600" b="1" dirty="0"/>
              <a:t>Responses to the Request for Tender to be lodged on</a:t>
            </a:r>
          </a:p>
          <a:p>
            <a:pPr marL="800100" lvl="2" indent="0" fontAlgn="t">
              <a:buNone/>
            </a:pPr>
            <a:r>
              <a:rPr lang="en-AU" sz="2600" dirty="0"/>
              <a:t>360Pro – </a:t>
            </a:r>
            <a:r>
              <a:rPr lang="en-AU" sz="2600" dirty="0">
                <a:hlinkClick r:id="rId3"/>
              </a:rPr>
              <a:t>tinyurl.com/360Pro-employment</a:t>
            </a:r>
            <a:endParaRPr lang="en-AU" sz="2600" dirty="0"/>
          </a:p>
          <a:p>
            <a:pPr fontAlgn="t">
              <a:spcBef>
                <a:spcPts val="1200"/>
              </a:spcBef>
            </a:pPr>
            <a:r>
              <a:rPr lang="en-AU" sz="2600" b="1" dirty="0"/>
              <a:t>Employment Services Purchasing Information website</a:t>
            </a:r>
          </a:p>
          <a:p>
            <a:pPr marL="857250" lvl="2" indent="0" fontAlgn="t">
              <a:buNone/>
            </a:pPr>
            <a:r>
              <a:rPr lang="en-AU" sz="2600" dirty="0">
                <a:hlinkClick r:id="rId5"/>
              </a:rPr>
              <a:t>jobs.gov.au/purchasing</a:t>
            </a:r>
            <a:r>
              <a:rPr lang="en-AU" sz="2600" dirty="0"/>
              <a:t> </a:t>
            </a:r>
          </a:p>
          <a:p>
            <a:pPr fontAlgn="t">
              <a:spcBef>
                <a:spcPts val="1200"/>
              </a:spcBef>
            </a:pPr>
            <a:r>
              <a:rPr lang="en-AU" sz="2600" b="1" dirty="0"/>
              <a:t>Employment Services Purchasing Hotline</a:t>
            </a:r>
          </a:p>
          <a:p>
            <a:pPr marL="800100" lvl="2" indent="0" fontAlgn="t">
              <a:buNone/>
            </a:pPr>
            <a:r>
              <a:rPr lang="en-AU" sz="2600" dirty="0"/>
              <a:t>Email: </a:t>
            </a:r>
            <a:r>
              <a:rPr lang="en-AU" sz="2600" dirty="0">
                <a:hlinkClick r:id="rId6"/>
              </a:rPr>
              <a:t>espurchasing@jobs.gov.au</a:t>
            </a:r>
            <a:endParaRPr lang="en-AU" sz="2600" dirty="0"/>
          </a:p>
          <a:p>
            <a:pPr fontAlgn="t">
              <a:spcBef>
                <a:spcPts val="1200"/>
              </a:spcBef>
            </a:pPr>
            <a:r>
              <a:rPr lang="en-AU" sz="2600" b="1" dirty="0"/>
              <a:t>Probity/Integrity Concerns</a:t>
            </a:r>
          </a:p>
          <a:p>
            <a:pPr marL="800100" lvl="2" indent="0" fontAlgn="t">
              <a:buNone/>
            </a:pPr>
            <a:r>
              <a:rPr lang="en-AU" sz="2600" dirty="0"/>
              <a:t>Email: </a:t>
            </a:r>
            <a:r>
              <a:rPr lang="en-AU" sz="2600" dirty="0">
                <a:hlinkClick r:id="rId7"/>
              </a:rPr>
              <a:t>luke.dejong@jobs.gov.au</a:t>
            </a:r>
            <a:endParaRPr lang="en-AU" sz="2600" dirty="0"/>
          </a:p>
        </p:txBody>
      </p:sp>
      <p:sp>
        <p:nvSpPr>
          <p:cNvPr id="4" name="TextBox 3"/>
          <p:cNvSpPr txBox="1"/>
          <p:nvPr/>
        </p:nvSpPr>
        <p:spPr>
          <a:xfrm>
            <a:off x="457200" y="6382800"/>
            <a:ext cx="1907704" cy="369332"/>
          </a:xfrm>
          <a:prstGeom prst="rect">
            <a:avLst/>
          </a:prstGeom>
          <a:noFill/>
        </p:spPr>
        <p:txBody>
          <a:bodyPr wrap="square" rtlCol="0">
            <a:spAutoFit/>
          </a:bodyPr>
          <a:lstStyle/>
          <a:p>
            <a:r>
              <a:rPr lang="en-AU" dirty="0">
                <a:solidFill>
                  <a:schemeClr val="bg1"/>
                </a:solidFill>
              </a:rPr>
              <a:t>Page iii</a:t>
            </a:r>
          </a:p>
        </p:txBody>
      </p:sp>
    </p:spTree>
    <p:extLst>
      <p:ext uri="{BB962C8B-B14F-4D97-AF65-F5344CB8AC3E}">
        <p14:creationId xmlns:p14="http://schemas.microsoft.com/office/powerpoint/2010/main" val="27275109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683568" y="2757551"/>
            <a:ext cx="7772400" cy="1082551"/>
          </a:xfrm>
        </p:spPr>
        <p:txBody>
          <a:bodyPr/>
          <a:lstStyle/>
          <a:p>
            <a:r>
              <a:rPr lang="en-AU" b="1" dirty="0"/>
              <a:t>Questions</a:t>
            </a:r>
          </a:p>
        </p:txBody>
      </p:sp>
      <p:pic>
        <p:nvPicPr>
          <p:cNvPr id="8" name="Picture 7" descr="A stylised figure leaning against a red question mark." title="Question mark 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0152" y="2136776"/>
            <a:ext cx="1971675" cy="2324100"/>
          </a:xfrm>
          <a:prstGeom prst="rect">
            <a:avLst/>
          </a:prstGeom>
        </p:spPr>
      </p:pic>
    </p:spTree>
    <p:extLst>
      <p:ext uri="{BB962C8B-B14F-4D97-AF65-F5344CB8AC3E}">
        <p14:creationId xmlns:p14="http://schemas.microsoft.com/office/powerpoint/2010/main" val="3329686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Career Transition Assistance</a:t>
            </a:r>
          </a:p>
        </p:txBody>
      </p:sp>
      <p:sp>
        <p:nvSpPr>
          <p:cNvPr id="7" name="Content Placeholder 6"/>
          <p:cNvSpPr>
            <a:spLocks noGrp="1"/>
          </p:cNvSpPr>
          <p:nvPr>
            <p:ph idx="1"/>
          </p:nvPr>
        </p:nvSpPr>
        <p:spPr>
          <a:xfrm>
            <a:off x="457200" y="1196752"/>
            <a:ext cx="8291264" cy="4752527"/>
          </a:xfrm>
        </p:spPr>
        <p:txBody>
          <a:bodyPr>
            <a:noAutofit/>
          </a:bodyPr>
          <a:lstStyle/>
          <a:p>
            <a:pPr marL="0" indent="0">
              <a:spcBef>
                <a:spcPts val="600"/>
              </a:spcBef>
              <a:spcAft>
                <a:spcPts val="600"/>
              </a:spcAft>
              <a:buNone/>
            </a:pPr>
            <a:r>
              <a:rPr lang="en-AU" sz="3600" dirty="0">
                <a:cs typeface="Arial" panose="020B0604020202020204" pitchFamily="34" charset="0"/>
              </a:rPr>
              <a:t>National rollout</a:t>
            </a:r>
          </a:p>
          <a:p>
            <a:pPr marL="997200" lvl="1" indent="-457200">
              <a:spcBef>
                <a:spcPts val="0"/>
              </a:spcBef>
              <a:buFont typeface="Arial" panose="020B0604020202020204" pitchFamily="34" charset="0"/>
              <a:buChar char="•"/>
            </a:pPr>
            <a:r>
              <a:rPr lang="en-US" sz="3200" dirty="0">
                <a:cs typeface="Arial" panose="020B0604020202020204" pitchFamily="34" charset="0"/>
              </a:rPr>
              <a:t>announced as part of the 2018-19 Federal Budget More Choices for a Longer Life Package</a:t>
            </a:r>
          </a:p>
          <a:p>
            <a:pPr marL="997200" lvl="1" indent="-457200">
              <a:spcBef>
                <a:spcPts val="600"/>
              </a:spcBef>
              <a:spcAft>
                <a:spcPts val="600"/>
              </a:spcAft>
              <a:buFont typeface="Arial" panose="020B0604020202020204" pitchFamily="34" charset="0"/>
              <a:buChar char="•"/>
            </a:pPr>
            <a:r>
              <a:rPr lang="en-US" sz="3200" dirty="0">
                <a:cs typeface="Arial" panose="020B0604020202020204" pitchFamily="34" charset="0"/>
              </a:rPr>
              <a:t>lowers the eligibility age to 45 years and over</a:t>
            </a:r>
          </a:p>
          <a:p>
            <a:pPr marL="997200" lvl="1" indent="-457200">
              <a:spcBef>
                <a:spcPts val="600"/>
              </a:spcBef>
              <a:spcAft>
                <a:spcPts val="600"/>
              </a:spcAft>
              <a:buFont typeface="Arial" panose="020B0604020202020204" pitchFamily="34" charset="0"/>
              <a:buChar char="•"/>
            </a:pPr>
            <a:r>
              <a:rPr lang="en-US" sz="3200" dirty="0">
                <a:cs typeface="Arial" panose="020B0604020202020204" pitchFamily="34" charset="0"/>
              </a:rPr>
              <a:t>commences 1 July 2019.</a:t>
            </a:r>
            <a:endParaRPr lang="en-AU" sz="2400" dirty="0"/>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 2.1</a:t>
            </a:r>
          </a:p>
        </p:txBody>
      </p:sp>
    </p:spTree>
    <p:extLst>
      <p:ext uri="{BB962C8B-B14F-4D97-AF65-F5344CB8AC3E}">
        <p14:creationId xmlns:p14="http://schemas.microsoft.com/office/powerpoint/2010/main" val="1144229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CTA Objectives</a:t>
            </a:r>
          </a:p>
        </p:txBody>
      </p:sp>
      <p:sp>
        <p:nvSpPr>
          <p:cNvPr id="7" name="Content Placeholder 6"/>
          <p:cNvSpPr>
            <a:spLocks noGrp="1"/>
          </p:cNvSpPr>
          <p:nvPr>
            <p:ph idx="1"/>
          </p:nvPr>
        </p:nvSpPr>
        <p:spPr>
          <a:xfrm>
            <a:off x="457200" y="1196752"/>
            <a:ext cx="8291264" cy="4752527"/>
          </a:xfrm>
        </p:spPr>
        <p:txBody>
          <a:bodyPr>
            <a:noAutofit/>
          </a:bodyPr>
          <a:lstStyle/>
          <a:p>
            <a:pPr marL="0" indent="0">
              <a:spcBef>
                <a:spcPts val="600"/>
              </a:spcBef>
              <a:spcAft>
                <a:spcPts val="600"/>
              </a:spcAft>
              <a:buNone/>
            </a:pPr>
            <a:r>
              <a:rPr lang="en-AU" sz="3600" dirty="0">
                <a:cs typeface="Arial" panose="020B0604020202020204" pitchFamily="34" charset="0"/>
              </a:rPr>
              <a:t>A high quality and individually tailored service that aims to:</a:t>
            </a:r>
          </a:p>
          <a:p>
            <a:pPr marL="631825" lvl="1" indent="-457200">
              <a:spcBef>
                <a:spcPts val="0"/>
              </a:spcBef>
              <a:buFont typeface="Arial" panose="020B0604020202020204" pitchFamily="34" charset="0"/>
              <a:buChar char="•"/>
            </a:pPr>
            <a:r>
              <a:rPr lang="en-AU" sz="2900" dirty="0">
                <a:cs typeface="Arial" panose="020B0604020202020204" pitchFamily="34" charset="0"/>
              </a:rPr>
              <a:t>increase confidence, motivation and resilience</a:t>
            </a:r>
          </a:p>
          <a:p>
            <a:pPr marL="631825" lvl="1" indent="-457200">
              <a:spcBef>
                <a:spcPts val="0"/>
              </a:spcBef>
              <a:buFont typeface="Arial" panose="020B0604020202020204" pitchFamily="34" charset="0"/>
              <a:buChar char="•"/>
            </a:pPr>
            <a:r>
              <a:rPr lang="en-AU" sz="2900" dirty="0">
                <a:cs typeface="Arial" panose="020B0604020202020204" pitchFamily="34" charset="0"/>
              </a:rPr>
              <a:t>increase understanding of the local labour market</a:t>
            </a:r>
          </a:p>
          <a:p>
            <a:pPr marL="631825" lvl="1" indent="-457200">
              <a:spcBef>
                <a:spcPts val="0"/>
              </a:spcBef>
              <a:buFont typeface="Arial" panose="020B0604020202020204" pitchFamily="34" charset="0"/>
              <a:buChar char="•"/>
            </a:pPr>
            <a:r>
              <a:rPr lang="en-AU" sz="2900" dirty="0">
                <a:cs typeface="Arial" panose="020B0604020202020204" pitchFamily="34" charset="0"/>
              </a:rPr>
              <a:t>facilitate direct engagement with local employers</a:t>
            </a:r>
          </a:p>
          <a:p>
            <a:pPr marL="631825" lvl="1" indent="-457200">
              <a:spcBef>
                <a:spcPts val="0"/>
              </a:spcBef>
              <a:buFont typeface="Arial" panose="020B0604020202020204" pitchFamily="34" charset="0"/>
              <a:buChar char="•"/>
            </a:pPr>
            <a:r>
              <a:rPr lang="en-AU" sz="2900" dirty="0">
                <a:cs typeface="Arial" panose="020B0604020202020204" pitchFamily="34" charset="0"/>
              </a:rPr>
              <a:t>develop ICT skills</a:t>
            </a:r>
          </a:p>
          <a:p>
            <a:pPr marL="631825" lvl="1" indent="-457200">
              <a:spcBef>
                <a:spcPts val="0"/>
              </a:spcBef>
              <a:buFont typeface="Arial" panose="020B0604020202020204" pitchFamily="34" charset="0"/>
              <a:buChar char="•"/>
            </a:pPr>
            <a:r>
              <a:rPr lang="en-AU" sz="2900" dirty="0">
                <a:cs typeface="Arial" panose="020B0604020202020204" pitchFamily="34" charset="0"/>
              </a:rPr>
              <a:t>develop better tailored job applications</a:t>
            </a:r>
          </a:p>
          <a:p>
            <a:pPr marL="631825" lvl="1" indent="-457200">
              <a:spcBef>
                <a:spcPts val="0"/>
              </a:spcBef>
              <a:buFont typeface="Arial" panose="020B0604020202020204" pitchFamily="34" charset="0"/>
              <a:buChar char="•"/>
            </a:pPr>
            <a:r>
              <a:rPr lang="en-AU" sz="2900" dirty="0">
                <a:cs typeface="Arial" panose="020B0604020202020204" pitchFamily="34" charset="0"/>
              </a:rPr>
              <a:t>develop a tailored Career Pathway Plan</a:t>
            </a:r>
          </a:p>
          <a:p>
            <a:pPr marL="631825" lvl="1" indent="-457200">
              <a:spcBef>
                <a:spcPts val="0"/>
              </a:spcBef>
              <a:buFont typeface="Arial" panose="020B0604020202020204" pitchFamily="34" charset="0"/>
              <a:buChar char="•"/>
            </a:pPr>
            <a:r>
              <a:rPr lang="en-AU" sz="2900" dirty="0">
                <a:cs typeface="Arial" panose="020B0604020202020204" pitchFamily="34" charset="0"/>
              </a:rPr>
              <a:t>increase employability</a:t>
            </a:r>
          </a:p>
          <a:p>
            <a:pPr marL="631825" lvl="1" indent="-457200">
              <a:spcBef>
                <a:spcPts val="0"/>
              </a:spcBef>
              <a:buFont typeface="Courier New" panose="02070309020205020404" pitchFamily="49" charset="0"/>
              <a:buChar char="o"/>
            </a:pPr>
            <a:endParaRPr lang="en-AU" dirty="0">
              <a:cs typeface="Arial" panose="020B0604020202020204" pitchFamily="34" charset="0"/>
            </a:endParaRP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 2.1</a:t>
            </a:r>
          </a:p>
        </p:txBody>
      </p:sp>
    </p:spTree>
    <p:extLst>
      <p:ext uri="{BB962C8B-B14F-4D97-AF65-F5344CB8AC3E}">
        <p14:creationId xmlns:p14="http://schemas.microsoft.com/office/powerpoint/2010/main" val="2310909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CTA Course </a:t>
            </a:r>
            <a:r>
              <a:rPr lang="en-AU" sz="4000" b="1" dirty="0" smtClean="0">
                <a:solidFill>
                  <a:schemeClr val="accent1">
                    <a:lumMod val="75000"/>
                  </a:schemeClr>
                </a:solidFill>
              </a:rPr>
              <a:t>Content </a:t>
            </a:r>
            <a:endParaRPr lang="en-AU" sz="4000" b="1" dirty="0">
              <a:solidFill>
                <a:schemeClr val="accent1">
                  <a:lumMod val="75000"/>
                </a:schemeClr>
              </a:solidFill>
            </a:endParaRPr>
          </a:p>
        </p:txBody>
      </p:sp>
      <p:sp>
        <p:nvSpPr>
          <p:cNvPr id="7" name="Content Placeholder 6"/>
          <p:cNvSpPr>
            <a:spLocks noGrp="1"/>
          </p:cNvSpPr>
          <p:nvPr>
            <p:ph idx="1"/>
          </p:nvPr>
        </p:nvSpPr>
        <p:spPr>
          <a:xfrm>
            <a:off x="457200" y="1196752"/>
            <a:ext cx="8291264" cy="4752527"/>
          </a:xfrm>
        </p:spPr>
        <p:txBody>
          <a:bodyPr>
            <a:noAutofit/>
          </a:bodyPr>
          <a:lstStyle/>
          <a:p>
            <a:pPr marL="0" indent="0">
              <a:spcBef>
                <a:spcPts val="0"/>
              </a:spcBef>
              <a:buNone/>
            </a:pPr>
            <a:r>
              <a:rPr lang="en-AU" dirty="0">
                <a:cs typeface="Arial" panose="020B0604020202020204" pitchFamily="34" charset="0"/>
              </a:rPr>
              <a:t>CTA course content will comprise the following core components:</a:t>
            </a:r>
          </a:p>
          <a:p>
            <a:pPr marL="719138" indent="-457200">
              <a:spcBef>
                <a:spcPts val="0"/>
              </a:spcBef>
            </a:pPr>
            <a:r>
              <a:rPr lang="en-AU" dirty="0">
                <a:cs typeface="Arial" panose="020B0604020202020204" pitchFamily="34" charset="0"/>
              </a:rPr>
              <a:t>an individual Career Pathway Assessment for each Participant</a:t>
            </a:r>
          </a:p>
          <a:p>
            <a:pPr marL="719138" indent="-457200">
              <a:spcBef>
                <a:spcPts val="0"/>
              </a:spcBef>
            </a:pPr>
            <a:r>
              <a:rPr lang="en-AU" dirty="0">
                <a:cs typeface="Arial" panose="020B0604020202020204" pitchFamily="34" charset="0"/>
              </a:rPr>
              <a:t>exploring goals and motivations</a:t>
            </a:r>
          </a:p>
          <a:p>
            <a:pPr marL="719138" indent="-457200">
              <a:spcBef>
                <a:spcPts val="0"/>
              </a:spcBef>
            </a:pPr>
            <a:r>
              <a:rPr lang="en-AU" dirty="0">
                <a:cs typeface="Arial" panose="020B0604020202020204" pitchFamily="34" charset="0"/>
              </a:rPr>
              <a:t>understanding the local job market and identify suitable opportunities</a:t>
            </a:r>
          </a:p>
          <a:p>
            <a:pPr marL="719138" indent="-457200">
              <a:spcBef>
                <a:spcPts val="0"/>
              </a:spcBef>
            </a:pPr>
            <a:r>
              <a:rPr lang="en-AU" dirty="0">
                <a:cs typeface="Arial" panose="020B0604020202020204" pitchFamily="34" charset="0"/>
              </a:rPr>
              <a:t>exploring and translating transferable skills</a:t>
            </a:r>
          </a:p>
          <a:p>
            <a:pPr marL="261938" indent="0">
              <a:spcBef>
                <a:spcPts val="0"/>
              </a:spcBef>
              <a:buNone/>
            </a:pPr>
            <a:endParaRPr lang="en-AU" dirty="0"/>
          </a:p>
          <a:p>
            <a:pPr marL="719138" indent="-457200">
              <a:spcBef>
                <a:spcPts val="0"/>
              </a:spcBef>
              <a:buFont typeface="Courier New" panose="02070309020205020404" pitchFamily="49" charset="0"/>
              <a:buChar char="o"/>
            </a:pPr>
            <a:endParaRPr lang="en-AU" dirty="0"/>
          </a:p>
          <a:p>
            <a:pPr marL="719138" indent="-457200">
              <a:spcBef>
                <a:spcPts val="0"/>
              </a:spcBef>
              <a:buFont typeface="Courier New" panose="02070309020205020404" pitchFamily="49" charset="0"/>
              <a:buChar char="o"/>
            </a:pPr>
            <a:endParaRPr lang="en-AU" dirty="0"/>
          </a:p>
          <a:p>
            <a:pPr marL="719138" indent="-457200">
              <a:spcBef>
                <a:spcPts val="0"/>
              </a:spcBef>
              <a:buFont typeface="Courier New" panose="02070309020205020404" pitchFamily="49" charset="0"/>
              <a:buChar char="o"/>
            </a:pPr>
            <a:endParaRPr lang="en-AU" dirty="0"/>
          </a:p>
          <a:p>
            <a:pPr marL="719138" indent="-457200">
              <a:spcBef>
                <a:spcPts val="0"/>
              </a:spcBef>
              <a:buFont typeface="Courier New" panose="02070309020205020404" pitchFamily="49" charset="0"/>
              <a:buChar char="o"/>
            </a:pPr>
            <a:endParaRPr lang="en-AU" dirty="0">
              <a:cs typeface="Arial" panose="020B0604020202020204" pitchFamily="34" charset="0"/>
            </a:endParaRPr>
          </a:p>
        </p:txBody>
      </p:sp>
      <p:sp>
        <p:nvSpPr>
          <p:cNvPr id="3" name="TextBox 2"/>
          <p:cNvSpPr txBox="1"/>
          <p:nvPr/>
        </p:nvSpPr>
        <p:spPr>
          <a:xfrm>
            <a:off x="457200" y="6309320"/>
            <a:ext cx="2746648" cy="369332"/>
          </a:xfrm>
          <a:prstGeom prst="rect">
            <a:avLst/>
          </a:prstGeom>
          <a:noFill/>
        </p:spPr>
        <p:txBody>
          <a:bodyPr wrap="square" rtlCol="0">
            <a:spAutoFit/>
          </a:bodyPr>
          <a:lstStyle/>
          <a:p>
            <a:r>
              <a:rPr lang="en-AU" dirty="0">
                <a:solidFill>
                  <a:schemeClr val="bg1"/>
                </a:solidFill>
              </a:rPr>
              <a:t>Section 2.3</a:t>
            </a:r>
          </a:p>
        </p:txBody>
      </p:sp>
    </p:spTree>
    <p:extLst>
      <p:ext uri="{BB962C8B-B14F-4D97-AF65-F5344CB8AC3E}">
        <p14:creationId xmlns:p14="http://schemas.microsoft.com/office/powerpoint/2010/main" val="737197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CTA Course Content (continued)</a:t>
            </a:r>
          </a:p>
        </p:txBody>
      </p:sp>
      <p:sp>
        <p:nvSpPr>
          <p:cNvPr id="7" name="Content Placeholder 6"/>
          <p:cNvSpPr>
            <a:spLocks noGrp="1"/>
          </p:cNvSpPr>
          <p:nvPr>
            <p:ph idx="1"/>
          </p:nvPr>
        </p:nvSpPr>
        <p:spPr>
          <a:xfrm>
            <a:off x="457200" y="1196752"/>
            <a:ext cx="8291264" cy="4752527"/>
          </a:xfrm>
        </p:spPr>
        <p:txBody>
          <a:bodyPr>
            <a:noAutofit/>
          </a:bodyPr>
          <a:lstStyle/>
          <a:p>
            <a:pPr marL="719138" indent="-457200">
              <a:spcBef>
                <a:spcPts val="0"/>
              </a:spcBef>
            </a:pPr>
            <a:r>
              <a:rPr lang="en-AU" dirty="0"/>
              <a:t>reviewing, improving and tailoring resumes</a:t>
            </a:r>
          </a:p>
          <a:p>
            <a:pPr marL="719138" indent="-457200">
              <a:spcBef>
                <a:spcPts val="0"/>
              </a:spcBef>
            </a:pPr>
            <a:r>
              <a:rPr lang="en-AU" dirty="0"/>
              <a:t>navigating the </a:t>
            </a:r>
            <a:r>
              <a:rPr lang="en-AU" dirty="0" smtClean="0"/>
              <a:t>job </a:t>
            </a:r>
            <a:r>
              <a:rPr lang="en-AU" dirty="0"/>
              <a:t>application process</a:t>
            </a:r>
          </a:p>
          <a:p>
            <a:pPr marL="719138" indent="-457200">
              <a:spcBef>
                <a:spcPts val="0"/>
              </a:spcBef>
            </a:pPr>
            <a:r>
              <a:rPr lang="en-AU" dirty="0"/>
              <a:t>practising and enhancing interview skills</a:t>
            </a:r>
          </a:p>
          <a:p>
            <a:pPr marL="719138" indent="-457200">
              <a:spcBef>
                <a:spcPts val="0"/>
              </a:spcBef>
            </a:pPr>
            <a:r>
              <a:rPr lang="en-AU" dirty="0"/>
              <a:t>experiencing different industries</a:t>
            </a:r>
          </a:p>
          <a:p>
            <a:pPr marL="719138" indent="-457200">
              <a:spcBef>
                <a:spcPts val="0"/>
              </a:spcBef>
            </a:pPr>
            <a:r>
              <a:rPr lang="en-AU" dirty="0"/>
              <a:t>developing functional digital literacy</a:t>
            </a:r>
          </a:p>
          <a:p>
            <a:pPr marL="719138" indent="-457200">
              <a:spcBef>
                <a:spcPts val="0"/>
              </a:spcBef>
            </a:pPr>
            <a:r>
              <a:rPr lang="en-AU" dirty="0"/>
              <a:t>preparing a Career Pathway Plan</a:t>
            </a: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 2.3</a:t>
            </a:r>
          </a:p>
        </p:txBody>
      </p:sp>
    </p:spTree>
    <p:extLst>
      <p:ext uri="{BB962C8B-B14F-4D97-AF65-F5344CB8AC3E}">
        <p14:creationId xmlns:p14="http://schemas.microsoft.com/office/powerpoint/2010/main" val="162206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52000"/>
            <a:ext cx="8229600" cy="922114"/>
          </a:xfrm>
        </p:spPr>
        <p:txBody>
          <a:bodyPr>
            <a:normAutofit/>
          </a:bodyPr>
          <a:lstStyle/>
          <a:p>
            <a:r>
              <a:rPr lang="en-AU" sz="4000" b="1" dirty="0">
                <a:solidFill>
                  <a:schemeClr val="accent1">
                    <a:lumMod val="75000"/>
                  </a:schemeClr>
                </a:solidFill>
              </a:rPr>
              <a:t>CTA Course Content (continued)</a:t>
            </a:r>
          </a:p>
        </p:txBody>
      </p:sp>
      <p:sp>
        <p:nvSpPr>
          <p:cNvPr id="7" name="Content Placeholder 6"/>
          <p:cNvSpPr>
            <a:spLocks noGrp="1"/>
          </p:cNvSpPr>
          <p:nvPr>
            <p:ph idx="1"/>
          </p:nvPr>
        </p:nvSpPr>
        <p:spPr>
          <a:xfrm>
            <a:off x="457200" y="1052736"/>
            <a:ext cx="8229600" cy="4752527"/>
          </a:xfrm>
        </p:spPr>
        <p:txBody>
          <a:bodyPr>
            <a:noAutofit/>
          </a:bodyPr>
          <a:lstStyle/>
          <a:p>
            <a:pPr marL="0" indent="0">
              <a:spcBef>
                <a:spcPts val="0"/>
              </a:spcBef>
              <a:buNone/>
            </a:pPr>
            <a:r>
              <a:rPr lang="en-AU" sz="3600" dirty="0">
                <a:cs typeface="Arial" panose="020B0604020202020204" pitchFamily="34" charset="0"/>
              </a:rPr>
              <a:t>The Functional Digital Literacy component must include:</a:t>
            </a:r>
          </a:p>
          <a:p>
            <a:pPr marL="997200" indent="-457200">
              <a:spcBef>
                <a:spcPts val="0"/>
              </a:spcBef>
            </a:pPr>
            <a:r>
              <a:rPr lang="en-US" sz="3000" dirty="0">
                <a:cs typeface="Arial" panose="020B0604020202020204" pitchFamily="34" charset="0"/>
              </a:rPr>
              <a:t>getting online and using general search tools</a:t>
            </a:r>
          </a:p>
          <a:p>
            <a:pPr marL="997200" indent="-457200">
              <a:spcBef>
                <a:spcPts val="0"/>
              </a:spcBef>
            </a:pPr>
            <a:r>
              <a:rPr lang="en-US" sz="3000" dirty="0">
                <a:cs typeface="Arial" panose="020B0604020202020204" pitchFamily="34" charset="0"/>
              </a:rPr>
              <a:t>using employment-oriented and social-networking platforms</a:t>
            </a:r>
          </a:p>
          <a:p>
            <a:pPr marL="997200" indent="-457200">
              <a:spcBef>
                <a:spcPts val="0"/>
              </a:spcBef>
            </a:pPr>
            <a:r>
              <a:rPr lang="en-US" sz="3000" dirty="0">
                <a:cs typeface="Arial" panose="020B0604020202020204" pitchFamily="34" charset="0"/>
              </a:rPr>
              <a:t>navigating smartphones and tablets</a:t>
            </a:r>
          </a:p>
          <a:p>
            <a:pPr marL="997200" indent="-457200">
              <a:spcBef>
                <a:spcPts val="0"/>
              </a:spcBef>
            </a:pPr>
            <a:r>
              <a:rPr lang="en-US" sz="3000" dirty="0">
                <a:cs typeface="Arial" panose="020B0604020202020204" pitchFamily="34" charset="0"/>
              </a:rPr>
              <a:t>basic desktop computer publishing</a:t>
            </a:r>
          </a:p>
          <a:p>
            <a:pPr marL="997200" indent="-457200">
              <a:spcBef>
                <a:spcPts val="0"/>
              </a:spcBef>
            </a:pPr>
            <a:r>
              <a:rPr lang="en-US" sz="3000" dirty="0">
                <a:cs typeface="Arial" panose="020B0604020202020204" pitchFamily="34" charset="0"/>
              </a:rPr>
              <a:t>setting up and using an email account</a:t>
            </a:r>
          </a:p>
          <a:p>
            <a:pPr marL="997200" indent="-457200">
              <a:spcBef>
                <a:spcPts val="0"/>
              </a:spcBef>
            </a:pPr>
            <a:r>
              <a:rPr lang="en-US" sz="3000" dirty="0">
                <a:cs typeface="Arial" panose="020B0604020202020204" pitchFamily="34" charset="0"/>
              </a:rPr>
              <a:t>setting up and using </a:t>
            </a:r>
            <a:r>
              <a:rPr lang="en-US" sz="3000" dirty="0" err="1" smtClean="0">
                <a:cs typeface="Arial" panose="020B0604020202020204" pitchFamily="34" charset="0"/>
              </a:rPr>
              <a:t>MyGov</a:t>
            </a:r>
            <a:r>
              <a:rPr lang="en-US" sz="3000" dirty="0" smtClean="0">
                <a:cs typeface="Arial" panose="020B0604020202020204" pitchFamily="34" charset="0"/>
              </a:rPr>
              <a:t> </a:t>
            </a:r>
            <a:r>
              <a:rPr lang="en-US" sz="3000" dirty="0">
                <a:cs typeface="Arial" panose="020B0604020202020204" pitchFamily="34" charset="0"/>
              </a:rPr>
              <a:t>and jobactive apps.</a:t>
            </a:r>
          </a:p>
        </p:txBody>
      </p:sp>
      <p:sp>
        <p:nvSpPr>
          <p:cNvPr id="3" name="TextBox 2"/>
          <p:cNvSpPr txBox="1"/>
          <p:nvPr/>
        </p:nvSpPr>
        <p:spPr>
          <a:xfrm>
            <a:off x="457200" y="6309320"/>
            <a:ext cx="2088232" cy="369332"/>
          </a:xfrm>
          <a:prstGeom prst="rect">
            <a:avLst/>
          </a:prstGeom>
          <a:noFill/>
        </p:spPr>
        <p:txBody>
          <a:bodyPr wrap="square" rtlCol="0">
            <a:spAutoFit/>
          </a:bodyPr>
          <a:lstStyle/>
          <a:p>
            <a:r>
              <a:rPr lang="en-AU" dirty="0">
                <a:solidFill>
                  <a:schemeClr val="bg1"/>
                </a:solidFill>
              </a:rPr>
              <a:t>Section 2.3</a:t>
            </a:r>
          </a:p>
        </p:txBody>
      </p:sp>
    </p:spTree>
    <p:extLst>
      <p:ext uri="{BB962C8B-B14F-4D97-AF65-F5344CB8AC3E}">
        <p14:creationId xmlns:p14="http://schemas.microsoft.com/office/powerpoint/2010/main" val="4060043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solidFill>
                  <a:schemeClr val="accent1">
                    <a:lumMod val="75000"/>
                  </a:schemeClr>
                </a:solidFill>
              </a:rPr>
              <a:t>CTA Course Content (continued)</a:t>
            </a:r>
          </a:p>
        </p:txBody>
      </p:sp>
      <p:sp>
        <p:nvSpPr>
          <p:cNvPr id="3" name="Content Placeholder 2"/>
          <p:cNvSpPr>
            <a:spLocks noGrp="1"/>
          </p:cNvSpPr>
          <p:nvPr>
            <p:ph idx="1"/>
          </p:nvPr>
        </p:nvSpPr>
        <p:spPr>
          <a:xfrm>
            <a:off x="457200" y="1395553"/>
            <a:ext cx="8229600" cy="4525964"/>
          </a:xfrm>
        </p:spPr>
        <p:txBody>
          <a:bodyPr>
            <a:normAutofit fontScale="92500" lnSpcReduction="10000"/>
          </a:bodyPr>
          <a:lstStyle/>
          <a:p>
            <a:pPr marL="0" indent="0">
              <a:buNone/>
            </a:pPr>
            <a:r>
              <a:rPr lang="en-AU" dirty="0">
                <a:cs typeface="Arial" panose="020B0604020202020204" pitchFamily="34" charset="0"/>
              </a:rPr>
              <a:t>The Career Pathway Plan must include:</a:t>
            </a:r>
          </a:p>
          <a:p>
            <a:pPr marL="804863" lvl="0" indent="-457200"/>
            <a:r>
              <a:rPr lang="en-AU" sz="2800" dirty="0"/>
              <a:t>a summary of the Participant’s transferable skills, identified strengths and experience relevant to these industries or jobs</a:t>
            </a:r>
          </a:p>
          <a:p>
            <a:pPr marL="804863" lvl="0" indent="-457200"/>
            <a:r>
              <a:rPr lang="en-AU" sz="2800" dirty="0"/>
              <a:t>details of identified employment goals and motivation</a:t>
            </a:r>
          </a:p>
          <a:p>
            <a:pPr marL="804863" lvl="0" indent="-457200"/>
            <a:r>
              <a:rPr lang="en-AU" sz="2800" dirty="0"/>
              <a:t>details of occupations and industries suitable for the Participant to apply for in their local labour </a:t>
            </a:r>
            <a:r>
              <a:rPr lang="en-AU" sz="2800" dirty="0" smtClean="0"/>
              <a:t>market</a:t>
            </a:r>
            <a:endParaRPr lang="en-AU" sz="2800" dirty="0"/>
          </a:p>
          <a:p>
            <a:pPr marL="804863" lvl="0" indent="-457200"/>
            <a:r>
              <a:rPr lang="en-AU" sz="2800" dirty="0"/>
              <a:t>a self-marketing plan with practical steps for how the Participant will market themselves to potential </a:t>
            </a:r>
            <a:r>
              <a:rPr lang="en-AU" sz="2800" dirty="0" smtClean="0"/>
              <a:t>employers</a:t>
            </a:r>
            <a:endParaRPr lang="en-AU" sz="2800" dirty="0"/>
          </a:p>
        </p:txBody>
      </p:sp>
    </p:spTree>
    <p:extLst>
      <p:ext uri="{BB962C8B-B14F-4D97-AF65-F5344CB8AC3E}">
        <p14:creationId xmlns:p14="http://schemas.microsoft.com/office/powerpoint/2010/main" val="3152441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6918</Words>
  <Application>Microsoft Office PowerPoint</Application>
  <PresentationFormat>On-screen Show (4:3)</PresentationFormat>
  <Paragraphs>685</Paragraphs>
  <Slides>39</Slides>
  <Notes>39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39</vt:i4>
      </vt:variant>
    </vt:vector>
  </HeadingPairs>
  <TitlesOfParts>
    <vt:vector size="45" baseType="lpstr">
      <vt:lpstr>Arial</vt:lpstr>
      <vt:lpstr>Calibri</vt:lpstr>
      <vt:lpstr>Courier New</vt:lpstr>
      <vt:lpstr>1_Office Theme</vt:lpstr>
      <vt:lpstr>2_Office Theme</vt:lpstr>
      <vt:lpstr>3_Office Theme</vt:lpstr>
      <vt:lpstr>Career Transition Assistance (CTA) 2019-2021</vt:lpstr>
      <vt:lpstr>Presentation Overview</vt:lpstr>
      <vt:lpstr>Career Transition Assistance Trial</vt:lpstr>
      <vt:lpstr>Career Transition Assistance</vt:lpstr>
      <vt:lpstr>CTA Objectives</vt:lpstr>
      <vt:lpstr>CTA Course Content </vt:lpstr>
      <vt:lpstr>CTA Course Content (continued)</vt:lpstr>
      <vt:lpstr>CTA Course Content (continued)</vt:lpstr>
      <vt:lpstr>CTA Course Content (continued)</vt:lpstr>
      <vt:lpstr>CTA Course Content (continued)</vt:lpstr>
      <vt:lpstr>Referral and Eligibility </vt:lpstr>
      <vt:lpstr>Fees </vt:lpstr>
      <vt:lpstr>Fees (continued)</vt:lpstr>
      <vt:lpstr>Responding to Selection Criteria - General</vt:lpstr>
      <vt:lpstr> Selection Criterion 1</vt:lpstr>
      <vt:lpstr> Selection Criterion 2</vt:lpstr>
      <vt:lpstr> Selection Criterion 2 (continued)</vt:lpstr>
      <vt:lpstr> Selection Criterion 3</vt:lpstr>
      <vt:lpstr> Selection Criterion 3 (continued)</vt:lpstr>
      <vt:lpstr>Probity and Purchasing—Overview</vt:lpstr>
      <vt:lpstr>Probity Principles</vt:lpstr>
      <vt:lpstr>Purchasing Objectives and Rules</vt:lpstr>
      <vt:lpstr>Communication Protocol</vt:lpstr>
      <vt:lpstr>Eligibility to Apply</vt:lpstr>
      <vt:lpstr>Eligibility to Apply (continued)</vt:lpstr>
      <vt:lpstr>Eligibility to Apply (continued)</vt:lpstr>
      <vt:lpstr>Other Requirements</vt:lpstr>
      <vt:lpstr>Service Coverage</vt:lpstr>
      <vt:lpstr>Service Coverage (continued)</vt:lpstr>
      <vt:lpstr>Service Coverage (continued)</vt:lpstr>
      <vt:lpstr>Evaluation Process</vt:lpstr>
      <vt:lpstr>Evaluation Process (continued)</vt:lpstr>
      <vt:lpstr>Evaluation Process (continued)</vt:lpstr>
      <vt:lpstr>Contracting with the department</vt:lpstr>
      <vt:lpstr>Lodgement of Responses</vt:lpstr>
      <vt:lpstr>Lodgement of Responses (continued)</vt:lpstr>
      <vt:lpstr>Key Dates</vt:lpstr>
      <vt:lpstr>Further information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Transition Assistance (CTA) 2019-2021 - Request for Tender</dc:title>
  <dc:creator/>
  <cp:lastModifiedBy/>
  <cp:revision>1</cp:revision>
  <dcterms:created xsi:type="dcterms:W3CDTF">2018-11-16T01:40:25Z</dcterms:created>
  <dcterms:modified xsi:type="dcterms:W3CDTF">2018-11-16T01:40:55Z</dcterms:modified>
</cp:coreProperties>
</file>